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comments/comment1.xml" ContentType="application/vnd.openxmlformats-officedocument.presentationml.comment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89" r:id="rId6"/>
    <p:sldMasterId id="2147483699" r:id="rId7"/>
    <p:sldMasterId id="2147483710" r:id="rId8"/>
    <p:sldMasterId id="2147483720" r:id="rId9"/>
    <p:sldMasterId id="2147483733" r:id="rId10"/>
    <p:sldMasterId id="2147483735" r:id="rId11"/>
    <p:sldMasterId id="2147483747" r:id="rId12"/>
    <p:sldMasterId id="2147483753" r:id="rId13"/>
    <p:sldMasterId id="2147483758" r:id="rId14"/>
    <p:sldMasterId id="2147483770" r:id="rId15"/>
    <p:sldMasterId id="2147483772" r:id="rId16"/>
    <p:sldMasterId id="2147483780" r:id="rId17"/>
    <p:sldMasterId id="2147483792" r:id="rId18"/>
  </p:sldMasterIdLst>
  <p:notesMasterIdLst>
    <p:notesMasterId r:id="rId141"/>
  </p:notesMasterIdLst>
  <p:sldIdLst>
    <p:sldId id="256" r:id="rId19"/>
    <p:sldId id="259" r:id="rId20"/>
    <p:sldId id="269" r:id="rId21"/>
    <p:sldId id="262" r:id="rId22"/>
    <p:sldId id="379" r:id="rId23"/>
    <p:sldId id="346" r:id="rId24"/>
    <p:sldId id="347" r:id="rId25"/>
    <p:sldId id="348" r:id="rId26"/>
    <p:sldId id="349" r:id="rId27"/>
    <p:sldId id="350" r:id="rId28"/>
    <p:sldId id="351" r:id="rId29"/>
    <p:sldId id="352" r:id="rId30"/>
    <p:sldId id="353" r:id="rId31"/>
    <p:sldId id="354" r:id="rId32"/>
    <p:sldId id="355" r:id="rId33"/>
    <p:sldId id="356" r:id="rId34"/>
    <p:sldId id="35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18" r:id="rId72"/>
    <p:sldId id="319" r:id="rId73"/>
    <p:sldId id="320" r:id="rId74"/>
    <p:sldId id="321" r:id="rId75"/>
    <p:sldId id="322" r:id="rId76"/>
    <p:sldId id="323" r:id="rId77"/>
    <p:sldId id="324" r:id="rId78"/>
    <p:sldId id="325" r:id="rId79"/>
    <p:sldId id="326" r:id="rId80"/>
    <p:sldId id="327" r:id="rId81"/>
    <p:sldId id="275"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2" r:id="rId104"/>
    <p:sldId id="403" r:id="rId105"/>
    <p:sldId id="404" r:id="rId106"/>
    <p:sldId id="405" r:id="rId107"/>
    <p:sldId id="406" r:id="rId108"/>
    <p:sldId id="407" r:id="rId109"/>
    <p:sldId id="408" r:id="rId110"/>
    <p:sldId id="409" r:id="rId111"/>
    <p:sldId id="410" r:id="rId112"/>
    <p:sldId id="411" r:id="rId113"/>
    <p:sldId id="412" r:id="rId114"/>
    <p:sldId id="413" r:id="rId115"/>
    <p:sldId id="414" r:id="rId116"/>
    <p:sldId id="415" r:id="rId117"/>
    <p:sldId id="416" r:id="rId118"/>
    <p:sldId id="417" r:id="rId119"/>
    <p:sldId id="418" r:id="rId120"/>
    <p:sldId id="419" r:id="rId121"/>
    <p:sldId id="420" r:id="rId122"/>
    <p:sldId id="421" r:id="rId123"/>
    <p:sldId id="422" r:id="rId124"/>
    <p:sldId id="423" r:id="rId125"/>
    <p:sldId id="424" r:id="rId126"/>
    <p:sldId id="425" r:id="rId127"/>
    <p:sldId id="426" r:id="rId128"/>
    <p:sldId id="427" r:id="rId129"/>
    <p:sldId id="428" r:id="rId130"/>
    <p:sldId id="429" r:id="rId131"/>
    <p:sldId id="430" r:id="rId132"/>
    <p:sldId id="432" r:id="rId133"/>
    <p:sldId id="286" r:id="rId134"/>
    <p:sldId id="260" r:id="rId135"/>
    <p:sldId id="264" r:id="rId136"/>
    <p:sldId id="281" r:id="rId137"/>
    <p:sldId id="283" r:id="rId138"/>
    <p:sldId id="266" r:id="rId139"/>
    <p:sldId id="268" r:id="rId14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3"/>
    <a:srgbClr val="000000"/>
    <a:srgbClr val="E6E6E6"/>
    <a:srgbClr val="00003A"/>
    <a:srgbClr val="FFFFFF"/>
    <a:srgbClr val="B00D26"/>
    <a:srgbClr val="191C22"/>
    <a:srgbClr val="5C6372"/>
    <a:srgbClr val="FFD9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4785" autoAdjust="0"/>
  </p:normalViewPr>
  <p:slideViewPr>
    <p:cSldViewPr snapToGrid="0">
      <p:cViewPr varScale="1">
        <p:scale>
          <a:sx n="79" d="100"/>
          <a:sy n="79" d="100"/>
        </p:scale>
        <p:origin x="2406" y="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6" Type="http://schemas.openxmlformats.org/officeDocument/2006/relationships/slideMaster" Target="slideMasters/slideMaster13.xml"/><Relationship Id="rId107" Type="http://schemas.openxmlformats.org/officeDocument/2006/relationships/slide" Target="slides/slide89.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124" Type="http://schemas.openxmlformats.org/officeDocument/2006/relationships/slide" Target="slides/slide106.xml"/><Relationship Id="rId129" Type="http://schemas.openxmlformats.org/officeDocument/2006/relationships/slide" Target="slides/slide111.xml"/><Relationship Id="rId137" Type="http://schemas.openxmlformats.org/officeDocument/2006/relationships/slide" Target="slides/slide11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32" Type="http://schemas.openxmlformats.org/officeDocument/2006/relationships/slide" Target="slides/slide114.xml"/><Relationship Id="rId140" Type="http://schemas.openxmlformats.org/officeDocument/2006/relationships/slide" Target="slides/slide122.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image" Target="../media/image83.jpg"/><Relationship Id="rId5" Type="http://schemas.openxmlformats.org/officeDocument/2006/relationships/package" Target="../embeddings/Microsoft_Excel_Worksheet1.xlsx"/><Relationship Id="rId4" Type="http://schemas.openxmlformats.org/officeDocument/2006/relationships/image" Target="../media/image86.jp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3607735345607193E-2"/>
          <c:y val="6.2461170445863003E-2"/>
          <c:w val="0.88424393044619398"/>
          <c:h val="0.71193774606299198"/>
        </c:manualLayout>
      </c:layout>
      <c:barChart>
        <c:barDir val="col"/>
        <c:grouping val="stacked"/>
        <c:varyColors val="0"/>
        <c:ser>
          <c:idx val="0"/>
          <c:order val="0"/>
          <c:tx>
            <c:strRef>
              <c:f>Sheet1!$B$1</c:f>
              <c:strCache>
                <c:ptCount val="1"/>
                <c:pt idx="0">
                  <c:v>Prime Contracts in North Carolina (Department of Defense)</c:v>
                </c:pt>
              </c:strCache>
            </c:strRef>
          </c:tx>
          <c:invertIfNegative val="0"/>
          <c:dLbls>
            <c:spPr>
              <a:noFill/>
              <a:ln w="25238">
                <a:noFill/>
              </a:ln>
            </c:spPr>
            <c:txPr>
              <a:bodyPr wrap="square" lIns="38100" tIns="19050" rIns="38100" bIns="19050" anchor="ctr">
                <a:spAutoFit/>
              </a:bodyPr>
              <a:lstStyle/>
              <a:p>
                <a:pPr>
                  <a:defRPr sz="1789" b="0" i="0" u="none" strike="noStrike" baseline="0">
                    <a:solidFill>
                      <a:srgbClr val="FFFFFF"/>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2012</c:v>
                </c:pt>
                <c:pt idx="1">
                  <c:v>2013</c:v>
                </c:pt>
                <c:pt idx="2">
                  <c:v>2014</c:v>
                </c:pt>
                <c:pt idx="3">
                  <c:v>2015</c:v>
                </c:pt>
                <c:pt idx="4">
                  <c:v>2016</c:v>
                </c:pt>
                <c:pt idx="5">
                  <c:v>2017</c:v>
                </c:pt>
                <c:pt idx="6">
                  <c:v>2018</c:v>
                </c:pt>
                <c:pt idx="7">
                  <c:v>2019</c:v>
                </c:pt>
                <c:pt idx="8">
                  <c:v>2020*</c:v>
                </c:pt>
              </c:strCache>
            </c:strRef>
          </c:cat>
          <c:val>
            <c:numRef>
              <c:f>Sheet1!$B$2:$B$10</c:f>
              <c:numCache>
                <c:formatCode>0.00</c:formatCode>
                <c:ptCount val="9"/>
                <c:pt idx="0">
                  <c:v>3.6</c:v>
                </c:pt>
                <c:pt idx="1">
                  <c:v>2.73</c:v>
                </c:pt>
                <c:pt idx="2">
                  <c:v>2.4900000000000002</c:v>
                </c:pt>
                <c:pt idx="3">
                  <c:v>2.57</c:v>
                </c:pt>
                <c:pt idx="4">
                  <c:v>2.4300000000000002</c:v>
                </c:pt>
                <c:pt idx="5">
                  <c:v>2.83</c:v>
                </c:pt>
                <c:pt idx="6">
                  <c:v>3.7</c:v>
                </c:pt>
                <c:pt idx="7">
                  <c:v>4.66</c:v>
                </c:pt>
                <c:pt idx="8">
                  <c:v>6.1</c:v>
                </c:pt>
              </c:numCache>
            </c:numRef>
          </c:val>
          <c:extLst>
            <c:ext xmlns:c16="http://schemas.microsoft.com/office/drawing/2014/chart" uri="{C3380CC4-5D6E-409C-BE32-E72D297353CC}">
              <c16:uniqueId val="{00000000-ECB1-443C-A5A9-4A5062979210}"/>
            </c:ext>
          </c:extLst>
        </c:ser>
        <c:dLbls>
          <c:showLegendKey val="0"/>
          <c:showVal val="0"/>
          <c:showCatName val="0"/>
          <c:showSerName val="0"/>
          <c:showPercent val="0"/>
          <c:showBubbleSize val="0"/>
        </c:dLbls>
        <c:gapWidth val="150"/>
        <c:overlap val="100"/>
        <c:axId val="162223664"/>
        <c:axId val="1"/>
      </c:barChart>
      <c:catAx>
        <c:axId val="162223664"/>
        <c:scaling>
          <c:orientation val="minMax"/>
        </c:scaling>
        <c:delete val="0"/>
        <c:axPos val="b"/>
        <c:numFmt formatCode="General" sourceLinked="1"/>
        <c:majorTickMark val="out"/>
        <c:minorTickMark val="none"/>
        <c:tickLblPos val="nextTo"/>
        <c:txPr>
          <a:bodyPr rot="0" vert="horz"/>
          <a:lstStyle/>
          <a:p>
            <a:pPr>
              <a:defRPr sz="1789"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1"/>
        <c:axPos val="l"/>
        <c:majorGridlines/>
        <c:numFmt formatCode="0.00" sourceLinked="1"/>
        <c:majorTickMark val="out"/>
        <c:minorTickMark val="none"/>
        <c:tickLblPos val="nextTo"/>
        <c:crossAx val="162223664"/>
        <c:crosses val="autoZero"/>
        <c:crossBetween val="between"/>
      </c:valAx>
    </c:plotArea>
    <c:plotVisOnly val="1"/>
    <c:dispBlanksAs val="gap"/>
    <c:showDLblsOverMax val="0"/>
  </c:chart>
  <c:txPr>
    <a:bodyPr/>
    <a:lstStyle/>
    <a:p>
      <a:pPr>
        <a:defRPr sz="1789"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0"/>
      <c:rAngAx val="0"/>
      <c:perspective val="0"/>
    </c:view3D>
    <c:floor>
      <c:thickness val="0"/>
    </c:floor>
    <c:sideWall>
      <c:thickness val="0"/>
    </c:sideWall>
    <c:backWall>
      <c:thickness val="0"/>
    </c:backWall>
    <c:plotArea>
      <c:layout>
        <c:manualLayout>
          <c:layoutTarget val="inner"/>
          <c:xMode val="edge"/>
          <c:yMode val="edge"/>
          <c:x val="0.12874583795782463"/>
          <c:y val="0.36704730831973897"/>
          <c:w val="0.76803551609322973"/>
          <c:h val="0.44861337683523655"/>
        </c:manualLayout>
      </c:layout>
      <c:pie3DChart>
        <c:varyColors val="1"/>
        <c:ser>
          <c:idx val="0"/>
          <c:order val="0"/>
          <c:tx>
            <c:strRef>
              <c:f>Sheet1!$A$2</c:f>
              <c:strCache>
                <c:ptCount val="1"/>
                <c:pt idx="0">
                  <c:v>T/O</c:v>
                </c:pt>
              </c:strCache>
            </c:strRef>
          </c:tx>
          <c:spPr>
            <a:blipFill>
              <a:blip xmlns:r="http://schemas.openxmlformats.org/officeDocument/2006/relationships" r:embed="rId1"/>
              <a:stretch>
                <a:fillRect/>
              </a:stretch>
            </a:blipFill>
            <a:ln w="7309">
              <a:solidFill>
                <a:schemeClr val="tx1"/>
              </a:solidFill>
              <a:prstDash val="solid"/>
            </a:ln>
          </c:spPr>
          <c:explosion val="13"/>
          <c:dPt>
            <c:idx val="0"/>
            <c:bubble3D val="0"/>
            <c:spPr>
              <a:blipFill>
                <a:blip xmlns:r="http://schemas.openxmlformats.org/officeDocument/2006/relationships" r:embed="rId2"/>
                <a:stretch>
                  <a:fillRect/>
                </a:stretch>
              </a:blipFill>
              <a:ln w="7309">
                <a:solidFill>
                  <a:schemeClr val="tx1"/>
                </a:solidFill>
                <a:prstDash val="solid"/>
              </a:ln>
            </c:spPr>
            <c:extLst>
              <c:ext xmlns:c16="http://schemas.microsoft.com/office/drawing/2014/chart" uri="{C3380CC4-5D6E-409C-BE32-E72D297353CC}">
                <c16:uniqueId val="{00000001-7F62-4197-BE1B-F8F15D5CC6FC}"/>
              </c:ext>
            </c:extLst>
          </c:dPt>
          <c:dPt>
            <c:idx val="1"/>
            <c:bubble3D val="0"/>
            <c:extLst>
              <c:ext xmlns:c16="http://schemas.microsoft.com/office/drawing/2014/chart" uri="{C3380CC4-5D6E-409C-BE32-E72D297353CC}">
                <c16:uniqueId val="{00000002-7F62-4197-BE1B-F8F15D5CC6FC}"/>
              </c:ext>
            </c:extLst>
          </c:dPt>
          <c:dPt>
            <c:idx val="2"/>
            <c:bubble3D val="0"/>
            <c:spPr>
              <a:blipFill>
                <a:blip xmlns:r="http://schemas.openxmlformats.org/officeDocument/2006/relationships" r:embed="rId3"/>
                <a:stretch>
                  <a:fillRect/>
                </a:stretch>
              </a:blipFill>
              <a:ln w="7309">
                <a:solidFill>
                  <a:schemeClr val="tx1"/>
                </a:solidFill>
                <a:prstDash val="solid"/>
              </a:ln>
            </c:spPr>
            <c:extLst>
              <c:ext xmlns:c16="http://schemas.microsoft.com/office/drawing/2014/chart" uri="{C3380CC4-5D6E-409C-BE32-E72D297353CC}">
                <c16:uniqueId val="{00000004-7F62-4197-BE1B-F8F15D5CC6FC}"/>
              </c:ext>
            </c:extLst>
          </c:dPt>
          <c:dPt>
            <c:idx val="3"/>
            <c:bubble3D val="0"/>
            <c:spPr>
              <a:blipFill>
                <a:blip xmlns:r="http://schemas.openxmlformats.org/officeDocument/2006/relationships" r:embed="rId4"/>
                <a:stretch>
                  <a:fillRect/>
                </a:stretch>
              </a:blipFill>
              <a:ln w="21927">
                <a:solidFill>
                  <a:schemeClr val="tx1"/>
                </a:solidFill>
                <a:prstDash val="solid"/>
              </a:ln>
            </c:spPr>
            <c:extLst>
              <c:ext xmlns:c16="http://schemas.microsoft.com/office/drawing/2014/chart" uri="{C3380CC4-5D6E-409C-BE32-E72D297353CC}">
                <c16:uniqueId val="{00000006-7F62-4197-BE1B-F8F15D5CC6FC}"/>
              </c:ext>
            </c:extLst>
          </c:dPt>
          <c:cat>
            <c:strRef>
              <c:f>Sheet1!$B$1:$E$1</c:f>
              <c:strCache>
                <c:ptCount val="4"/>
                <c:pt idx="0">
                  <c:v>USASOC</c:v>
                </c:pt>
                <c:pt idx="1">
                  <c:v>AFSOC</c:v>
                </c:pt>
                <c:pt idx="2">
                  <c:v>NAVSPECWAR</c:v>
                </c:pt>
                <c:pt idx="3">
                  <c:v>MARSOC</c:v>
                </c:pt>
              </c:strCache>
            </c:strRef>
          </c:cat>
          <c:val>
            <c:numRef>
              <c:f>Sheet1!$B$2:$E$2</c:f>
              <c:numCache>
                <c:formatCode>General</c:formatCode>
                <c:ptCount val="4"/>
                <c:pt idx="0">
                  <c:v>25600</c:v>
                </c:pt>
                <c:pt idx="1">
                  <c:v>12500</c:v>
                </c:pt>
                <c:pt idx="2">
                  <c:v>7200</c:v>
                </c:pt>
                <c:pt idx="3">
                  <c:v>2569</c:v>
                </c:pt>
              </c:numCache>
            </c:numRef>
          </c:val>
          <c:extLst>
            <c:ext xmlns:c16="http://schemas.microsoft.com/office/drawing/2014/chart" uri="{C3380CC4-5D6E-409C-BE32-E72D297353CC}">
              <c16:uniqueId val="{00000007-7F62-4197-BE1B-F8F15D5CC6FC}"/>
            </c:ext>
          </c:extLst>
        </c:ser>
        <c:ser>
          <c:idx val="1"/>
          <c:order val="1"/>
          <c:tx>
            <c:strRef>
              <c:f>Sheet1!$A$3</c:f>
              <c:strCache>
                <c:ptCount val="1"/>
                <c:pt idx="0">
                  <c:v>Percent</c:v>
                </c:pt>
              </c:strCache>
            </c:strRef>
          </c:tx>
          <c:spPr>
            <a:solidFill>
              <a:schemeClr val="accent2"/>
            </a:solidFill>
            <a:ln w="7309">
              <a:solidFill>
                <a:schemeClr val="tx1"/>
              </a:solidFill>
              <a:prstDash val="solid"/>
            </a:ln>
          </c:spPr>
          <c:dPt>
            <c:idx val="0"/>
            <c:bubble3D val="0"/>
            <c:spPr>
              <a:solidFill>
                <a:schemeClr val="accent1"/>
              </a:solidFill>
              <a:ln w="7309">
                <a:solidFill>
                  <a:schemeClr val="tx1"/>
                </a:solidFill>
                <a:prstDash val="solid"/>
              </a:ln>
            </c:spPr>
            <c:extLst>
              <c:ext xmlns:c16="http://schemas.microsoft.com/office/drawing/2014/chart" uri="{C3380CC4-5D6E-409C-BE32-E72D297353CC}">
                <c16:uniqueId val="{00000009-7F62-4197-BE1B-F8F15D5CC6FC}"/>
              </c:ext>
            </c:extLst>
          </c:dPt>
          <c:dPt>
            <c:idx val="1"/>
            <c:bubble3D val="0"/>
            <c:extLst>
              <c:ext xmlns:c16="http://schemas.microsoft.com/office/drawing/2014/chart" uri="{C3380CC4-5D6E-409C-BE32-E72D297353CC}">
                <c16:uniqueId val="{0000000A-7F62-4197-BE1B-F8F15D5CC6FC}"/>
              </c:ext>
            </c:extLst>
          </c:dPt>
          <c:dPt>
            <c:idx val="2"/>
            <c:bubble3D val="0"/>
            <c:spPr>
              <a:solidFill>
                <a:schemeClr val="hlink"/>
              </a:solidFill>
              <a:ln w="7309">
                <a:solidFill>
                  <a:schemeClr val="tx1"/>
                </a:solidFill>
                <a:prstDash val="solid"/>
              </a:ln>
            </c:spPr>
            <c:extLst>
              <c:ext xmlns:c16="http://schemas.microsoft.com/office/drawing/2014/chart" uri="{C3380CC4-5D6E-409C-BE32-E72D297353CC}">
                <c16:uniqueId val="{0000000C-7F62-4197-BE1B-F8F15D5CC6FC}"/>
              </c:ext>
            </c:extLst>
          </c:dPt>
          <c:dPt>
            <c:idx val="3"/>
            <c:bubble3D val="0"/>
            <c:spPr>
              <a:solidFill>
                <a:schemeClr val="folHlink"/>
              </a:solidFill>
              <a:ln w="7309">
                <a:solidFill>
                  <a:schemeClr val="tx1"/>
                </a:solidFill>
                <a:prstDash val="solid"/>
              </a:ln>
            </c:spPr>
            <c:extLst>
              <c:ext xmlns:c16="http://schemas.microsoft.com/office/drawing/2014/chart" uri="{C3380CC4-5D6E-409C-BE32-E72D297353CC}">
                <c16:uniqueId val="{0000000E-7F62-4197-BE1B-F8F15D5CC6FC}"/>
              </c:ext>
            </c:extLst>
          </c:dPt>
          <c:cat>
            <c:strRef>
              <c:f>Sheet1!$B$1:$E$1</c:f>
              <c:strCache>
                <c:ptCount val="4"/>
                <c:pt idx="0">
                  <c:v>USASOC</c:v>
                </c:pt>
                <c:pt idx="1">
                  <c:v>AFSOC</c:v>
                </c:pt>
                <c:pt idx="2">
                  <c:v>NAVSPECWAR</c:v>
                </c:pt>
                <c:pt idx="3">
                  <c:v>MARSOC</c:v>
                </c:pt>
              </c:strCache>
            </c:strRef>
          </c:cat>
          <c:val>
            <c:numRef>
              <c:f>Sheet1!$B$3:$E$3</c:f>
              <c:numCache>
                <c:formatCode>0%</c:formatCode>
                <c:ptCount val="4"/>
                <c:pt idx="0">
                  <c:v>0.53</c:v>
                </c:pt>
                <c:pt idx="1">
                  <c:v>0.26</c:v>
                </c:pt>
                <c:pt idx="2">
                  <c:v>0.15</c:v>
                </c:pt>
                <c:pt idx="3">
                  <c:v>0.05</c:v>
                </c:pt>
              </c:numCache>
            </c:numRef>
          </c:val>
          <c:extLst>
            <c:ext xmlns:c16="http://schemas.microsoft.com/office/drawing/2014/chart" uri="{C3380CC4-5D6E-409C-BE32-E72D297353CC}">
              <c16:uniqueId val="{0000000F-7F62-4197-BE1B-F8F15D5CC6FC}"/>
            </c:ext>
          </c:extLst>
        </c:ser>
        <c:dLbls>
          <c:showLegendKey val="0"/>
          <c:showVal val="0"/>
          <c:showCatName val="0"/>
          <c:showSerName val="0"/>
          <c:showPercent val="0"/>
          <c:showBubbleSize val="0"/>
          <c:showLeaderLines val="1"/>
        </c:dLbls>
      </c:pie3DChart>
      <c:spPr>
        <a:noFill/>
        <a:ln w="14618">
          <a:noFill/>
        </a:ln>
      </c:spPr>
    </c:plotArea>
    <c:plotVisOnly val="1"/>
    <c:dispBlanksAs val="zero"/>
    <c:showDLblsOverMax val="0"/>
  </c:chart>
  <c:spPr>
    <a:noFill/>
    <a:ln>
      <a:noFill/>
    </a:ln>
  </c:spPr>
  <c:txPr>
    <a:bodyPr/>
    <a:lstStyle/>
    <a:p>
      <a:pPr>
        <a:defRPr sz="1482" b="1" i="0" u="none" strike="noStrike" baseline="0">
          <a:solidFill>
            <a:schemeClr val="tx1"/>
          </a:solidFill>
          <a:latin typeface="Arial"/>
          <a:ea typeface="Arial"/>
          <a:cs typeface="Arial"/>
        </a:defRPr>
      </a:pPr>
      <a:endParaRPr lang="en-US"/>
    </a:p>
  </c:tx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solidFill>
                  <a:sysClr val="windowText" lastClr="000000"/>
                </a:solidFill>
              </a:rPr>
              <a:t>Small</a:t>
            </a:r>
            <a:r>
              <a:rPr lang="en-US" sz="1600" b="1" baseline="0" dirty="0">
                <a:solidFill>
                  <a:sysClr val="windowText" lastClr="000000"/>
                </a:solidFill>
              </a:rPr>
              <a:t> Business Spend DLA Aviation</a:t>
            </a:r>
            <a:endParaRPr lang="en-US" sz="16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65-4CA1-A1BA-03058D717A8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65-4CA1-A1BA-03058D717A8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65-4CA1-A1BA-03058D717A84}"/>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Sheet3!$A$12:$A$14</c:f>
              <c:strCache>
                <c:ptCount val="3"/>
                <c:pt idx="0">
                  <c:v>FY17</c:v>
                </c:pt>
                <c:pt idx="1">
                  <c:v>FY18</c:v>
                </c:pt>
                <c:pt idx="2">
                  <c:v>FY19</c:v>
                </c:pt>
              </c:strCache>
            </c:strRef>
          </c:cat>
          <c:val>
            <c:numRef>
              <c:f>Sheet3!$B$12:$B$14</c:f>
              <c:numCache>
                <c:formatCode>_("$"* #,##0_);_("$"* \(#,##0\);_("$"* "-"??_);_(@_)</c:formatCode>
                <c:ptCount val="3"/>
                <c:pt idx="0">
                  <c:v>1411935464</c:v>
                </c:pt>
                <c:pt idx="1">
                  <c:v>1718550618</c:v>
                </c:pt>
                <c:pt idx="2">
                  <c:v>1848716619</c:v>
                </c:pt>
              </c:numCache>
            </c:numRef>
          </c:val>
          <c:extLst>
            <c:ext xmlns:c16="http://schemas.microsoft.com/office/drawing/2014/chart" uri="{C3380CC4-5D6E-409C-BE32-E72D297353CC}">
              <c16:uniqueId val="{00000003-0165-4CA1-A1BA-03058D717A84}"/>
            </c:ext>
          </c:extLst>
        </c:ser>
        <c:dLbls>
          <c:showLegendKey val="0"/>
          <c:showVal val="0"/>
          <c:showCatName val="0"/>
          <c:showSerName val="0"/>
          <c:showPercent val="0"/>
          <c:showBubbleSize val="0"/>
        </c:dLbls>
        <c:gapWidth val="219"/>
        <c:overlap val="-27"/>
        <c:axId val="317938512"/>
        <c:axId val="317939168"/>
      </c:barChart>
      <c:catAx>
        <c:axId val="31793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317939168"/>
        <c:crosses val="autoZero"/>
        <c:auto val="1"/>
        <c:lblAlgn val="ctr"/>
        <c:lblOffset val="100"/>
        <c:noMultiLvlLbl val="0"/>
      </c:catAx>
      <c:valAx>
        <c:axId val="31793916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solidFill>
            <a:sysClr val="window" lastClr="FFFFFF"/>
          </a:solid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317938512"/>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solidFill>
                  <a:sysClr val="windowText" lastClr="000000"/>
                </a:solidFill>
              </a:rPr>
              <a:t>Aviation Small Business Spend</a:t>
            </a:r>
            <a:r>
              <a:rPr lang="en-US" sz="1600" b="1" baseline="0" dirty="0">
                <a:solidFill>
                  <a:sysClr val="windowText" lastClr="000000"/>
                </a:solidFill>
              </a:rPr>
              <a:t> in MD</a:t>
            </a:r>
            <a:r>
              <a:rPr lang="en-US" sz="1600" b="1" dirty="0">
                <a:solidFill>
                  <a:sysClr val="windowText" lastClr="000000"/>
                </a:solidFill>
              </a:rPr>
              <a:t> </a:t>
            </a:r>
          </a:p>
        </c:rich>
      </c:tx>
      <c:layout>
        <c:manualLayout>
          <c:xMode val="edge"/>
          <c:yMode val="edge"/>
          <c:x val="0.12880555555555556"/>
          <c:y val="1.851851851851851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Sheet3!$A$12:$A$14</c:f>
              <c:strCache>
                <c:ptCount val="3"/>
                <c:pt idx="0">
                  <c:v>FY17</c:v>
                </c:pt>
                <c:pt idx="1">
                  <c:v>FY18</c:v>
                </c:pt>
                <c:pt idx="2">
                  <c:v>FY19</c:v>
                </c:pt>
              </c:strCache>
            </c:strRef>
          </c:cat>
          <c:val>
            <c:numRef>
              <c:f>Sheet3!$B$12:$B$14</c:f>
            </c:numRef>
          </c:val>
          <c:extLst>
            <c:ext xmlns:c16="http://schemas.microsoft.com/office/drawing/2014/chart" uri="{C3380CC4-5D6E-409C-BE32-E72D297353CC}">
              <c16:uniqueId val="{00000000-11EC-4608-95FE-2C01747F0FA0}"/>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Sheet3!$A$12:$A$14</c:f>
              <c:strCache>
                <c:ptCount val="3"/>
                <c:pt idx="0">
                  <c:v>FY17</c:v>
                </c:pt>
                <c:pt idx="1">
                  <c:v>FY18</c:v>
                </c:pt>
                <c:pt idx="2">
                  <c:v>FY19</c:v>
                </c:pt>
              </c:strCache>
            </c:strRef>
          </c:cat>
          <c:val>
            <c:numRef>
              <c:f>Sheet3!$C$12:$C$14</c:f>
              <c:numCache>
                <c:formatCode>_("$"* #,##0.00_);_("$"* \(#,##0.00\);_("$"* "-"??_);_(@_)</c:formatCode>
                <c:ptCount val="3"/>
                <c:pt idx="0">
                  <c:v>30140000</c:v>
                </c:pt>
                <c:pt idx="1">
                  <c:v>38670000</c:v>
                </c:pt>
                <c:pt idx="2">
                  <c:v>39790000</c:v>
                </c:pt>
              </c:numCache>
            </c:numRef>
          </c:val>
          <c:extLst>
            <c:ext xmlns:c16="http://schemas.microsoft.com/office/drawing/2014/chart" uri="{C3380CC4-5D6E-409C-BE32-E72D297353CC}">
              <c16:uniqueId val="{00000001-11EC-4608-95FE-2C01747F0FA0}"/>
            </c:ext>
          </c:extLst>
        </c:ser>
        <c:dLbls>
          <c:showLegendKey val="0"/>
          <c:showVal val="0"/>
          <c:showCatName val="0"/>
          <c:showSerName val="0"/>
          <c:showPercent val="0"/>
          <c:showBubbleSize val="0"/>
        </c:dLbls>
        <c:gapWidth val="219"/>
        <c:overlap val="-27"/>
        <c:axId val="651665528"/>
        <c:axId val="651660936"/>
      </c:barChart>
      <c:catAx>
        <c:axId val="651665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crossAx val="651660936"/>
        <c:crosses val="autoZero"/>
        <c:auto val="1"/>
        <c:lblAlgn val="ctr"/>
        <c:lblOffset val="100"/>
        <c:noMultiLvlLbl val="0"/>
      </c:catAx>
      <c:valAx>
        <c:axId val="6516609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crossAx val="651665528"/>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0-18T14:55:05.642" idx="1">
    <p:pos x="6000" y="0"/>
    <p:text>Add slide on subcontracting or include in another slide.  Where to look, good way to get into govt. contracting, etc.....
-Judith Stackhouse - ES3</p:text>
  </p:cm>
</p:cmLst>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15.svg"/><Relationship Id="rId1" Type="http://schemas.openxmlformats.org/officeDocument/2006/relationships/image" Target="../media/image73.png"/><Relationship Id="rId6" Type="http://schemas.openxmlformats.org/officeDocument/2006/relationships/image" Target="../media/image19.svg"/><Relationship Id="rId5" Type="http://schemas.openxmlformats.org/officeDocument/2006/relationships/image" Target="../media/image75.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77.png"/></Relationships>
</file>

<file path=ppt/diagrams/_rels/data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6.svg"/><Relationship Id="rId1" Type="http://schemas.openxmlformats.org/officeDocument/2006/relationships/image" Target="../media/image79.png"/><Relationship Id="rId6" Type="http://schemas.openxmlformats.org/officeDocument/2006/relationships/image" Target="../media/image30.svg"/><Relationship Id="rId5" Type="http://schemas.openxmlformats.org/officeDocument/2006/relationships/image" Target="../media/image81.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15.svg"/><Relationship Id="rId1" Type="http://schemas.openxmlformats.org/officeDocument/2006/relationships/image" Target="../media/image73.png"/><Relationship Id="rId6" Type="http://schemas.openxmlformats.org/officeDocument/2006/relationships/image" Target="../media/image19.svg"/><Relationship Id="rId5" Type="http://schemas.openxmlformats.org/officeDocument/2006/relationships/image" Target="../media/image75.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7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6.svg"/><Relationship Id="rId1" Type="http://schemas.openxmlformats.org/officeDocument/2006/relationships/image" Target="../media/image79.png"/><Relationship Id="rId6" Type="http://schemas.openxmlformats.org/officeDocument/2006/relationships/image" Target="../media/image30.svg"/><Relationship Id="rId5" Type="http://schemas.openxmlformats.org/officeDocument/2006/relationships/image" Target="../media/image81.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E4C8A-E936-491D-8A6E-80A18844B3B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74D1296-FC4F-40A9-A829-A8DB6C7C5539}">
      <dgm:prSet/>
      <dgm:spPr/>
      <dgm:t>
        <a:bodyPr/>
        <a:lstStyle/>
        <a:p>
          <a:r>
            <a:rPr lang="en-US"/>
            <a:t>Voluntary organization of business owners and community members</a:t>
          </a:r>
        </a:p>
      </dgm:t>
    </dgm:pt>
    <dgm:pt modelId="{12685930-6EAD-4806-BA2A-E75F22E20A11}" type="parTrans" cxnId="{867C4DAF-4F50-4753-A9C0-D2DD9085CF25}">
      <dgm:prSet/>
      <dgm:spPr/>
      <dgm:t>
        <a:bodyPr/>
        <a:lstStyle/>
        <a:p>
          <a:endParaRPr lang="en-US"/>
        </a:p>
      </dgm:t>
    </dgm:pt>
    <dgm:pt modelId="{CBB6D4A2-02DD-463A-A21B-39FAA07B2892}" type="sibTrans" cxnId="{867C4DAF-4F50-4753-A9C0-D2DD9085CF25}">
      <dgm:prSet/>
      <dgm:spPr/>
      <dgm:t>
        <a:bodyPr/>
        <a:lstStyle/>
        <a:p>
          <a:endParaRPr lang="en-US"/>
        </a:p>
      </dgm:t>
    </dgm:pt>
    <dgm:pt modelId="{D9A7EC56-5CDB-49BA-B68D-1BE3098C47E5}">
      <dgm:prSet/>
      <dgm:spPr/>
      <dgm:t>
        <a:bodyPr/>
        <a:lstStyle/>
        <a:p>
          <a:r>
            <a:rPr lang="en-US" dirty="0"/>
            <a:t>Non-profit organization </a:t>
          </a:r>
        </a:p>
        <a:p>
          <a:r>
            <a:rPr lang="en-US" dirty="0"/>
            <a:t>501(C) (6) </a:t>
          </a:r>
        </a:p>
      </dgm:t>
    </dgm:pt>
    <dgm:pt modelId="{7EBEBD86-311C-4747-882C-C4B87FD2405E}" type="parTrans" cxnId="{1A5A44C0-8C21-47ED-8890-D48032CBFC1E}">
      <dgm:prSet/>
      <dgm:spPr/>
      <dgm:t>
        <a:bodyPr/>
        <a:lstStyle/>
        <a:p>
          <a:endParaRPr lang="en-US"/>
        </a:p>
      </dgm:t>
    </dgm:pt>
    <dgm:pt modelId="{618F1E34-81D2-4F35-831E-744B8854562B}" type="sibTrans" cxnId="{1A5A44C0-8C21-47ED-8890-D48032CBFC1E}">
      <dgm:prSet/>
      <dgm:spPr/>
      <dgm:t>
        <a:bodyPr/>
        <a:lstStyle/>
        <a:p>
          <a:endParaRPr lang="en-US"/>
        </a:p>
      </dgm:t>
    </dgm:pt>
    <dgm:pt modelId="{0CECC2DC-75A0-4A8C-A71B-B736F1BA48E1}">
      <dgm:prSet/>
      <dgm:spPr/>
      <dgm:t>
        <a:bodyPr/>
        <a:lstStyle/>
        <a:p>
          <a:r>
            <a:rPr lang="en-US"/>
            <a:t>Not affiliated with city or county government</a:t>
          </a:r>
        </a:p>
      </dgm:t>
    </dgm:pt>
    <dgm:pt modelId="{8AF9C987-243E-4A1A-9D97-60F2C63DBFC9}" type="parTrans" cxnId="{5D6C7412-3CAD-44AA-9552-EE77006EF496}">
      <dgm:prSet/>
      <dgm:spPr/>
      <dgm:t>
        <a:bodyPr/>
        <a:lstStyle/>
        <a:p>
          <a:endParaRPr lang="en-US"/>
        </a:p>
      </dgm:t>
    </dgm:pt>
    <dgm:pt modelId="{364573F4-818C-477F-990D-8A910B085E55}" type="sibTrans" cxnId="{5D6C7412-3CAD-44AA-9552-EE77006EF496}">
      <dgm:prSet/>
      <dgm:spPr/>
      <dgm:t>
        <a:bodyPr/>
        <a:lstStyle/>
        <a:p>
          <a:endParaRPr lang="en-US"/>
        </a:p>
      </dgm:t>
    </dgm:pt>
    <dgm:pt modelId="{E75F1870-73C0-4FB6-8182-2E8A8799EE30}">
      <dgm:prSet/>
      <dgm:spPr/>
      <dgm:t>
        <a:bodyPr/>
        <a:lstStyle/>
        <a:p>
          <a:r>
            <a:rPr lang="en-US"/>
            <a:t>Serves the local business community with networking opportunities and events</a:t>
          </a:r>
        </a:p>
      </dgm:t>
    </dgm:pt>
    <dgm:pt modelId="{B446F724-138D-4016-897F-E160678899E2}" type="parTrans" cxnId="{0995F8F9-1A2F-4259-B74D-B46597ADAF5D}">
      <dgm:prSet/>
      <dgm:spPr/>
      <dgm:t>
        <a:bodyPr/>
        <a:lstStyle/>
        <a:p>
          <a:endParaRPr lang="en-US"/>
        </a:p>
      </dgm:t>
    </dgm:pt>
    <dgm:pt modelId="{86962E37-97DE-49FC-996C-7BE03593F14D}" type="sibTrans" cxnId="{0995F8F9-1A2F-4259-B74D-B46597ADAF5D}">
      <dgm:prSet/>
      <dgm:spPr/>
      <dgm:t>
        <a:bodyPr/>
        <a:lstStyle/>
        <a:p>
          <a:endParaRPr lang="en-US"/>
        </a:p>
      </dgm:t>
    </dgm:pt>
    <dgm:pt modelId="{1E22443A-1A97-452E-9598-30E84CE7E445}" type="pres">
      <dgm:prSet presAssocID="{590E4C8A-E936-491D-8A6E-80A18844B3BB}" presName="linear" presStyleCnt="0">
        <dgm:presLayoutVars>
          <dgm:animLvl val="lvl"/>
          <dgm:resizeHandles val="exact"/>
        </dgm:presLayoutVars>
      </dgm:prSet>
      <dgm:spPr/>
      <dgm:t>
        <a:bodyPr/>
        <a:lstStyle/>
        <a:p>
          <a:endParaRPr lang="en-US"/>
        </a:p>
      </dgm:t>
    </dgm:pt>
    <dgm:pt modelId="{8B8B70FE-0060-4674-8BC3-E26C5A24F900}" type="pres">
      <dgm:prSet presAssocID="{A74D1296-FC4F-40A9-A829-A8DB6C7C5539}" presName="parentText" presStyleLbl="node1" presStyleIdx="0" presStyleCnt="4">
        <dgm:presLayoutVars>
          <dgm:chMax val="0"/>
          <dgm:bulletEnabled val="1"/>
        </dgm:presLayoutVars>
      </dgm:prSet>
      <dgm:spPr/>
      <dgm:t>
        <a:bodyPr/>
        <a:lstStyle/>
        <a:p>
          <a:endParaRPr lang="en-US"/>
        </a:p>
      </dgm:t>
    </dgm:pt>
    <dgm:pt modelId="{1BFD41DB-D81B-4384-BCBB-676CEC02EB85}" type="pres">
      <dgm:prSet presAssocID="{CBB6D4A2-02DD-463A-A21B-39FAA07B2892}" presName="spacer" presStyleCnt="0"/>
      <dgm:spPr/>
    </dgm:pt>
    <dgm:pt modelId="{E95EF363-518C-43D7-8BC1-27D837BA30E4}" type="pres">
      <dgm:prSet presAssocID="{D9A7EC56-5CDB-49BA-B68D-1BE3098C47E5}" presName="parentText" presStyleLbl="node1" presStyleIdx="1" presStyleCnt="4">
        <dgm:presLayoutVars>
          <dgm:chMax val="0"/>
          <dgm:bulletEnabled val="1"/>
        </dgm:presLayoutVars>
      </dgm:prSet>
      <dgm:spPr/>
      <dgm:t>
        <a:bodyPr/>
        <a:lstStyle/>
        <a:p>
          <a:endParaRPr lang="en-US"/>
        </a:p>
      </dgm:t>
    </dgm:pt>
    <dgm:pt modelId="{FDD5FD71-202B-4C6A-9AF7-1174AB8E66D1}" type="pres">
      <dgm:prSet presAssocID="{618F1E34-81D2-4F35-831E-744B8854562B}" presName="spacer" presStyleCnt="0"/>
      <dgm:spPr/>
    </dgm:pt>
    <dgm:pt modelId="{9F6B1F4F-451A-4461-97C6-99955A485FC0}" type="pres">
      <dgm:prSet presAssocID="{0CECC2DC-75A0-4A8C-A71B-B736F1BA48E1}" presName="parentText" presStyleLbl="node1" presStyleIdx="2" presStyleCnt="4">
        <dgm:presLayoutVars>
          <dgm:chMax val="0"/>
          <dgm:bulletEnabled val="1"/>
        </dgm:presLayoutVars>
      </dgm:prSet>
      <dgm:spPr/>
      <dgm:t>
        <a:bodyPr/>
        <a:lstStyle/>
        <a:p>
          <a:endParaRPr lang="en-US"/>
        </a:p>
      </dgm:t>
    </dgm:pt>
    <dgm:pt modelId="{B770F33E-0C45-4D19-A256-662AF6EF8C1F}" type="pres">
      <dgm:prSet presAssocID="{364573F4-818C-477F-990D-8A910B085E55}" presName="spacer" presStyleCnt="0"/>
      <dgm:spPr/>
    </dgm:pt>
    <dgm:pt modelId="{F4885F5F-03EF-420F-91ED-BB7EB6D6F023}" type="pres">
      <dgm:prSet presAssocID="{E75F1870-73C0-4FB6-8182-2E8A8799EE30}" presName="parentText" presStyleLbl="node1" presStyleIdx="3" presStyleCnt="4">
        <dgm:presLayoutVars>
          <dgm:chMax val="0"/>
          <dgm:bulletEnabled val="1"/>
        </dgm:presLayoutVars>
      </dgm:prSet>
      <dgm:spPr/>
      <dgm:t>
        <a:bodyPr/>
        <a:lstStyle/>
        <a:p>
          <a:endParaRPr lang="en-US"/>
        </a:p>
      </dgm:t>
    </dgm:pt>
  </dgm:ptLst>
  <dgm:cxnLst>
    <dgm:cxn modelId="{867C4DAF-4F50-4753-A9C0-D2DD9085CF25}" srcId="{590E4C8A-E936-491D-8A6E-80A18844B3BB}" destId="{A74D1296-FC4F-40A9-A829-A8DB6C7C5539}" srcOrd="0" destOrd="0" parTransId="{12685930-6EAD-4806-BA2A-E75F22E20A11}" sibTransId="{CBB6D4A2-02DD-463A-A21B-39FAA07B2892}"/>
    <dgm:cxn modelId="{5F7D5BBF-20D4-44B7-94AE-C3EC07D88D3B}" type="presOf" srcId="{E75F1870-73C0-4FB6-8182-2E8A8799EE30}" destId="{F4885F5F-03EF-420F-91ED-BB7EB6D6F023}" srcOrd="0" destOrd="0" presId="urn:microsoft.com/office/officeart/2005/8/layout/vList2"/>
    <dgm:cxn modelId="{6EB0EACD-533F-4232-950F-07ACF0A0DA3C}" type="presOf" srcId="{A74D1296-FC4F-40A9-A829-A8DB6C7C5539}" destId="{8B8B70FE-0060-4674-8BC3-E26C5A24F900}" srcOrd="0" destOrd="0" presId="urn:microsoft.com/office/officeart/2005/8/layout/vList2"/>
    <dgm:cxn modelId="{1A5A44C0-8C21-47ED-8890-D48032CBFC1E}" srcId="{590E4C8A-E936-491D-8A6E-80A18844B3BB}" destId="{D9A7EC56-5CDB-49BA-B68D-1BE3098C47E5}" srcOrd="1" destOrd="0" parTransId="{7EBEBD86-311C-4747-882C-C4B87FD2405E}" sibTransId="{618F1E34-81D2-4F35-831E-744B8854562B}"/>
    <dgm:cxn modelId="{0995F8F9-1A2F-4259-B74D-B46597ADAF5D}" srcId="{590E4C8A-E936-491D-8A6E-80A18844B3BB}" destId="{E75F1870-73C0-4FB6-8182-2E8A8799EE30}" srcOrd="3" destOrd="0" parTransId="{B446F724-138D-4016-897F-E160678899E2}" sibTransId="{86962E37-97DE-49FC-996C-7BE03593F14D}"/>
    <dgm:cxn modelId="{D90A33EA-9DA0-493F-A302-EB43BDF5E686}" type="presOf" srcId="{590E4C8A-E936-491D-8A6E-80A18844B3BB}" destId="{1E22443A-1A97-452E-9598-30E84CE7E445}" srcOrd="0" destOrd="0" presId="urn:microsoft.com/office/officeart/2005/8/layout/vList2"/>
    <dgm:cxn modelId="{A8CD87F3-49B6-4DE1-8E2E-26131D994838}" type="presOf" srcId="{0CECC2DC-75A0-4A8C-A71B-B736F1BA48E1}" destId="{9F6B1F4F-451A-4461-97C6-99955A485FC0}" srcOrd="0" destOrd="0" presId="urn:microsoft.com/office/officeart/2005/8/layout/vList2"/>
    <dgm:cxn modelId="{5D6C7412-3CAD-44AA-9552-EE77006EF496}" srcId="{590E4C8A-E936-491D-8A6E-80A18844B3BB}" destId="{0CECC2DC-75A0-4A8C-A71B-B736F1BA48E1}" srcOrd="2" destOrd="0" parTransId="{8AF9C987-243E-4A1A-9D97-60F2C63DBFC9}" sibTransId="{364573F4-818C-477F-990D-8A910B085E55}"/>
    <dgm:cxn modelId="{A3328F75-C6C3-415F-BB18-EE963D70DA41}" type="presOf" srcId="{D9A7EC56-5CDB-49BA-B68D-1BE3098C47E5}" destId="{E95EF363-518C-43D7-8BC1-27D837BA30E4}" srcOrd="0" destOrd="0" presId="urn:microsoft.com/office/officeart/2005/8/layout/vList2"/>
    <dgm:cxn modelId="{3B1C3D99-D83E-47BD-B18F-9A7D2B7534B1}" type="presParOf" srcId="{1E22443A-1A97-452E-9598-30E84CE7E445}" destId="{8B8B70FE-0060-4674-8BC3-E26C5A24F900}" srcOrd="0" destOrd="0" presId="urn:microsoft.com/office/officeart/2005/8/layout/vList2"/>
    <dgm:cxn modelId="{AD849100-3A2E-4134-BC62-99707645DFB4}" type="presParOf" srcId="{1E22443A-1A97-452E-9598-30E84CE7E445}" destId="{1BFD41DB-D81B-4384-BCBB-676CEC02EB85}" srcOrd="1" destOrd="0" presId="urn:microsoft.com/office/officeart/2005/8/layout/vList2"/>
    <dgm:cxn modelId="{BB309813-355B-4352-BFA7-A9F7A138AD1F}" type="presParOf" srcId="{1E22443A-1A97-452E-9598-30E84CE7E445}" destId="{E95EF363-518C-43D7-8BC1-27D837BA30E4}" srcOrd="2" destOrd="0" presId="urn:microsoft.com/office/officeart/2005/8/layout/vList2"/>
    <dgm:cxn modelId="{951DCEB7-07BA-4588-9BDF-A3D11E79760D}" type="presParOf" srcId="{1E22443A-1A97-452E-9598-30E84CE7E445}" destId="{FDD5FD71-202B-4C6A-9AF7-1174AB8E66D1}" srcOrd="3" destOrd="0" presId="urn:microsoft.com/office/officeart/2005/8/layout/vList2"/>
    <dgm:cxn modelId="{E898D01E-6F48-44D9-8912-12DBF3452CF4}" type="presParOf" srcId="{1E22443A-1A97-452E-9598-30E84CE7E445}" destId="{9F6B1F4F-451A-4461-97C6-99955A485FC0}" srcOrd="4" destOrd="0" presId="urn:microsoft.com/office/officeart/2005/8/layout/vList2"/>
    <dgm:cxn modelId="{A1A15839-0574-47CB-933B-FB78A22BCEFE}" type="presParOf" srcId="{1E22443A-1A97-452E-9598-30E84CE7E445}" destId="{B770F33E-0C45-4D19-A256-662AF6EF8C1F}" srcOrd="5" destOrd="0" presId="urn:microsoft.com/office/officeart/2005/8/layout/vList2"/>
    <dgm:cxn modelId="{0E784D5C-D42F-450F-8724-10D1B55C50FC}" type="presParOf" srcId="{1E22443A-1A97-452E-9598-30E84CE7E445}" destId="{F4885F5F-03EF-420F-91ED-BB7EB6D6F02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7BCAF3-9FCF-4DC0-97FA-E1A7FB39920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ACF263E-A4FD-4DEA-B759-E9E5975CA59F}">
      <dgm:prSet/>
      <dgm:spPr/>
      <dgm:t>
        <a:bodyPr/>
        <a:lstStyle/>
        <a:p>
          <a:r>
            <a:rPr lang="en-US"/>
            <a:t>We refer those looking for reliable businesses to our members</a:t>
          </a:r>
        </a:p>
      </dgm:t>
    </dgm:pt>
    <dgm:pt modelId="{320D4A40-ACEB-4807-ADB9-A91C1996844D}" type="parTrans" cxnId="{BF086AD8-854F-4658-A120-77BC7133503E}">
      <dgm:prSet/>
      <dgm:spPr/>
      <dgm:t>
        <a:bodyPr/>
        <a:lstStyle/>
        <a:p>
          <a:endParaRPr lang="en-US"/>
        </a:p>
      </dgm:t>
    </dgm:pt>
    <dgm:pt modelId="{EA7C940C-DD5A-40B6-B1C2-96942AD094FC}" type="sibTrans" cxnId="{BF086AD8-854F-4658-A120-77BC7133503E}">
      <dgm:prSet/>
      <dgm:spPr/>
      <dgm:t>
        <a:bodyPr/>
        <a:lstStyle/>
        <a:p>
          <a:endParaRPr lang="en-US"/>
        </a:p>
      </dgm:t>
    </dgm:pt>
    <dgm:pt modelId="{94AF7D1F-7638-4599-8EA8-5C3C7054EA49}">
      <dgm:prSet/>
      <dgm:spPr/>
      <dgm:t>
        <a:bodyPr/>
        <a:lstStyle/>
        <a:p>
          <a:r>
            <a:rPr lang="en-US" dirty="0"/>
            <a:t>Businesses who join the chamber are published in our membership directory</a:t>
          </a:r>
        </a:p>
      </dgm:t>
    </dgm:pt>
    <dgm:pt modelId="{68F4FFB9-5EF6-40C7-8404-A8B1C28BEE0E}" type="parTrans" cxnId="{182F2314-F030-4B64-B354-B14429F61456}">
      <dgm:prSet/>
      <dgm:spPr/>
      <dgm:t>
        <a:bodyPr/>
        <a:lstStyle/>
        <a:p>
          <a:endParaRPr lang="en-US"/>
        </a:p>
      </dgm:t>
    </dgm:pt>
    <dgm:pt modelId="{DE4FB6DD-DE8B-445B-9FA3-85FEFE98D9BB}" type="sibTrans" cxnId="{182F2314-F030-4B64-B354-B14429F61456}">
      <dgm:prSet/>
      <dgm:spPr/>
      <dgm:t>
        <a:bodyPr/>
        <a:lstStyle/>
        <a:p>
          <a:endParaRPr lang="en-US"/>
        </a:p>
      </dgm:t>
    </dgm:pt>
    <dgm:pt modelId="{28FBC4DB-1F59-468E-BC06-B8A5A22B8A59}">
      <dgm:prSet/>
      <dgm:spPr/>
      <dgm:t>
        <a:bodyPr/>
        <a:lstStyle/>
        <a:p>
          <a:r>
            <a:rPr lang="en-US"/>
            <a:t>Refer visitors of the area to businesses who work with us</a:t>
          </a:r>
        </a:p>
      </dgm:t>
    </dgm:pt>
    <dgm:pt modelId="{CD9F5C4E-83E5-4724-A7AE-53E7D7B9FD85}" type="parTrans" cxnId="{6D0C537F-4399-49C2-AB6A-90626AA37DF9}">
      <dgm:prSet/>
      <dgm:spPr/>
      <dgm:t>
        <a:bodyPr/>
        <a:lstStyle/>
        <a:p>
          <a:endParaRPr lang="en-US"/>
        </a:p>
      </dgm:t>
    </dgm:pt>
    <dgm:pt modelId="{A67C4B0E-B963-40FD-AA05-CB3770E23FF1}" type="sibTrans" cxnId="{6D0C537F-4399-49C2-AB6A-90626AA37DF9}">
      <dgm:prSet/>
      <dgm:spPr/>
      <dgm:t>
        <a:bodyPr/>
        <a:lstStyle/>
        <a:p>
          <a:endParaRPr lang="en-US"/>
        </a:p>
      </dgm:t>
    </dgm:pt>
    <dgm:pt modelId="{B420DCCA-FBFD-42E0-ACD8-3466AD2548B1}" type="pres">
      <dgm:prSet presAssocID="{287BCAF3-9FCF-4DC0-97FA-E1A7FB399202}" presName="linear" presStyleCnt="0">
        <dgm:presLayoutVars>
          <dgm:animLvl val="lvl"/>
          <dgm:resizeHandles val="exact"/>
        </dgm:presLayoutVars>
      </dgm:prSet>
      <dgm:spPr/>
      <dgm:t>
        <a:bodyPr/>
        <a:lstStyle/>
        <a:p>
          <a:endParaRPr lang="en-US"/>
        </a:p>
      </dgm:t>
    </dgm:pt>
    <dgm:pt modelId="{4866B512-EC6F-4A4D-AA25-A9E20CD4C539}" type="pres">
      <dgm:prSet presAssocID="{4ACF263E-A4FD-4DEA-B759-E9E5975CA59F}" presName="parentText" presStyleLbl="node1" presStyleIdx="0" presStyleCnt="3">
        <dgm:presLayoutVars>
          <dgm:chMax val="0"/>
          <dgm:bulletEnabled val="1"/>
        </dgm:presLayoutVars>
      </dgm:prSet>
      <dgm:spPr/>
      <dgm:t>
        <a:bodyPr/>
        <a:lstStyle/>
        <a:p>
          <a:endParaRPr lang="en-US"/>
        </a:p>
      </dgm:t>
    </dgm:pt>
    <dgm:pt modelId="{E99CD0C8-3361-46B3-A482-D4B31A0DE248}" type="pres">
      <dgm:prSet presAssocID="{EA7C940C-DD5A-40B6-B1C2-96942AD094FC}" presName="spacer" presStyleCnt="0"/>
      <dgm:spPr/>
    </dgm:pt>
    <dgm:pt modelId="{401B1C87-9B50-4BD5-8806-35F9B56060E1}" type="pres">
      <dgm:prSet presAssocID="{94AF7D1F-7638-4599-8EA8-5C3C7054EA49}" presName="parentText" presStyleLbl="node1" presStyleIdx="1" presStyleCnt="3">
        <dgm:presLayoutVars>
          <dgm:chMax val="0"/>
          <dgm:bulletEnabled val="1"/>
        </dgm:presLayoutVars>
      </dgm:prSet>
      <dgm:spPr/>
      <dgm:t>
        <a:bodyPr/>
        <a:lstStyle/>
        <a:p>
          <a:endParaRPr lang="en-US"/>
        </a:p>
      </dgm:t>
    </dgm:pt>
    <dgm:pt modelId="{B0B6DA7F-F6EA-418B-A58B-7F974D8840BC}" type="pres">
      <dgm:prSet presAssocID="{DE4FB6DD-DE8B-445B-9FA3-85FEFE98D9BB}" presName="spacer" presStyleCnt="0"/>
      <dgm:spPr/>
    </dgm:pt>
    <dgm:pt modelId="{4FD5E674-9D7A-456F-A564-425056F80951}" type="pres">
      <dgm:prSet presAssocID="{28FBC4DB-1F59-468E-BC06-B8A5A22B8A59}" presName="parentText" presStyleLbl="node1" presStyleIdx="2" presStyleCnt="3">
        <dgm:presLayoutVars>
          <dgm:chMax val="0"/>
          <dgm:bulletEnabled val="1"/>
        </dgm:presLayoutVars>
      </dgm:prSet>
      <dgm:spPr/>
      <dgm:t>
        <a:bodyPr/>
        <a:lstStyle/>
        <a:p>
          <a:endParaRPr lang="en-US"/>
        </a:p>
      </dgm:t>
    </dgm:pt>
  </dgm:ptLst>
  <dgm:cxnLst>
    <dgm:cxn modelId="{70B7BCE4-C1CB-4C47-9543-03317D23B528}" type="presOf" srcId="{287BCAF3-9FCF-4DC0-97FA-E1A7FB399202}" destId="{B420DCCA-FBFD-42E0-ACD8-3466AD2548B1}" srcOrd="0" destOrd="0" presId="urn:microsoft.com/office/officeart/2005/8/layout/vList2"/>
    <dgm:cxn modelId="{49C3848C-6330-41EE-9F18-04EA50EAEA54}" type="presOf" srcId="{4ACF263E-A4FD-4DEA-B759-E9E5975CA59F}" destId="{4866B512-EC6F-4A4D-AA25-A9E20CD4C539}" srcOrd="0" destOrd="0" presId="urn:microsoft.com/office/officeart/2005/8/layout/vList2"/>
    <dgm:cxn modelId="{7643AE29-FCC2-45E7-92DE-C378F9A23E97}" type="presOf" srcId="{94AF7D1F-7638-4599-8EA8-5C3C7054EA49}" destId="{401B1C87-9B50-4BD5-8806-35F9B56060E1}" srcOrd="0" destOrd="0" presId="urn:microsoft.com/office/officeart/2005/8/layout/vList2"/>
    <dgm:cxn modelId="{6D0C537F-4399-49C2-AB6A-90626AA37DF9}" srcId="{287BCAF3-9FCF-4DC0-97FA-E1A7FB399202}" destId="{28FBC4DB-1F59-468E-BC06-B8A5A22B8A59}" srcOrd="2" destOrd="0" parTransId="{CD9F5C4E-83E5-4724-A7AE-53E7D7B9FD85}" sibTransId="{A67C4B0E-B963-40FD-AA05-CB3770E23FF1}"/>
    <dgm:cxn modelId="{182F2314-F030-4B64-B354-B14429F61456}" srcId="{287BCAF3-9FCF-4DC0-97FA-E1A7FB399202}" destId="{94AF7D1F-7638-4599-8EA8-5C3C7054EA49}" srcOrd="1" destOrd="0" parTransId="{68F4FFB9-5EF6-40C7-8404-A8B1C28BEE0E}" sibTransId="{DE4FB6DD-DE8B-445B-9FA3-85FEFE98D9BB}"/>
    <dgm:cxn modelId="{BF086AD8-854F-4658-A120-77BC7133503E}" srcId="{287BCAF3-9FCF-4DC0-97FA-E1A7FB399202}" destId="{4ACF263E-A4FD-4DEA-B759-E9E5975CA59F}" srcOrd="0" destOrd="0" parTransId="{320D4A40-ACEB-4807-ADB9-A91C1996844D}" sibTransId="{EA7C940C-DD5A-40B6-B1C2-96942AD094FC}"/>
    <dgm:cxn modelId="{65FCCC5C-5DE4-4536-A813-BBD788EFF32C}" type="presOf" srcId="{28FBC4DB-1F59-468E-BC06-B8A5A22B8A59}" destId="{4FD5E674-9D7A-456F-A564-425056F80951}" srcOrd="0" destOrd="0" presId="urn:microsoft.com/office/officeart/2005/8/layout/vList2"/>
    <dgm:cxn modelId="{7FFC8ED3-58C8-48BF-9028-7305651CE7ED}" type="presParOf" srcId="{B420DCCA-FBFD-42E0-ACD8-3466AD2548B1}" destId="{4866B512-EC6F-4A4D-AA25-A9E20CD4C539}" srcOrd="0" destOrd="0" presId="urn:microsoft.com/office/officeart/2005/8/layout/vList2"/>
    <dgm:cxn modelId="{92D363B4-F018-4C7C-8BC6-73D9CC42EB04}" type="presParOf" srcId="{B420DCCA-FBFD-42E0-ACD8-3466AD2548B1}" destId="{E99CD0C8-3361-46B3-A482-D4B31A0DE248}" srcOrd="1" destOrd="0" presId="urn:microsoft.com/office/officeart/2005/8/layout/vList2"/>
    <dgm:cxn modelId="{4FB7B09D-FAE5-4C62-9DFE-28C5BF4DA465}" type="presParOf" srcId="{B420DCCA-FBFD-42E0-ACD8-3466AD2548B1}" destId="{401B1C87-9B50-4BD5-8806-35F9B56060E1}" srcOrd="2" destOrd="0" presId="urn:microsoft.com/office/officeart/2005/8/layout/vList2"/>
    <dgm:cxn modelId="{386600D8-F86B-4E15-9441-DF84B298D143}" type="presParOf" srcId="{B420DCCA-FBFD-42E0-ACD8-3466AD2548B1}" destId="{B0B6DA7F-F6EA-418B-A58B-7F974D8840BC}" srcOrd="3" destOrd="0" presId="urn:microsoft.com/office/officeart/2005/8/layout/vList2"/>
    <dgm:cxn modelId="{155E7301-F453-4055-B57E-72387C9CB164}" type="presParOf" srcId="{B420DCCA-FBFD-42E0-ACD8-3466AD2548B1}" destId="{4FD5E674-9D7A-456F-A564-425056F8095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53840-4367-4173-839C-04470096C27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2D77E52-029B-4876-8E02-9FABCA7AD29C}">
      <dgm:prSet/>
      <dgm:spPr/>
      <dgm:t>
        <a:bodyPr/>
        <a:lstStyle/>
        <a:p>
          <a:pPr>
            <a:lnSpc>
              <a:spcPct val="100000"/>
            </a:lnSpc>
            <a:defRPr cap="all"/>
          </a:pPr>
          <a:r>
            <a:rPr lang="en-US"/>
            <a:t>To continually improve the relationship between our community and MCB Camp Lejeune</a:t>
          </a:r>
        </a:p>
      </dgm:t>
    </dgm:pt>
    <dgm:pt modelId="{D3E715BD-4667-4B28-B825-F321DCB140E4}" type="parTrans" cxnId="{785A6A71-D2B0-446E-8F23-474E722F1728}">
      <dgm:prSet/>
      <dgm:spPr/>
      <dgm:t>
        <a:bodyPr/>
        <a:lstStyle/>
        <a:p>
          <a:endParaRPr lang="en-US"/>
        </a:p>
      </dgm:t>
    </dgm:pt>
    <dgm:pt modelId="{E055ADF7-D427-48C6-B9AB-13985D815AC3}" type="sibTrans" cxnId="{785A6A71-D2B0-446E-8F23-474E722F1728}">
      <dgm:prSet/>
      <dgm:spPr/>
      <dgm:t>
        <a:bodyPr/>
        <a:lstStyle/>
        <a:p>
          <a:endParaRPr lang="en-US"/>
        </a:p>
      </dgm:t>
    </dgm:pt>
    <dgm:pt modelId="{B0C42C52-505F-4A6C-9C05-9C3BB8E247EE}">
      <dgm:prSet/>
      <dgm:spPr/>
      <dgm:t>
        <a:bodyPr/>
        <a:lstStyle/>
        <a:p>
          <a:pPr>
            <a:lnSpc>
              <a:spcPct val="100000"/>
            </a:lnSpc>
            <a:defRPr cap="all"/>
          </a:pPr>
          <a:r>
            <a:rPr lang="en-US"/>
            <a:t>The Oldest Marine Corps military affairs committee in North Carolina</a:t>
          </a:r>
        </a:p>
      </dgm:t>
    </dgm:pt>
    <dgm:pt modelId="{AD769821-6769-4FC6-839D-DD986056802B}" type="parTrans" cxnId="{53D47C96-9D1B-4B01-B5E0-44A70C1DD290}">
      <dgm:prSet/>
      <dgm:spPr/>
      <dgm:t>
        <a:bodyPr/>
        <a:lstStyle/>
        <a:p>
          <a:endParaRPr lang="en-US"/>
        </a:p>
      </dgm:t>
    </dgm:pt>
    <dgm:pt modelId="{1A30017E-26E7-44AB-A9DC-D57FE93B0200}" type="sibTrans" cxnId="{53D47C96-9D1B-4B01-B5E0-44A70C1DD290}">
      <dgm:prSet/>
      <dgm:spPr/>
      <dgm:t>
        <a:bodyPr/>
        <a:lstStyle/>
        <a:p>
          <a:endParaRPr lang="en-US"/>
        </a:p>
      </dgm:t>
    </dgm:pt>
    <dgm:pt modelId="{12BA3935-7089-4D72-9276-272F4EF6C59D}">
      <dgm:prSet/>
      <dgm:spPr/>
      <dgm:t>
        <a:bodyPr/>
        <a:lstStyle/>
        <a:p>
          <a:pPr>
            <a:lnSpc>
              <a:spcPct val="100000"/>
            </a:lnSpc>
            <a:defRPr cap="all"/>
          </a:pPr>
          <a:r>
            <a:rPr lang="en-US"/>
            <a:t>We host monthly dinners honoring the service member of the month</a:t>
          </a:r>
        </a:p>
      </dgm:t>
    </dgm:pt>
    <dgm:pt modelId="{8D49857F-1F14-4E71-8579-C6145EFC4871}" type="parTrans" cxnId="{7ECC6967-98ED-4721-884B-1BA4C958B25F}">
      <dgm:prSet/>
      <dgm:spPr/>
      <dgm:t>
        <a:bodyPr/>
        <a:lstStyle/>
        <a:p>
          <a:endParaRPr lang="en-US"/>
        </a:p>
      </dgm:t>
    </dgm:pt>
    <dgm:pt modelId="{491C94F2-78C2-4F3D-AF7C-2093FDC84198}" type="sibTrans" cxnId="{7ECC6967-98ED-4721-884B-1BA4C958B25F}">
      <dgm:prSet/>
      <dgm:spPr/>
      <dgm:t>
        <a:bodyPr/>
        <a:lstStyle/>
        <a:p>
          <a:endParaRPr lang="en-US"/>
        </a:p>
      </dgm:t>
    </dgm:pt>
    <dgm:pt modelId="{24DB05BD-8D1D-4544-AFEE-F6C80589FBC4}">
      <dgm:prSet/>
      <dgm:spPr/>
      <dgm:t>
        <a:bodyPr/>
        <a:lstStyle/>
        <a:p>
          <a:pPr>
            <a:lnSpc>
              <a:spcPct val="100000"/>
            </a:lnSpc>
            <a:defRPr cap="all"/>
          </a:pPr>
          <a:r>
            <a:rPr lang="en-US"/>
            <a:t>Feed ~2,000 active duty service members each year through MAC fish fries at several locations </a:t>
          </a:r>
        </a:p>
      </dgm:t>
    </dgm:pt>
    <dgm:pt modelId="{F61287D2-8BF2-43AD-86FC-5E3594B7D5A0}" type="parTrans" cxnId="{3A226B86-32CD-4AC9-845E-E6E816301EF7}">
      <dgm:prSet/>
      <dgm:spPr/>
      <dgm:t>
        <a:bodyPr/>
        <a:lstStyle/>
        <a:p>
          <a:endParaRPr lang="en-US"/>
        </a:p>
      </dgm:t>
    </dgm:pt>
    <dgm:pt modelId="{0390DB48-0E48-444A-B02F-1B4AE0CC5F7F}" type="sibTrans" cxnId="{3A226B86-32CD-4AC9-845E-E6E816301EF7}">
      <dgm:prSet/>
      <dgm:spPr/>
      <dgm:t>
        <a:bodyPr/>
        <a:lstStyle/>
        <a:p>
          <a:endParaRPr lang="en-US"/>
        </a:p>
      </dgm:t>
    </dgm:pt>
    <dgm:pt modelId="{D0B90E38-FCB1-4B0A-BA5D-5A6B93633EA2}">
      <dgm:prSet/>
      <dgm:spPr/>
      <dgm:t>
        <a:bodyPr/>
        <a:lstStyle/>
        <a:p>
          <a:pPr>
            <a:lnSpc>
              <a:spcPct val="100000"/>
            </a:lnSpc>
            <a:defRPr cap="all"/>
          </a:pPr>
          <a:r>
            <a:rPr lang="en-US"/>
            <a:t>Help veteran and civilian business owners make connections with base leaders through networking </a:t>
          </a:r>
        </a:p>
      </dgm:t>
    </dgm:pt>
    <dgm:pt modelId="{2CAB85C7-2DF8-4677-AB5D-84362222400A}" type="parTrans" cxnId="{77E945FE-4DB6-49E0-8DD5-E4F7A9FB2AAF}">
      <dgm:prSet/>
      <dgm:spPr/>
      <dgm:t>
        <a:bodyPr/>
        <a:lstStyle/>
        <a:p>
          <a:endParaRPr lang="en-US"/>
        </a:p>
      </dgm:t>
    </dgm:pt>
    <dgm:pt modelId="{5AEFBBA8-3F65-43BB-87C2-C81E1165545D}" type="sibTrans" cxnId="{77E945FE-4DB6-49E0-8DD5-E4F7A9FB2AAF}">
      <dgm:prSet/>
      <dgm:spPr/>
      <dgm:t>
        <a:bodyPr/>
        <a:lstStyle/>
        <a:p>
          <a:endParaRPr lang="en-US"/>
        </a:p>
      </dgm:t>
    </dgm:pt>
    <dgm:pt modelId="{9A9A37FE-D5AA-4620-95E3-172C04D338B3}" type="pres">
      <dgm:prSet presAssocID="{CBF53840-4367-4173-839C-04470096C276}" presName="root" presStyleCnt="0">
        <dgm:presLayoutVars>
          <dgm:dir/>
          <dgm:resizeHandles val="exact"/>
        </dgm:presLayoutVars>
      </dgm:prSet>
      <dgm:spPr/>
      <dgm:t>
        <a:bodyPr/>
        <a:lstStyle/>
        <a:p>
          <a:endParaRPr lang="en-US"/>
        </a:p>
      </dgm:t>
    </dgm:pt>
    <dgm:pt modelId="{198CBA47-906E-4967-B2D7-3C0FB17F86C8}" type="pres">
      <dgm:prSet presAssocID="{F2D77E52-029B-4876-8E02-9FABCA7AD29C}" presName="compNode" presStyleCnt="0"/>
      <dgm:spPr/>
    </dgm:pt>
    <dgm:pt modelId="{50A58D61-0977-4EFD-8621-D6B31E0D534A}" type="pres">
      <dgm:prSet presAssocID="{F2D77E52-029B-4876-8E02-9FABCA7AD29C}" presName="iconBgRect" presStyleLbl="bgShp" presStyleIdx="0" presStyleCnt="5"/>
      <dgm:spPr/>
    </dgm:pt>
    <dgm:pt modelId="{B0056EB2-64BC-4F77-AF22-26CE45761856}" type="pres">
      <dgm:prSet presAssocID="{F2D77E52-029B-4876-8E02-9FABCA7AD29C}"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Group"/>
        </a:ext>
      </dgm:extLst>
    </dgm:pt>
    <dgm:pt modelId="{7CD952A4-E100-4D56-9632-747474F28252}" type="pres">
      <dgm:prSet presAssocID="{F2D77E52-029B-4876-8E02-9FABCA7AD29C}" presName="spaceRect" presStyleCnt="0"/>
      <dgm:spPr/>
    </dgm:pt>
    <dgm:pt modelId="{4BDBFD85-C4D3-4AF8-87BE-3EB0DDA776BC}" type="pres">
      <dgm:prSet presAssocID="{F2D77E52-029B-4876-8E02-9FABCA7AD29C}" presName="textRect" presStyleLbl="revTx" presStyleIdx="0" presStyleCnt="5">
        <dgm:presLayoutVars>
          <dgm:chMax val="1"/>
          <dgm:chPref val="1"/>
        </dgm:presLayoutVars>
      </dgm:prSet>
      <dgm:spPr/>
      <dgm:t>
        <a:bodyPr/>
        <a:lstStyle/>
        <a:p>
          <a:endParaRPr lang="en-US"/>
        </a:p>
      </dgm:t>
    </dgm:pt>
    <dgm:pt modelId="{A3DCC078-28EA-47CB-8415-56360AE926C4}" type="pres">
      <dgm:prSet presAssocID="{E055ADF7-D427-48C6-B9AB-13985D815AC3}" presName="sibTrans" presStyleCnt="0"/>
      <dgm:spPr/>
    </dgm:pt>
    <dgm:pt modelId="{E117FF09-CADF-4F16-84B1-C6753745AC41}" type="pres">
      <dgm:prSet presAssocID="{B0C42C52-505F-4A6C-9C05-9C3BB8E247EE}" presName="compNode" presStyleCnt="0"/>
      <dgm:spPr/>
    </dgm:pt>
    <dgm:pt modelId="{797980FB-4B88-4809-B405-220C3DCCEBE2}" type="pres">
      <dgm:prSet presAssocID="{B0C42C52-505F-4A6C-9C05-9C3BB8E247EE}" presName="iconBgRect" presStyleLbl="bgShp" presStyleIdx="1" presStyleCnt="5"/>
      <dgm:spPr/>
    </dgm:pt>
    <dgm:pt modelId="{7BCFE691-2B40-4576-968C-63FA223F4731}" type="pres">
      <dgm:prSet presAssocID="{B0C42C52-505F-4A6C-9C05-9C3BB8E247EE}"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Anchor"/>
        </a:ext>
      </dgm:extLst>
    </dgm:pt>
    <dgm:pt modelId="{7883058C-2A71-4B76-93E4-883E7EB3DB9E}" type="pres">
      <dgm:prSet presAssocID="{B0C42C52-505F-4A6C-9C05-9C3BB8E247EE}" presName="spaceRect" presStyleCnt="0"/>
      <dgm:spPr/>
    </dgm:pt>
    <dgm:pt modelId="{C3D866D9-4283-49B1-8072-97766269D6A9}" type="pres">
      <dgm:prSet presAssocID="{B0C42C52-505F-4A6C-9C05-9C3BB8E247EE}" presName="textRect" presStyleLbl="revTx" presStyleIdx="1" presStyleCnt="5">
        <dgm:presLayoutVars>
          <dgm:chMax val="1"/>
          <dgm:chPref val="1"/>
        </dgm:presLayoutVars>
      </dgm:prSet>
      <dgm:spPr/>
      <dgm:t>
        <a:bodyPr/>
        <a:lstStyle/>
        <a:p>
          <a:endParaRPr lang="en-US"/>
        </a:p>
      </dgm:t>
    </dgm:pt>
    <dgm:pt modelId="{2499380D-4BB4-4EB4-AF4E-4407287C7144}" type="pres">
      <dgm:prSet presAssocID="{1A30017E-26E7-44AB-A9DC-D57FE93B0200}" presName="sibTrans" presStyleCnt="0"/>
      <dgm:spPr/>
    </dgm:pt>
    <dgm:pt modelId="{867FFB7F-0F15-4AA1-916E-BAF891ECF6D8}" type="pres">
      <dgm:prSet presAssocID="{12BA3935-7089-4D72-9276-272F4EF6C59D}" presName="compNode" presStyleCnt="0"/>
      <dgm:spPr/>
    </dgm:pt>
    <dgm:pt modelId="{1812A96E-39F8-4326-9967-AC4E56458B71}" type="pres">
      <dgm:prSet presAssocID="{12BA3935-7089-4D72-9276-272F4EF6C59D}" presName="iconBgRect" presStyleLbl="bgShp" presStyleIdx="2" presStyleCnt="5"/>
      <dgm:spPr/>
    </dgm:pt>
    <dgm:pt modelId="{ADDC8E9A-EFE3-43E1-945E-DAA5BEBDD039}" type="pres">
      <dgm:prSet presAssocID="{12BA3935-7089-4D72-9276-272F4EF6C59D}"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Fork and knife"/>
        </a:ext>
      </dgm:extLst>
    </dgm:pt>
    <dgm:pt modelId="{B3D51D43-031E-40BF-81E4-4D1B0F1EEEF1}" type="pres">
      <dgm:prSet presAssocID="{12BA3935-7089-4D72-9276-272F4EF6C59D}" presName="spaceRect" presStyleCnt="0"/>
      <dgm:spPr/>
    </dgm:pt>
    <dgm:pt modelId="{2306CEB0-DD2A-4692-A63C-FFC18176F29C}" type="pres">
      <dgm:prSet presAssocID="{12BA3935-7089-4D72-9276-272F4EF6C59D}" presName="textRect" presStyleLbl="revTx" presStyleIdx="2" presStyleCnt="5">
        <dgm:presLayoutVars>
          <dgm:chMax val="1"/>
          <dgm:chPref val="1"/>
        </dgm:presLayoutVars>
      </dgm:prSet>
      <dgm:spPr/>
      <dgm:t>
        <a:bodyPr/>
        <a:lstStyle/>
        <a:p>
          <a:endParaRPr lang="en-US"/>
        </a:p>
      </dgm:t>
    </dgm:pt>
    <dgm:pt modelId="{C3A3ACDD-16A7-4A22-8700-C8FE5744936E}" type="pres">
      <dgm:prSet presAssocID="{491C94F2-78C2-4F3D-AF7C-2093FDC84198}" presName="sibTrans" presStyleCnt="0"/>
      <dgm:spPr/>
    </dgm:pt>
    <dgm:pt modelId="{9E515E0E-D603-401E-9FDB-9734C57B15EE}" type="pres">
      <dgm:prSet presAssocID="{24DB05BD-8D1D-4544-AFEE-F6C80589FBC4}" presName="compNode" presStyleCnt="0"/>
      <dgm:spPr/>
    </dgm:pt>
    <dgm:pt modelId="{BEBAC6B5-7393-49BB-B3E6-13790B468FF9}" type="pres">
      <dgm:prSet presAssocID="{24DB05BD-8D1D-4544-AFEE-F6C80589FBC4}" presName="iconBgRect" presStyleLbl="bgShp" presStyleIdx="3" presStyleCnt="5"/>
      <dgm:spPr/>
    </dgm:pt>
    <dgm:pt modelId="{5D96D19B-8118-4715-8712-694CC508ADDB}" type="pres">
      <dgm:prSet presAssocID="{24DB05BD-8D1D-4544-AFEE-F6C80589FBC4}"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Fish"/>
        </a:ext>
      </dgm:extLst>
    </dgm:pt>
    <dgm:pt modelId="{9872469D-317A-4439-9C3E-70EFCC72CC21}" type="pres">
      <dgm:prSet presAssocID="{24DB05BD-8D1D-4544-AFEE-F6C80589FBC4}" presName="spaceRect" presStyleCnt="0"/>
      <dgm:spPr/>
    </dgm:pt>
    <dgm:pt modelId="{59BEAD98-886D-488D-AA5E-6DE1E8E3A6FA}" type="pres">
      <dgm:prSet presAssocID="{24DB05BD-8D1D-4544-AFEE-F6C80589FBC4}" presName="textRect" presStyleLbl="revTx" presStyleIdx="3" presStyleCnt="5">
        <dgm:presLayoutVars>
          <dgm:chMax val="1"/>
          <dgm:chPref val="1"/>
        </dgm:presLayoutVars>
      </dgm:prSet>
      <dgm:spPr/>
      <dgm:t>
        <a:bodyPr/>
        <a:lstStyle/>
        <a:p>
          <a:endParaRPr lang="en-US"/>
        </a:p>
      </dgm:t>
    </dgm:pt>
    <dgm:pt modelId="{40952311-908A-4195-A1C1-3B636492FED3}" type="pres">
      <dgm:prSet presAssocID="{0390DB48-0E48-444A-B02F-1B4AE0CC5F7F}" presName="sibTrans" presStyleCnt="0"/>
      <dgm:spPr/>
    </dgm:pt>
    <dgm:pt modelId="{79FBD2BF-D8CF-42F9-9033-779512A04435}" type="pres">
      <dgm:prSet presAssocID="{D0B90E38-FCB1-4B0A-BA5D-5A6B93633EA2}" presName="compNode" presStyleCnt="0"/>
      <dgm:spPr/>
    </dgm:pt>
    <dgm:pt modelId="{2913B4DE-773C-4EF2-B893-7F9195EF5ACB}" type="pres">
      <dgm:prSet presAssocID="{D0B90E38-FCB1-4B0A-BA5D-5A6B93633EA2}" presName="iconBgRect" presStyleLbl="bgShp" presStyleIdx="4" presStyleCnt="5"/>
      <dgm:spPr/>
    </dgm:pt>
    <dgm:pt modelId="{9F36295D-7B11-4CEB-A9F2-1AF43ECC77D8}" type="pres">
      <dgm:prSet presAssocID="{D0B90E38-FCB1-4B0A-BA5D-5A6B93633EA2}"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Handshake"/>
        </a:ext>
      </dgm:extLst>
    </dgm:pt>
    <dgm:pt modelId="{0A0484F8-E71F-462F-804C-CC7334A69CF0}" type="pres">
      <dgm:prSet presAssocID="{D0B90E38-FCB1-4B0A-BA5D-5A6B93633EA2}" presName="spaceRect" presStyleCnt="0"/>
      <dgm:spPr/>
    </dgm:pt>
    <dgm:pt modelId="{AA0FC4DA-21B9-4096-82A7-76FE69FF2C21}" type="pres">
      <dgm:prSet presAssocID="{D0B90E38-FCB1-4B0A-BA5D-5A6B93633EA2}" presName="textRect" presStyleLbl="revTx" presStyleIdx="4" presStyleCnt="5">
        <dgm:presLayoutVars>
          <dgm:chMax val="1"/>
          <dgm:chPref val="1"/>
        </dgm:presLayoutVars>
      </dgm:prSet>
      <dgm:spPr/>
      <dgm:t>
        <a:bodyPr/>
        <a:lstStyle/>
        <a:p>
          <a:endParaRPr lang="en-US"/>
        </a:p>
      </dgm:t>
    </dgm:pt>
  </dgm:ptLst>
  <dgm:cxnLst>
    <dgm:cxn modelId="{7ECC6967-98ED-4721-884B-1BA4C958B25F}" srcId="{CBF53840-4367-4173-839C-04470096C276}" destId="{12BA3935-7089-4D72-9276-272F4EF6C59D}" srcOrd="2" destOrd="0" parTransId="{8D49857F-1F14-4E71-8579-C6145EFC4871}" sibTransId="{491C94F2-78C2-4F3D-AF7C-2093FDC84198}"/>
    <dgm:cxn modelId="{77E945FE-4DB6-49E0-8DD5-E4F7A9FB2AAF}" srcId="{CBF53840-4367-4173-839C-04470096C276}" destId="{D0B90E38-FCB1-4B0A-BA5D-5A6B93633EA2}" srcOrd="4" destOrd="0" parTransId="{2CAB85C7-2DF8-4677-AB5D-84362222400A}" sibTransId="{5AEFBBA8-3F65-43BB-87C2-C81E1165545D}"/>
    <dgm:cxn modelId="{9F8B0C32-0D41-4558-9E60-263A2470531A}" type="presOf" srcId="{F2D77E52-029B-4876-8E02-9FABCA7AD29C}" destId="{4BDBFD85-C4D3-4AF8-87BE-3EB0DDA776BC}" srcOrd="0" destOrd="0" presId="urn:microsoft.com/office/officeart/2018/5/layout/IconCircleLabelList"/>
    <dgm:cxn modelId="{3A226B86-32CD-4AC9-845E-E6E816301EF7}" srcId="{CBF53840-4367-4173-839C-04470096C276}" destId="{24DB05BD-8D1D-4544-AFEE-F6C80589FBC4}" srcOrd="3" destOrd="0" parTransId="{F61287D2-8BF2-43AD-86FC-5E3594B7D5A0}" sibTransId="{0390DB48-0E48-444A-B02F-1B4AE0CC5F7F}"/>
    <dgm:cxn modelId="{F2F938A8-48FB-413C-BE01-4B956CB433CB}" type="presOf" srcId="{D0B90E38-FCB1-4B0A-BA5D-5A6B93633EA2}" destId="{AA0FC4DA-21B9-4096-82A7-76FE69FF2C21}" srcOrd="0" destOrd="0" presId="urn:microsoft.com/office/officeart/2018/5/layout/IconCircleLabelList"/>
    <dgm:cxn modelId="{C7CF4F56-211B-4F16-B4AD-2A564DA5D247}" type="presOf" srcId="{24DB05BD-8D1D-4544-AFEE-F6C80589FBC4}" destId="{59BEAD98-886D-488D-AA5E-6DE1E8E3A6FA}" srcOrd="0" destOrd="0" presId="urn:microsoft.com/office/officeart/2018/5/layout/IconCircleLabelList"/>
    <dgm:cxn modelId="{53D47C96-9D1B-4B01-B5E0-44A70C1DD290}" srcId="{CBF53840-4367-4173-839C-04470096C276}" destId="{B0C42C52-505F-4A6C-9C05-9C3BB8E247EE}" srcOrd="1" destOrd="0" parTransId="{AD769821-6769-4FC6-839D-DD986056802B}" sibTransId="{1A30017E-26E7-44AB-A9DC-D57FE93B0200}"/>
    <dgm:cxn modelId="{B5CB2E5E-3E25-4EA6-A9EC-B104FD9AE073}" type="presOf" srcId="{CBF53840-4367-4173-839C-04470096C276}" destId="{9A9A37FE-D5AA-4620-95E3-172C04D338B3}" srcOrd="0" destOrd="0" presId="urn:microsoft.com/office/officeart/2018/5/layout/IconCircleLabelList"/>
    <dgm:cxn modelId="{A931FCB6-4DDD-4ACF-B05B-E4D05E4D6178}" type="presOf" srcId="{12BA3935-7089-4D72-9276-272F4EF6C59D}" destId="{2306CEB0-DD2A-4692-A63C-FFC18176F29C}" srcOrd="0" destOrd="0" presId="urn:microsoft.com/office/officeart/2018/5/layout/IconCircleLabelList"/>
    <dgm:cxn modelId="{785A6A71-D2B0-446E-8F23-474E722F1728}" srcId="{CBF53840-4367-4173-839C-04470096C276}" destId="{F2D77E52-029B-4876-8E02-9FABCA7AD29C}" srcOrd="0" destOrd="0" parTransId="{D3E715BD-4667-4B28-B825-F321DCB140E4}" sibTransId="{E055ADF7-D427-48C6-B9AB-13985D815AC3}"/>
    <dgm:cxn modelId="{69CB0099-3983-4D96-A722-F60478B50C4F}" type="presOf" srcId="{B0C42C52-505F-4A6C-9C05-9C3BB8E247EE}" destId="{C3D866D9-4283-49B1-8072-97766269D6A9}" srcOrd="0" destOrd="0" presId="urn:microsoft.com/office/officeart/2018/5/layout/IconCircleLabelList"/>
    <dgm:cxn modelId="{22D491CC-63FA-4FC0-8DD9-21B56F58C76D}" type="presParOf" srcId="{9A9A37FE-D5AA-4620-95E3-172C04D338B3}" destId="{198CBA47-906E-4967-B2D7-3C0FB17F86C8}" srcOrd="0" destOrd="0" presId="urn:microsoft.com/office/officeart/2018/5/layout/IconCircleLabelList"/>
    <dgm:cxn modelId="{BEA045E9-FC0D-4E1F-8D9B-7732294FF323}" type="presParOf" srcId="{198CBA47-906E-4967-B2D7-3C0FB17F86C8}" destId="{50A58D61-0977-4EFD-8621-D6B31E0D534A}" srcOrd="0" destOrd="0" presId="urn:microsoft.com/office/officeart/2018/5/layout/IconCircleLabelList"/>
    <dgm:cxn modelId="{92E23C65-4DA8-498B-BFCC-5EE1CEF40253}" type="presParOf" srcId="{198CBA47-906E-4967-B2D7-3C0FB17F86C8}" destId="{B0056EB2-64BC-4F77-AF22-26CE45761856}" srcOrd="1" destOrd="0" presId="urn:microsoft.com/office/officeart/2018/5/layout/IconCircleLabelList"/>
    <dgm:cxn modelId="{B360A063-55B5-4715-AF0B-99C79B591306}" type="presParOf" srcId="{198CBA47-906E-4967-B2D7-3C0FB17F86C8}" destId="{7CD952A4-E100-4D56-9632-747474F28252}" srcOrd="2" destOrd="0" presId="urn:microsoft.com/office/officeart/2018/5/layout/IconCircleLabelList"/>
    <dgm:cxn modelId="{34A8A479-C5AE-43AD-83DD-759143A6E26C}" type="presParOf" srcId="{198CBA47-906E-4967-B2D7-3C0FB17F86C8}" destId="{4BDBFD85-C4D3-4AF8-87BE-3EB0DDA776BC}" srcOrd="3" destOrd="0" presId="urn:microsoft.com/office/officeart/2018/5/layout/IconCircleLabelList"/>
    <dgm:cxn modelId="{92A1A7CE-B843-4734-819C-207D701D9E85}" type="presParOf" srcId="{9A9A37FE-D5AA-4620-95E3-172C04D338B3}" destId="{A3DCC078-28EA-47CB-8415-56360AE926C4}" srcOrd="1" destOrd="0" presId="urn:microsoft.com/office/officeart/2018/5/layout/IconCircleLabelList"/>
    <dgm:cxn modelId="{82FB973C-A1DE-4EB6-966D-280D486BC017}" type="presParOf" srcId="{9A9A37FE-D5AA-4620-95E3-172C04D338B3}" destId="{E117FF09-CADF-4F16-84B1-C6753745AC41}" srcOrd="2" destOrd="0" presId="urn:microsoft.com/office/officeart/2018/5/layout/IconCircleLabelList"/>
    <dgm:cxn modelId="{1534DE4D-82F5-492F-8716-7D6EE1E86FC6}" type="presParOf" srcId="{E117FF09-CADF-4F16-84B1-C6753745AC41}" destId="{797980FB-4B88-4809-B405-220C3DCCEBE2}" srcOrd="0" destOrd="0" presId="urn:microsoft.com/office/officeart/2018/5/layout/IconCircleLabelList"/>
    <dgm:cxn modelId="{E3410900-4F19-4E1D-A86F-19AF72131962}" type="presParOf" srcId="{E117FF09-CADF-4F16-84B1-C6753745AC41}" destId="{7BCFE691-2B40-4576-968C-63FA223F4731}" srcOrd="1" destOrd="0" presId="urn:microsoft.com/office/officeart/2018/5/layout/IconCircleLabelList"/>
    <dgm:cxn modelId="{47BE5D5A-1FA2-4E78-91BA-EA60FE6736FF}" type="presParOf" srcId="{E117FF09-CADF-4F16-84B1-C6753745AC41}" destId="{7883058C-2A71-4B76-93E4-883E7EB3DB9E}" srcOrd="2" destOrd="0" presId="urn:microsoft.com/office/officeart/2018/5/layout/IconCircleLabelList"/>
    <dgm:cxn modelId="{3A95F42E-2909-443C-9988-8067BFD6B9B4}" type="presParOf" srcId="{E117FF09-CADF-4F16-84B1-C6753745AC41}" destId="{C3D866D9-4283-49B1-8072-97766269D6A9}" srcOrd="3" destOrd="0" presId="urn:microsoft.com/office/officeart/2018/5/layout/IconCircleLabelList"/>
    <dgm:cxn modelId="{8F83A95D-31A7-4F13-A602-76EF33A05DEA}" type="presParOf" srcId="{9A9A37FE-D5AA-4620-95E3-172C04D338B3}" destId="{2499380D-4BB4-4EB4-AF4E-4407287C7144}" srcOrd="3" destOrd="0" presId="urn:microsoft.com/office/officeart/2018/5/layout/IconCircleLabelList"/>
    <dgm:cxn modelId="{9715A29C-1BB6-46BE-A2D2-D5E2A0C7D8E6}" type="presParOf" srcId="{9A9A37FE-D5AA-4620-95E3-172C04D338B3}" destId="{867FFB7F-0F15-4AA1-916E-BAF891ECF6D8}" srcOrd="4" destOrd="0" presId="urn:microsoft.com/office/officeart/2018/5/layout/IconCircleLabelList"/>
    <dgm:cxn modelId="{C13EDB04-0A9F-4F98-A818-E9205C304008}" type="presParOf" srcId="{867FFB7F-0F15-4AA1-916E-BAF891ECF6D8}" destId="{1812A96E-39F8-4326-9967-AC4E56458B71}" srcOrd="0" destOrd="0" presId="urn:microsoft.com/office/officeart/2018/5/layout/IconCircleLabelList"/>
    <dgm:cxn modelId="{977EDCEE-E91C-42B6-9237-FDA95BF243B5}" type="presParOf" srcId="{867FFB7F-0F15-4AA1-916E-BAF891ECF6D8}" destId="{ADDC8E9A-EFE3-43E1-945E-DAA5BEBDD039}" srcOrd="1" destOrd="0" presId="urn:microsoft.com/office/officeart/2018/5/layout/IconCircleLabelList"/>
    <dgm:cxn modelId="{27C95537-F3B4-4BA6-BD42-9E9FE8A8203D}" type="presParOf" srcId="{867FFB7F-0F15-4AA1-916E-BAF891ECF6D8}" destId="{B3D51D43-031E-40BF-81E4-4D1B0F1EEEF1}" srcOrd="2" destOrd="0" presId="urn:microsoft.com/office/officeart/2018/5/layout/IconCircleLabelList"/>
    <dgm:cxn modelId="{8B543EEF-4061-4593-88C7-D0C6764ADFBD}" type="presParOf" srcId="{867FFB7F-0F15-4AA1-916E-BAF891ECF6D8}" destId="{2306CEB0-DD2A-4692-A63C-FFC18176F29C}" srcOrd="3" destOrd="0" presId="urn:microsoft.com/office/officeart/2018/5/layout/IconCircleLabelList"/>
    <dgm:cxn modelId="{D080F3A4-EEBC-4127-97FB-304FD074C212}" type="presParOf" srcId="{9A9A37FE-D5AA-4620-95E3-172C04D338B3}" destId="{C3A3ACDD-16A7-4A22-8700-C8FE5744936E}" srcOrd="5" destOrd="0" presId="urn:microsoft.com/office/officeart/2018/5/layout/IconCircleLabelList"/>
    <dgm:cxn modelId="{EC151753-A101-4FA3-BA74-79C6332D6EA1}" type="presParOf" srcId="{9A9A37FE-D5AA-4620-95E3-172C04D338B3}" destId="{9E515E0E-D603-401E-9FDB-9734C57B15EE}" srcOrd="6" destOrd="0" presId="urn:microsoft.com/office/officeart/2018/5/layout/IconCircleLabelList"/>
    <dgm:cxn modelId="{7D5A85E7-A594-4D5F-941E-3C5DE40B6359}" type="presParOf" srcId="{9E515E0E-D603-401E-9FDB-9734C57B15EE}" destId="{BEBAC6B5-7393-49BB-B3E6-13790B468FF9}" srcOrd="0" destOrd="0" presId="urn:microsoft.com/office/officeart/2018/5/layout/IconCircleLabelList"/>
    <dgm:cxn modelId="{B8CBEA7A-8003-4E46-B345-738697BBE8FB}" type="presParOf" srcId="{9E515E0E-D603-401E-9FDB-9734C57B15EE}" destId="{5D96D19B-8118-4715-8712-694CC508ADDB}" srcOrd="1" destOrd="0" presId="urn:microsoft.com/office/officeart/2018/5/layout/IconCircleLabelList"/>
    <dgm:cxn modelId="{1B31549E-2CE0-4B37-B977-805926C5B5D3}" type="presParOf" srcId="{9E515E0E-D603-401E-9FDB-9734C57B15EE}" destId="{9872469D-317A-4439-9C3E-70EFCC72CC21}" srcOrd="2" destOrd="0" presId="urn:microsoft.com/office/officeart/2018/5/layout/IconCircleLabelList"/>
    <dgm:cxn modelId="{1CD60D9A-DC4D-46A7-B93A-2D707A403A57}" type="presParOf" srcId="{9E515E0E-D603-401E-9FDB-9734C57B15EE}" destId="{59BEAD98-886D-488D-AA5E-6DE1E8E3A6FA}" srcOrd="3" destOrd="0" presId="urn:microsoft.com/office/officeart/2018/5/layout/IconCircleLabelList"/>
    <dgm:cxn modelId="{BD6BB488-C8FF-4097-BB80-82430742FA28}" type="presParOf" srcId="{9A9A37FE-D5AA-4620-95E3-172C04D338B3}" destId="{40952311-908A-4195-A1C1-3B636492FED3}" srcOrd="7" destOrd="0" presId="urn:microsoft.com/office/officeart/2018/5/layout/IconCircleLabelList"/>
    <dgm:cxn modelId="{A0982BD2-78D5-4759-B990-99ED7D056C9A}" type="presParOf" srcId="{9A9A37FE-D5AA-4620-95E3-172C04D338B3}" destId="{79FBD2BF-D8CF-42F9-9033-779512A04435}" srcOrd="8" destOrd="0" presId="urn:microsoft.com/office/officeart/2018/5/layout/IconCircleLabelList"/>
    <dgm:cxn modelId="{A8D803C1-6521-42D7-A090-F5A4ADD6B7F8}" type="presParOf" srcId="{79FBD2BF-D8CF-42F9-9033-779512A04435}" destId="{2913B4DE-773C-4EF2-B893-7F9195EF5ACB}" srcOrd="0" destOrd="0" presId="urn:microsoft.com/office/officeart/2018/5/layout/IconCircleLabelList"/>
    <dgm:cxn modelId="{DB564408-144E-4282-9B0E-26CBFB005B77}" type="presParOf" srcId="{79FBD2BF-D8CF-42F9-9033-779512A04435}" destId="{9F36295D-7B11-4CEB-A9F2-1AF43ECC77D8}" srcOrd="1" destOrd="0" presId="urn:microsoft.com/office/officeart/2018/5/layout/IconCircleLabelList"/>
    <dgm:cxn modelId="{81BDCAF3-A454-4BB3-8AC3-FC84BD2FAF00}" type="presParOf" srcId="{79FBD2BF-D8CF-42F9-9033-779512A04435}" destId="{0A0484F8-E71F-462F-804C-CC7334A69CF0}" srcOrd="2" destOrd="0" presId="urn:microsoft.com/office/officeart/2018/5/layout/IconCircleLabelList"/>
    <dgm:cxn modelId="{18C71A3C-9694-4C86-B438-4D3E2DA59D64}" type="presParOf" srcId="{79FBD2BF-D8CF-42F9-9033-779512A04435}" destId="{AA0FC4DA-21B9-4096-82A7-76FE69FF2C2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0E8ED0-AA62-4AD7-A2DF-DFFA1F745657}" type="doc">
      <dgm:prSet loTypeId="urn:microsoft.com/office/officeart/2005/8/layout/vProcess5" loCatId="process" qsTypeId="urn:microsoft.com/office/officeart/2005/8/quickstyle/simple3" qsCatId="simple" csTypeId="urn:microsoft.com/office/officeart/2005/8/colors/colorful1" csCatId="colorful"/>
      <dgm:spPr/>
      <dgm:t>
        <a:bodyPr/>
        <a:lstStyle/>
        <a:p>
          <a:endParaRPr lang="en-US"/>
        </a:p>
      </dgm:t>
    </dgm:pt>
    <dgm:pt modelId="{F30D030F-ED28-4262-9B5A-672FC06ED6F5}">
      <dgm:prSet/>
      <dgm:spPr/>
      <dgm:t>
        <a:bodyPr/>
        <a:lstStyle/>
        <a:p>
          <a:r>
            <a:rPr lang="en-US"/>
            <a:t>The Chamber of Commerce can help you connect with other business owners and grow your network</a:t>
          </a:r>
        </a:p>
      </dgm:t>
    </dgm:pt>
    <dgm:pt modelId="{844826FA-1C78-4D61-A179-3C36C1181775}" type="parTrans" cxnId="{AAA69251-45D7-4568-8C18-E3F2D4C3B866}">
      <dgm:prSet/>
      <dgm:spPr/>
      <dgm:t>
        <a:bodyPr/>
        <a:lstStyle/>
        <a:p>
          <a:endParaRPr lang="en-US"/>
        </a:p>
      </dgm:t>
    </dgm:pt>
    <dgm:pt modelId="{A72238D2-DD95-4A8A-B08C-CA5DD6C632A9}" type="sibTrans" cxnId="{AAA69251-45D7-4568-8C18-E3F2D4C3B866}">
      <dgm:prSet/>
      <dgm:spPr/>
      <dgm:t>
        <a:bodyPr/>
        <a:lstStyle/>
        <a:p>
          <a:endParaRPr lang="en-US"/>
        </a:p>
      </dgm:t>
    </dgm:pt>
    <dgm:pt modelId="{FA80D544-4DC7-4CDD-9E19-C900B97B3C94}">
      <dgm:prSet/>
      <dgm:spPr/>
      <dgm:t>
        <a:bodyPr/>
        <a:lstStyle/>
        <a:p>
          <a:r>
            <a:rPr lang="en-US"/>
            <a:t>We can help you get established as a veteran-owned business by providing training and resources</a:t>
          </a:r>
        </a:p>
      </dgm:t>
    </dgm:pt>
    <dgm:pt modelId="{89D3F16E-A093-4F69-A42E-E3ADBEFAD937}" type="parTrans" cxnId="{75001D05-6A6F-45B4-A9D1-5CAC8F244C2D}">
      <dgm:prSet/>
      <dgm:spPr/>
      <dgm:t>
        <a:bodyPr/>
        <a:lstStyle/>
        <a:p>
          <a:endParaRPr lang="en-US"/>
        </a:p>
      </dgm:t>
    </dgm:pt>
    <dgm:pt modelId="{CAF57669-C99E-4BD8-B7B6-8380243049A7}" type="sibTrans" cxnId="{75001D05-6A6F-45B4-A9D1-5CAC8F244C2D}">
      <dgm:prSet/>
      <dgm:spPr/>
      <dgm:t>
        <a:bodyPr/>
        <a:lstStyle/>
        <a:p>
          <a:endParaRPr lang="en-US"/>
        </a:p>
      </dgm:t>
    </dgm:pt>
    <dgm:pt modelId="{11911D3A-C707-4ACB-8EF1-3CACC0E56D76}">
      <dgm:prSet/>
      <dgm:spPr/>
      <dgm:t>
        <a:bodyPr/>
        <a:lstStyle/>
        <a:p>
          <a:r>
            <a:rPr lang="en-US"/>
            <a:t>We help promote a vibrant business community by providing promotional opportunities for new &amp; established members </a:t>
          </a:r>
        </a:p>
      </dgm:t>
    </dgm:pt>
    <dgm:pt modelId="{61F9D099-9A15-4AB7-A35C-2F1A7C4092FD}" type="parTrans" cxnId="{E7B992D1-2C7E-4A89-8E40-609864B33B2E}">
      <dgm:prSet/>
      <dgm:spPr/>
      <dgm:t>
        <a:bodyPr/>
        <a:lstStyle/>
        <a:p>
          <a:endParaRPr lang="en-US"/>
        </a:p>
      </dgm:t>
    </dgm:pt>
    <dgm:pt modelId="{0B9FC8CB-A373-4101-A0CD-D384F44D7DC7}" type="sibTrans" cxnId="{E7B992D1-2C7E-4A89-8E40-609864B33B2E}">
      <dgm:prSet/>
      <dgm:spPr/>
      <dgm:t>
        <a:bodyPr/>
        <a:lstStyle/>
        <a:p>
          <a:endParaRPr lang="en-US"/>
        </a:p>
      </dgm:t>
    </dgm:pt>
    <dgm:pt modelId="{F242DA27-D6F9-45D4-B7DA-92F6BB1ECFF6}">
      <dgm:prSet/>
      <dgm:spPr/>
      <dgm:t>
        <a:bodyPr/>
        <a:lstStyle/>
        <a:p>
          <a:r>
            <a:rPr lang="en-US"/>
            <a:t>We recognize the value of the military in our community and hope to help retiring or transitioning service members reach their business goals</a:t>
          </a:r>
        </a:p>
      </dgm:t>
    </dgm:pt>
    <dgm:pt modelId="{0270D557-49A0-4FCD-ACC3-02A0DBAD9DE7}" type="parTrans" cxnId="{691F784D-0F74-4E78-9E07-967EBD2E37BA}">
      <dgm:prSet/>
      <dgm:spPr/>
      <dgm:t>
        <a:bodyPr/>
        <a:lstStyle/>
        <a:p>
          <a:endParaRPr lang="en-US"/>
        </a:p>
      </dgm:t>
    </dgm:pt>
    <dgm:pt modelId="{2E5869D3-E659-41FA-ABD1-BD242CA8101D}" type="sibTrans" cxnId="{691F784D-0F74-4E78-9E07-967EBD2E37BA}">
      <dgm:prSet/>
      <dgm:spPr/>
      <dgm:t>
        <a:bodyPr/>
        <a:lstStyle/>
        <a:p>
          <a:endParaRPr lang="en-US"/>
        </a:p>
      </dgm:t>
    </dgm:pt>
    <dgm:pt modelId="{3F3FA924-883F-4BA0-9238-C9CDE11FE9CF}" type="pres">
      <dgm:prSet presAssocID="{1B0E8ED0-AA62-4AD7-A2DF-DFFA1F745657}" presName="outerComposite" presStyleCnt="0">
        <dgm:presLayoutVars>
          <dgm:chMax val="5"/>
          <dgm:dir/>
          <dgm:resizeHandles val="exact"/>
        </dgm:presLayoutVars>
      </dgm:prSet>
      <dgm:spPr/>
      <dgm:t>
        <a:bodyPr/>
        <a:lstStyle/>
        <a:p>
          <a:endParaRPr lang="en-US"/>
        </a:p>
      </dgm:t>
    </dgm:pt>
    <dgm:pt modelId="{1E7A4B91-9CF3-417F-9E54-6A9C9DEF8AD5}" type="pres">
      <dgm:prSet presAssocID="{1B0E8ED0-AA62-4AD7-A2DF-DFFA1F745657}" presName="dummyMaxCanvas" presStyleCnt="0">
        <dgm:presLayoutVars/>
      </dgm:prSet>
      <dgm:spPr/>
    </dgm:pt>
    <dgm:pt modelId="{631F3693-4D37-45D9-A45C-5BFF17E61EB7}" type="pres">
      <dgm:prSet presAssocID="{1B0E8ED0-AA62-4AD7-A2DF-DFFA1F745657}" presName="FourNodes_1" presStyleLbl="node1" presStyleIdx="0" presStyleCnt="4">
        <dgm:presLayoutVars>
          <dgm:bulletEnabled val="1"/>
        </dgm:presLayoutVars>
      </dgm:prSet>
      <dgm:spPr/>
      <dgm:t>
        <a:bodyPr/>
        <a:lstStyle/>
        <a:p>
          <a:endParaRPr lang="en-US"/>
        </a:p>
      </dgm:t>
    </dgm:pt>
    <dgm:pt modelId="{A31782C4-0161-4CCE-BBD3-391F1DD1BBEC}" type="pres">
      <dgm:prSet presAssocID="{1B0E8ED0-AA62-4AD7-A2DF-DFFA1F745657}" presName="FourNodes_2" presStyleLbl="node1" presStyleIdx="1" presStyleCnt="4">
        <dgm:presLayoutVars>
          <dgm:bulletEnabled val="1"/>
        </dgm:presLayoutVars>
      </dgm:prSet>
      <dgm:spPr/>
      <dgm:t>
        <a:bodyPr/>
        <a:lstStyle/>
        <a:p>
          <a:endParaRPr lang="en-US"/>
        </a:p>
      </dgm:t>
    </dgm:pt>
    <dgm:pt modelId="{278CD671-F7EF-4659-B322-C05966DA570C}" type="pres">
      <dgm:prSet presAssocID="{1B0E8ED0-AA62-4AD7-A2DF-DFFA1F745657}" presName="FourNodes_3" presStyleLbl="node1" presStyleIdx="2" presStyleCnt="4">
        <dgm:presLayoutVars>
          <dgm:bulletEnabled val="1"/>
        </dgm:presLayoutVars>
      </dgm:prSet>
      <dgm:spPr/>
      <dgm:t>
        <a:bodyPr/>
        <a:lstStyle/>
        <a:p>
          <a:endParaRPr lang="en-US"/>
        </a:p>
      </dgm:t>
    </dgm:pt>
    <dgm:pt modelId="{F549DCBC-E9F0-45D3-80E2-A5A0D4FAB8B6}" type="pres">
      <dgm:prSet presAssocID="{1B0E8ED0-AA62-4AD7-A2DF-DFFA1F745657}" presName="FourNodes_4" presStyleLbl="node1" presStyleIdx="3" presStyleCnt="4">
        <dgm:presLayoutVars>
          <dgm:bulletEnabled val="1"/>
        </dgm:presLayoutVars>
      </dgm:prSet>
      <dgm:spPr/>
      <dgm:t>
        <a:bodyPr/>
        <a:lstStyle/>
        <a:p>
          <a:endParaRPr lang="en-US"/>
        </a:p>
      </dgm:t>
    </dgm:pt>
    <dgm:pt modelId="{474CCE2C-FD9B-49D3-834D-3AFE4C146117}" type="pres">
      <dgm:prSet presAssocID="{1B0E8ED0-AA62-4AD7-A2DF-DFFA1F745657}" presName="FourConn_1-2" presStyleLbl="fgAccFollowNode1" presStyleIdx="0" presStyleCnt="3">
        <dgm:presLayoutVars>
          <dgm:bulletEnabled val="1"/>
        </dgm:presLayoutVars>
      </dgm:prSet>
      <dgm:spPr/>
      <dgm:t>
        <a:bodyPr/>
        <a:lstStyle/>
        <a:p>
          <a:endParaRPr lang="en-US"/>
        </a:p>
      </dgm:t>
    </dgm:pt>
    <dgm:pt modelId="{5F8CFA5D-5DFF-4709-8B1E-B0D350FB1CA9}" type="pres">
      <dgm:prSet presAssocID="{1B0E8ED0-AA62-4AD7-A2DF-DFFA1F745657}" presName="FourConn_2-3" presStyleLbl="fgAccFollowNode1" presStyleIdx="1" presStyleCnt="3">
        <dgm:presLayoutVars>
          <dgm:bulletEnabled val="1"/>
        </dgm:presLayoutVars>
      </dgm:prSet>
      <dgm:spPr/>
      <dgm:t>
        <a:bodyPr/>
        <a:lstStyle/>
        <a:p>
          <a:endParaRPr lang="en-US"/>
        </a:p>
      </dgm:t>
    </dgm:pt>
    <dgm:pt modelId="{AC9AF977-46FB-4A9F-93D1-65FA943DB8CE}" type="pres">
      <dgm:prSet presAssocID="{1B0E8ED0-AA62-4AD7-A2DF-DFFA1F745657}" presName="FourConn_3-4" presStyleLbl="fgAccFollowNode1" presStyleIdx="2" presStyleCnt="3">
        <dgm:presLayoutVars>
          <dgm:bulletEnabled val="1"/>
        </dgm:presLayoutVars>
      </dgm:prSet>
      <dgm:spPr/>
      <dgm:t>
        <a:bodyPr/>
        <a:lstStyle/>
        <a:p>
          <a:endParaRPr lang="en-US"/>
        </a:p>
      </dgm:t>
    </dgm:pt>
    <dgm:pt modelId="{4D1E1875-971F-4587-9C8A-3FA510F8C071}" type="pres">
      <dgm:prSet presAssocID="{1B0E8ED0-AA62-4AD7-A2DF-DFFA1F745657}" presName="FourNodes_1_text" presStyleLbl="node1" presStyleIdx="3" presStyleCnt="4">
        <dgm:presLayoutVars>
          <dgm:bulletEnabled val="1"/>
        </dgm:presLayoutVars>
      </dgm:prSet>
      <dgm:spPr/>
      <dgm:t>
        <a:bodyPr/>
        <a:lstStyle/>
        <a:p>
          <a:endParaRPr lang="en-US"/>
        </a:p>
      </dgm:t>
    </dgm:pt>
    <dgm:pt modelId="{318EAA4C-272C-4D6E-87DF-E93C6779592B}" type="pres">
      <dgm:prSet presAssocID="{1B0E8ED0-AA62-4AD7-A2DF-DFFA1F745657}" presName="FourNodes_2_text" presStyleLbl="node1" presStyleIdx="3" presStyleCnt="4">
        <dgm:presLayoutVars>
          <dgm:bulletEnabled val="1"/>
        </dgm:presLayoutVars>
      </dgm:prSet>
      <dgm:spPr/>
      <dgm:t>
        <a:bodyPr/>
        <a:lstStyle/>
        <a:p>
          <a:endParaRPr lang="en-US"/>
        </a:p>
      </dgm:t>
    </dgm:pt>
    <dgm:pt modelId="{445DF0F9-A6D9-4ADB-94D4-C1C3F1AAFC12}" type="pres">
      <dgm:prSet presAssocID="{1B0E8ED0-AA62-4AD7-A2DF-DFFA1F745657}" presName="FourNodes_3_text" presStyleLbl="node1" presStyleIdx="3" presStyleCnt="4">
        <dgm:presLayoutVars>
          <dgm:bulletEnabled val="1"/>
        </dgm:presLayoutVars>
      </dgm:prSet>
      <dgm:spPr/>
      <dgm:t>
        <a:bodyPr/>
        <a:lstStyle/>
        <a:p>
          <a:endParaRPr lang="en-US"/>
        </a:p>
      </dgm:t>
    </dgm:pt>
    <dgm:pt modelId="{80E9AD8E-7C84-462B-BEDB-FC6D4774E877}" type="pres">
      <dgm:prSet presAssocID="{1B0E8ED0-AA62-4AD7-A2DF-DFFA1F745657}" presName="FourNodes_4_text" presStyleLbl="node1" presStyleIdx="3" presStyleCnt="4">
        <dgm:presLayoutVars>
          <dgm:bulletEnabled val="1"/>
        </dgm:presLayoutVars>
      </dgm:prSet>
      <dgm:spPr/>
      <dgm:t>
        <a:bodyPr/>
        <a:lstStyle/>
        <a:p>
          <a:endParaRPr lang="en-US"/>
        </a:p>
      </dgm:t>
    </dgm:pt>
  </dgm:ptLst>
  <dgm:cxnLst>
    <dgm:cxn modelId="{75001D05-6A6F-45B4-A9D1-5CAC8F244C2D}" srcId="{1B0E8ED0-AA62-4AD7-A2DF-DFFA1F745657}" destId="{FA80D544-4DC7-4CDD-9E19-C900B97B3C94}" srcOrd="1" destOrd="0" parTransId="{89D3F16E-A093-4F69-A42E-E3ADBEFAD937}" sibTransId="{CAF57669-C99E-4BD8-B7B6-8380243049A7}"/>
    <dgm:cxn modelId="{45D9AAF0-ECD5-4BC8-8499-BFA5ED0D9395}" type="presOf" srcId="{CAF57669-C99E-4BD8-B7B6-8380243049A7}" destId="{5F8CFA5D-5DFF-4709-8B1E-B0D350FB1CA9}" srcOrd="0" destOrd="0" presId="urn:microsoft.com/office/officeart/2005/8/layout/vProcess5"/>
    <dgm:cxn modelId="{FEB184B2-5F81-4C41-95ED-4283D2581E86}" type="presOf" srcId="{FA80D544-4DC7-4CDD-9E19-C900B97B3C94}" destId="{A31782C4-0161-4CCE-BBD3-391F1DD1BBEC}" srcOrd="0" destOrd="0" presId="urn:microsoft.com/office/officeart/2005/8/layout/vProcess5"/>
    <dgm:cxn modelId="{DA669435-2574-4643-837B-AED181A172DC}" type="presOf" srcId="{FA80D544-4DC7-4CDD-9E19-C900B97B3C94}" destId="{318EAA4C-272C-4D6E-87DF-E93C6779592B}" srcOrd="1" destOrd="0" presId="urn:microsoft.com/office/officeart/2005/8/layout/vProcess5"/>
    <dgm:cxn modelId="{E7B992D1-2C7E-4A89-8E40-609864B33B2E}" srcId="{1B0E8ED0-AA62-4AD7-A2DF-DFFA1F745657}" destId="{11911D3A-C707-4ACB-8EF1-3CACC0E56D76}" srcOrd="2" destOrd="0" parTransId="{61F9D099-9A15-4AB7-A35C-2F1A7C4092FD}" sibTransId="{0B9FC8CB-A373-4101-A0CD-D384F44D7DC7}"/>
    <dgm:cxn modelId="{F148F47A-044E-4018-882D-66453F9C708A}" type="presOf" srcId="{F242DA27-D6F9-45D4-B7DA-92F6BB1ECFF6}" destId="{80E9AD8E-7C84-462B-BEDB-FC6D4774E877}" srcOrd="1" destOrd="0" presId="urn:microsoft.com/office/officeart/2005/8/layout/vProcess5"/>
    <dgm:cxn modelId="{DE363589-C8BC-4763-BA61-1B8CE37A98FC}" type="presOf" srcId="{1B0E8ED0-AA62-4AD7-A2DF-DFFA1F745657}" destId="{3F3FA924-883F-4BA0-9238-C9CDE11FE9CF}" srcOrd="0" destOrd="0" presId="urn:microsoft.com/office/officeart/2005/8/layout/vProcess5"/>
    <dgm:cxn modelId="{F219D254-AB63-43CD-AB0E-53995C33E52F}" type="presOf" srcId="{11911D3A-C707-4ACB-8EF1-3CACC0E56D76}" destId="{445DF0F9-A6D9-4ADB-94D4-C1C3F1AAFC12}" srcOrd="1" destOrd="0" presId="urn:microsoft.com/office/officeart/2005/8/layout/vProcess5"/>
    <dgm:cxn modelId="{691F784D-0F74-4E78-9E07-967EBD2E37BA}" srcId="{1B0E8ED0-AA62-4AD7-A2DF-DFFA1F745657}" destId="{F242DA27-D6F9-45D4-B7DA-92F6BB1ECFF6}" srcOrd="3" destOrd="0" parTransId="{0270D557-49A0-4FCD-ACC3-02A0DBAD9DE7}" sibTransId="{2E5869D3-E659-41FA-ABD1-BD242CA8101D}"/>
    <dgm:cxn modelId="{8A196877-ECCB-45AC-A2C1-6354D1A78300}" type="presOf" srcId="{F30D030F-ED28-4262-9B5A-672FC06ED6F5}" destId="{631F3693-4D37-45D9-A45C-5BFF17E61EB7}" srcOrd="0" destOrd="0" presId="urn:microsoft.com/office/officeart/2005/8/layout/vProcess5"/>
    <dgm:cxn modelId="{66F5EB4A-8BF7-48E3-9498-BB00C5ABDFB7}" type="presOf" srcId="{11911D3A-C707-4ACB-8EF1-3CACC0E56D76}" destId="{278CD671-F7EF-4659-B322-C05966DA570C}" srcOrd="0" destOrd="0" presId="urn:microsoft.com/office/officeart/2005/8/layout/vProcess5"/>
    <dgm:cxn modelId="{9FD48FDE-BA52-40A3-A0EB-1F5FEE61F6CA}" type="presOf" srcId="{F30D030F-ED28-4262-9B5A-672FC06ED6F5}" destId="{4D1E1875-971F-4587-9C8A-3FA510F8C071}" srcOrd="1" destOrd="0" presId="urn:microsoft.com/office/officeart/2005/8/layout/vProcess5"/>
    <dgm:cxn modelId="{99B7BB28-4CF5-4132-97E7-9370619750A3}" type="presOf" srcId="{0B9FC8CB-A373-4101-A0CD-D384F44D7DC7}" destId="{AC9AF977-46FB-4A9F-93D1-65FA943DB8CE}" srcOrd="0" destOrd="0" presId="urn:microsoft.com/office/officeart/2005/8/layout/vProcess5"/>
    <dgm:cxn modelId="{AAA69251-45D7-4568-8C18-E3F2D4C3B866}" srcId="{1B0E8ED0-AA62-4AD7-A2DF-DFFA1F745657}" destId="{F30D030F-ED28-4262-9B5A-672FC06ED6F5}" srcOrd="0" destOrd="0" parTransId="{844826FA-1C78-4D61-A179-3C36C1181775}" sibTransId="{A72238D2-DD95-4A8A-B08C-CA5DD6C632A9}"/>
    <dgm:cxn modelId="{B5CF2860-90D6-4DDA-911B-CE94470A5D6E}" type="presOf" srcId="{A72238D2-DD95-4A8A-B08C-CA5DD6C632A9}" destId="{474CCE2C-FD9B-49D3-834D-3AFE4C146117}" srcOrd="0" destOrd="0" presId="urn:microsoft.com/office/officeart/2005/8/layout/vProcess5"/>
    <dgm:cxn modelId="{ED9DFA2F-EA7A-4A59-9A9F-2578D484F446}" type="presOf" srcId="{F242DA27-D6F9-45D4-B7DA-92F6BB1ECFF6}" destId="{F549DCBC-E9F0-45D3-80E2-A5A0D4FAB8B6}" srcOrd="0" destOrd="0" presId="urn:microsoft.com/office/officeart/2005/8/layout/vProcess5"/>
    <dgm:cxn modelId="{BF32595B-3A3B-4178-8AC7-0D28F70296DA}" type="presParOf" srcId="{3F3FA924-883F-4BA0-9238-C9CDE11FE9CF}" destId="{1E7A4B91-9CF3-417F-9E54-6A9C9DEF8AD5}" srcOrd="0" destOrd="0" presId="urn:microsoft.com/office/officeart/2005/8/layout/vProcess5"/>
    <dgm:cxn modelId="{6D4249DF-099E-4F2C-8621-67FA06C4FE16}" type="presParOf" srcId="{3F3FA924-883F-4BA0-9238-C9CDE11FE9CF}" destId="{631F3693-4D37-45D9-A45C-5BFF17E61EB7}" srcOrd="1" destOrd="0" presId="urn:microsoft.com/office/officeart/2005/8/layout/vProcess5"/>
    <dgm:cxn modelId="{4B4E4A07-F127-4FC2-8591-27221E26B2FD}" type="presParOf" srcId="{3F3FA924-883F-4BA0-9238-C9CDE11FE9CF}" destId="{A31782C4-0161-4CCE-BBD3-391F1DD1BBEC}" srcOrd="2" destOrd="0" presId="urn:microsoft.com/office/officeart/2005/8/layout/vProcess5"/>
    <dgm:cxn modelId="{6E937B3F-CB1D-41B1-9A49-44160E0D0255}" type="presParOf" srcId="{3F3FA924-883F-4BA0-9238-C9CDE11FE9CF}" destId="{278CD671-F7EF-4659-B322-C05966DA570C}" srcOrd="3" destOrd="0" presId="urn:microsoft.com/office/officeart/2005/8/layout/vProcess5"/>
    <dgm:cxn modelId="{0D19B506-037F-4CC3-ACFF-3D3E5542B8B5}" type="presParOf" srcId="{3F3FA924-883F-4BA0-9238-C9CDE11FE9CF}" destId="{F549DCBC-E9F0-45D3-80E2-A5A0D4FAB8B6}" srcOrd="4" destOrd="0" presId="urn:microsoft.com/office/officeart/2005/8/layout/vProcess5"/>
    <dgm:cxn modelId="{31DA7B9A-C7ED-4378-A3BF-EA2F5E199D79}" type="presParOf" srcId="{3F3FA924-883F-4BA0-9238-C9CDE11FE9CF}" destId="{474CCE2C-FD9B-49D3-834D-3AFE4C146117}" srcOrd="5" destOrd="0" presId="urn:microsoft.com/office/officeart/2005/8/layout/vProcess5"/>
    <dgm:cxn modelId="{08E1C324-A44C-4626-B1B0-9B2B778A8589}" type="presParOf" srcId="{3F3FA924-883F-4BA0-9238-C9CDE11FE9CF}" destId="{5F8CFA5D-5DFF-4709-8B1E-B0D350FB1CA9}" srcOrd="6" destOrd="0" presId="urn:microsoft.com/office/officeart/2005/8/layout/vProcess5"/>
    <dgm:cxn modelId="{F0400E8B-7713-489B-9F6B-EB7513F7DEC7}" type="presParOf" srcId="{3F3FA924-883F-4BA0-9238-C9CDE11FE9CF}" destId="{AC9AF977-46FB-4A9F-93D1-65FA943DB8CE}" srcOrd="7" destOrd="0" presId="urn:microsoft.com/office/officeart/2005/8/layout/vProcess5"/>
    <dgm:cxn modelId="{75CEA0BC-B733-4CE9-9B9C-70C1A5E4CF60}" type="presParOf" srcId="{3F3FA924-883F-4BA0-9238-C9CDE11FE9CF}" destId="{4D1E1875-971F-4587-9C8A-3FA510F8C071}" srcOrd="8" destOrd="0" presId="urn:microsoft.com/office/officeart/2005/8/layout/vProcess5"/>
    <dgm:cxn modelId="{9E6ABF0B-A0F0-4655-976F-F90106857E5F}" type="presParOf" srcId="{3F3FA924-883F-4BA0-9238-C9CDE11FE9CF}" destId="{318EAA4C-272C-4D6E-87DF-E93C6779592B}" srcOrd="9" destOrd="0" presId="urn:microsoft.com/office/officeart/2005/8/layout/vProcess5"/>
    <dgm:cxn modelId="{032C0D67-0429-4292-9C72-912BDD13E94A}" type="presParOf" srcId="{3F3FA924-883F-4BA0-9238-C9CDE11FE9CF}" destId="{445DF0F9-A6D9-4ADB-94D4-C1C3F1AAFC12}" srcOrd="10" destOrd="0" presId="urn:microsoft.com/office/officeart/2005/8/layout/vProcess5"/>
    <dgm:cxn modelId="{ABFEB57F-F844-433F-9785-8DC11A9BF428}" type="presParOf" srcId="{3F3FA924-883F-4BA0-9238-C9CDE11FE9CF}" destId="{80E9AD8E-7C84-462B-BEDB-FC6D4774E87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0C59B5-BCA5-4C17-B149-3EC4E33A134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BC05AA-F7ED-47BB-9282-1F867CF653E5}">
      <dgm:prSet/>
      <dgm:spPr/>
      <dgm:t>
        <a:bodyPr/>
        <a:lstStyle/>
        <a:p>
          <a:r>
            <a:rPr lang="en-US"/>
            <a:t>Kelsey Stiglitz, Military Affairs Manager</a:t>
          </a:r>
        </a:p>
      </dgm:t>
    </dgm:pt>
    <dgm:pt modelId="{45879EA9-CAEB-4902-AFFC-144056EF754F}" type="parTrans" cxnId="{E2FE6CC5-75C9-4E6C-83F7-6F21D381D035}">
      <dgm:prSet/>
      <dgm:spPr/>
      <dgm:t>
        <a:bodyPr/>
        <a:lstStyle/>
        <a:p>
          <a:endParaRPr lang="en-US"/>
        </a:p>
      </dgm:t>
    </dgm:pt>
    <dgm:pt modelId="{EC2D59C2-CF16-44AD-9303-15471903064F}" type="sibTrans" cxnId="{E2FE6CC5-75C9-4E6C-83F7-6F21D381D035}">
      <dgm:prSet/>
      <dgm:spPr/>
      <dgm:t>
        <a:bodyPr/>
        <a:lstStyle/>
        <a:p>
          <a:endParaRPr lang="en-US"/>
        </a:p>
      </dgm:t>
    </dgm:pt>
    <dgm:pt modelId="{94FADCD4-3FC4-4682-9565-91231EBCD937}">
      <dgm:prSet/>
      <dgm:spPr/>
      <dgm:t>
        <a:bodyPr/>
        <a:lstStyle/>
        <a:p>
          <a:r>
            <a:rPr lang="en-US"/>
            <a:t>Jacksonville Onslow Chamber of Commerce</a:t>
          </a:r>
        </a:p>
      </dgm:t>
    </dgm:pt>
    <dgm:pt modelId="{660F21E8-AFA7-43CB-ACFE-21C155A610C6}" type="parTrans" cxnId="{207E8F6B-F182-4AA4-8E75-53A2284E6D63}">
      <dgm:prSet/>
      <dgm:spPr/>
      <dgm:t>
        <a:bodyPr/>
        <a:lstStyle/>
        <a:p>
          <a:endParaRPr lang="en-US"/>
        </a:p>
      </dgm:t>
    </dgm:pt>
    <dgm:pt modelId="{75C854FE-DB27-4639-A5B5-DAF0E8613FED}" type="sibTrans" cxnId="{207E8F6B-F182-4AA4-8E75-53A2284E6D63}">
      <dgm:prSet/>
      <dgm:spPr/>
      <dgm:t>
        <a:bodyPr/>
        <a:lstStyle/>
        <a:p>
          <a:endParaRPr lang="en-US"/>
        </a:p>
      </dgm:t>
    </dgm:pt>
    <dgm:pt modelId="{385DE2E2-4517-448F-953A-D30138A23015}">
      <dgm:prSet/>
      <dgm:spPr/>
      <dgm:t>
        <a:bodyPr/>
        <a:lstStyle/>
        <a:p>
          <a:r>
            <a:rPr lang="en-US"/>
            <a:t>mac@jacksonvilleonline.org</a:t>
          </a:r>
        </a:p>
      </dgm:t>
    </dgm:pt>
    <dgm:pt modelId="{6B5C23C3-105E-4497-8300-54394338E672}" type="parTrans" cxnId="{FCA87C1A-6F05-46A4-90F6-9FFA971541FB}">
      <dgm:prSet/>
      <dgm:spPr/>
      <dgm:t>
        <a:bodyPr/>
        <a:lstStyle/>
        <a:p>
          <a:endParaRPr lang="en-US"/>
        </a:p>
      </dgm:t>
    </dgm:pt>
    <dgm:pt modelId="{1F2EEB63-A839-45A5-B450-F14AED296E60}" type="sibTrans" cxnId="{FCA87C1A-6F05-46A4-90F6-9FFA971541FB}">
      <dgm:prSet/>
      <dgm:spPr/>
      <dgm:t>
        <a:bodyPr/>
        <a:lstStyle/>
        <a:p>
          <a:endParaRPr lang="en-US"/>
        </a:p>
      </dgm:t>
    </dgm:pt>
    <dgm:pt modelId="{9CD3E65C-C902-4ECC-927A-1CA9503FC518}" type="pres">
      <dgm:prSet presAssocID="{BB0C59B5-BCA5-4C17-B149-3EC4E33A134D}" presName="root" presStyleCnt="0">
        <dgm:presLayoutVars>
          <dgm:dir/>
          <dgm:resizeHandles val="exact"/>
        </dgm:presLayoutVars>
      </dgm:prSet>
      <dgm:spPr/>
      <dgm:t>
        <a:bodyPr/>
        <a:lstStyle/>
        <a:p>
          <a:endParaRPr lang="en-US"/>
        </a:p>
      </dgm:t>
    </dgm:pt>
    <dgm:pt modelId="{0ABE29EA-AD5E-4B0B-AF27-B6D01AE6D6BF}" type="pres">
      <dgm:prSet presAssocID="{EEBC05AA-F7ED-47BB-9282-1F867CF653E5}" presName="compNode" presStyleCnt="0"/>
      <dgm:spPr/>
    </dgm:pt>
    <dgm:pt modelId="{52769387-F632-4EAB-BE42-0583614FE5AC}" type="pres">
      <dgm:prSet presAssocID="{EEBC05AA-F7ED-47BB-9282-1F867CF653E5}" presName="bgRect" presStyleLbl="bgShp" presStyleIdx="0" presStyleCnt="3"/>
      <dgm:spPr/>
    </dgm:pt>
    <dgm:pt modelId="{1D692AE3-E8C9-46C7-BDA2-0AD099311E96}" type="pres">
      <dgm:prSet presAssocID="{EEBC05AA-F7ED-47BB-9282-1F867CF653E5}"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Pterodactyl"/>
        </a:ext>
      </dgm:extLst>
    </dgm:pt>
    <dgm:pt modelId="{18A5BAFC-3349-4E7F-96DA-DBF09015E063}" type="pres">
      <dgm:prSet presAssocID="{EEBC05AA-F7ED-47BB-9282-1F867CF653E5}" presName="spaceRect" presStyleCnt="0"/>
      <dgm:spPr/>
    </dgm:pt>
    <dgm:pt modelId="{A25C7723-A814-4913-8C3E-74DC6BEF6A90}" type="pres">
      <dgm:prSet presAssocID="{EEBC05AA-F7ED-47BB-9282-1F867CF653E5}" presName="parTx" presStyleLbl="revTx" presStyleIdx="0" presStyleCnt="3">
        <dgm:presLayoutVars>
          <dgm:chMax val="0"/>
          <dgm:chPref val="0"/>
        </dgm:presLayoutVars>
      </dgm:prSet>
      <dgm:spPr/>
      <dgm:t>
        <a:bodyPr/>
        <a:lstStyle/>
        <a:p>
          <a:endParaRPr lang="en-US"/>
        </a:p>
      </dgm:t>
    </dgm:pt>
    <dgm:pt modelId="{4EE3F90C-D96B-40D0-9765-6EBE54C650C5}" type="pres">
      <dgm:prSet presAssocID="{EC2D59C2-CF16-44AD-9303-15471903064F}" presName="sibTrans" presStyleCnt="0"/>
      <dgm:spPr/>
    </dgm:pt>
    <dgm:pt modelId="{A5FA2F09-E6A2-406B-BE7F-1AEBC17DE3A8}" type="pres">
      <dgm:prSet presAssocID="{94FADCD4-3FC4-4682-9565-91231EBCD937}" presName="compNode" presStyleCnt="0"/>
      <dgm:spPr/>
    </dgm:pt>
    <dgm:pt modelId="{359F1AFE-9384-4BB3-902C-39BB6556A5AF}" type="pres">
      <dgm:prSet presAssocID="{94FADCD4-3FC4-4682-9565-91231EBCD937}" presName="bgRect" presStyleLbl="bgShp" presStyleIdx="1" presStyleCnt="3"/>
      <dgm:spPr/>
    </dgm:pt>
    <dgm:pt modelId="{9E37AE4F-F553-4053-B7B5-F0884F7B97C9}" type="pres">
      <dgm:prSet presAssocID="{94FADCD4-3FC4-4682-9565-91231EBCD937}"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arker"/>
        </a:ext>
      </dgm:extLst>
    </dgm:pt>
    <dgm:pt modelId="{7F91C1BF-679A-49B5-A5D1-7F6E61F42FDB}" type="pres">
      <dgm:prSet presAssocID="{94FADCD4-3FC4-4682-9565-91231EBCD937}" presName="spaceRect" presStyleCnt="0"/>
      <dgm:spPr/>
    </dgm:pt>
    <dgm:pt modelId="{214A68C9-F03D-4F59-A6B2-098821112231}" type="pres">
      <dgm:prSet presAssocID="{94FADCD4-3FC4-4682-9565-91231EBCD937}" presName="parTx" presStyleLbl="revTx" presStyleIdx="1" presStyleCnt="3">
        <dgm:presLayoutVars>
          <dgm:chMax val="0"/>
          <dgm:chPref val="0"/>
        </dgm:presLayoutVars>
      </dgm:prSet>
      <dgm:spPr/>
      <dgm:t>
        <a:bodyPr/>
        <a:lstStyle/>
        <a:p>
          <a:endParaRPr lang="en-US"/>
        </a:p>
      </dgm:t>
    </dgm:pt>
    <dgm:pt modelId="{1718211E-F035-4B6B-80A2-10C1D757490F}" type="pres">
      <dgm:prSet presAssocID="{75C854FE-DB27-4639-A5B5-DAF0E8613FED}" presName="sibTrans" presStyleCnt="0"/>
      <dgm:spPr/>
    </dgm:pt>
    <dgm:pt modelId="{10341350-D116-4D36-BFC2-ECEAE8D0AEE5}" type="pres">
      <dgm:prSet presAssocID="{385DE2E2-4517-448F-953A-D30138A23015}" presName="compNode" presStyleCnt="0"/>
      <dgm:spPr/>
    </dgm:pt>
    <dgm:pt modelId="{4DF26A7A-53F2-402A-B6F5-7C009874F3A9}" type="pres">
      <dgm:prSet presAssocID="{385DE2E2-4517-448F-953A-D30138A23015}" presName="bgRect" presStyleLbl="bgShp" presStyleIdx="2" presStyleCnt="3"/>
      <dgm:spPr/>
    </dgm:pt>
    <dgm:pt modelId="{C9E1BCC5-B85E-4E23-A200-FF898E01A06D}" type="pres">
      <dgm:prSet presAssocID="{385DE2E2-4517-448F-953A-D30138A23015}"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Email"/>
        </a:ext>
      </dgm:extLst>
    </dgm:pt>
    <dgm:pt modelId="{C3494374-A7A7-4501-A3A7-3ABA41705BE2}" type="pres">
      <dgm:prSet presAssocID="{385DE2E2-4517-448F-953A-D30138A23015}" presName="spaceRect" presStyleCnt="0"/>
      <dgm:spPr/>
    </dgm:pt>
    <dgm:pt modelId="{5A05E9AD-4331-458E-8576-C925F0DFC223}" type="pres">
      <dgm:prSet presAssocID="{385DE2E2-4517-448F-953A-D30138A23015}" presName="parTx" presStyleLbl="revTx" presStyleIdx="2" presStyleCnt="3">
        <dgm:presLayoutVars>
          <dgm:chMax val="0"/>
          <dgm:chPref val="0"/>
        </dgm:presLayoutVars>
      </dgm:prSet>
      <dgm:spPr/>
      <dgm:t>
        <a:bodyPr/>
        <a:lstStyle/>
        <a:p>
          <a:endParaRPr lang="en-US"/>
        </a:p>
      </dgm:t>
    </dgm:pt>
  </dgm:ptLst>
  <dgm:cxnLst>
    <dgm:cxn modelId="{2BCDB512-925D-4103-8D73-581FE1E5E8D6}" type="presOf" srcId="{BB0C59B5-BCA5-4C17-B149-3EC4E33A134D}" destId="{9CD3E65C-C902-4ECC-927A-1CA9503FC518}" srcOrd="0" destOrd="0" presId="urn:microsoft.com/office/officeart/2018/2/layout/IconVerticalSolidList"/>
    <dgm:cxn modelId="{206FE3E3-CDA1-4A8C-9CF4-B40F3640C810}" type="presOf" srcId="{385DE2E2-4517-448F-953A-D30138A23015}" destId="{5A05E9AD-4331-458E-8576-C925F0DFC223}" srcOrd="0" destOrd="0" presId="urn:microsoft.com/office/officeart/2018/2/layout/IconVerticalSolidList"/>
    <dgm:cxn modelId="{E2FE6CC5-75C9-4E6C-83F7-6F21D381D035}" srcId="{BB0C59B5-BCA5-4C17-B149-3EC4E33A134D}" destId="{EEBC05AA-F7ED-47BB-9282-1F867CF653E5}" srcOrd="0" destOrd="0" parTransId="{45879EA9-CAEB-4902-AFFC-144056EF754F}" sibTransId="{EC2D59C2-CF16-44AD-9303-15471903064F}"/>
    <dgm:cxn modelId="{7B537C30-6506-4AFD-BE39-2EB98EA05528}" type="presOf" srcId="{EEBC05AA-F7ED-47BB-9282-1F867CF653E5}" destId="{A25C7723-A814-4913-8C3E-74DC6BEF6A90}" srcOrd="0" destOrd="0" presId="urn:microsoft.com/office/officeart/2018/2/layout/IconVerticalSolidList"/>
    <dgm:cxn modelId="{CBF14A85-B6EB-4B3E-8016-05FFA884A60E}" type="presOf" srcId="{94FADCD4-3FC4-4682-9565-91231EBCD937}" destId="{214A68C9-F03D-4F59-A6B2-098821112231}" srcOrd="0" destOrd="0" presId="urn:microsoft.com/office/officeart/2018/2/layout/IconVerticalSolidList"/>
    <dgm:cxn modelId="{FCA87C1A-6F05-46A4-90F6-9FFA971541FB}" srcId="{BB0C59B5-BCA5-4C17-B149-3EC4E33A134D}" destId="{385DE2E2-4517-448F-953A-D30138A23015}" srcOrd="2" destOrd="0" parTransId="{6B5C23C3-105E-4497-8300-54394338E672}" sibTransId="{1F2EEB63-A839-45A5-B450-F14AED296E60}"/>
    <dgm:cxn modelId="{207E8F6B-F182-4AA4-8E75-53A2284E6D63}" srcId="{BB0C59B5-BCA5-4C17-B149-3EC4E33A134D}" destId="{94FADCD4-3FC4-4682-9565-91231EBCD937}" srcOrd="1" destOrd="0" parTransId="{660F21E8-AFA7-43CB-ACFE-21C155A610C6}" sibTransId="{75C854FE-DB27-4639-A5B5-DAF0E8613FED}"/>
    <dgm:cxn modelId="{78F4024D-AF64-4A3E-8AE9-587F211792A2}" type="presParOf" srcId="{9CD3E65C-C902-4ECC-927A-1CA9503FC518}" destId="{0ABE29EA-AD5E-4B0B-AF27-B6D01AE6D6BF}" srcOrd="0" destOrd="0" presId="urn:microsoft.com/office/officeart/2018/2/layout/IconVerticalSolidList"/>
    <dgm:cxn modelId="{27D0E976-BD92-458E-9F69-40FFFD0F78E4}" type="presParOf" srcId="{0ABE29EA-AD5E-4B0B-AF27-B6D01AE6D6BF}" destId="{52769387-F632-4EAB-BE42-0583614FE5AC}" srcOrd="0" destOrd="0" presId="urn:microsoft.com/office/officeart/2018/2/layout/IconVerticalSolidList"/>
    <dgm:cxn modelId="{B88B8506-ED11-4B73-9742-9744291A67F9}" type="presParOf" srcId="{0ABE29EA-AD5E-4B0B-AF27-B6D01AE6D6BF}" destId="{1D692AE3-E8C9-46C7-BDA2-0AD099311E96}" srcOrd="1" destOrd="0" presId="urn:microsoft.com/office/officeart/2018/2/layout/IconVerticalSolidList"/>
    <dgm:cxn modelId="{0F056434-0FD6-43B7-8D05-25BAC34FA9CB}" type="presParOf" srcId="{0ABE29EA-AD5E-4B0B-AF27-B6D01AE6D6BF}" destId="{18A5BAFC-3349-4E7F-96DA-DBF09015E063}" srcOrd="2" destOrd="0" presId="urn:microsoft.com/office/officeart/2018/2/layout/IconVerticalSolidList"/>
    <dgm:cxn modelId="{DCD78CD4-EE14-4AEA-BB47-86321472BD4C}" type="presParOf" srcId="{0ABE29EA-AD5E-4B0B-AF27-B6D01AE6D6BF}" destId="{A25C7723-A814-4913-8C3E-74DC6BEF6A90}" srcOrd="3" destOrd="0" presId="urn:microsoft.com/office/officeart/2018/2/layout/IconVerticalSolidList"/>
    <dgm:cxn modelId="{2BD1ED28-7A74-498C-B023-A6CA7EB15E6E}" type="presParOf" srcId="{9CD3E65C-C902-4ECC-927A-1CA9503FC518}" destId="{4EE3F90C-D96B-40D0-9765-6EBE54C650C5}" srcOrd="1" destOrd="0" presId="urn:microsoft.com/office/officeart/2018/2/layout/IconVerticalSolidList"/>
    <dgm:cxn modelId="{57BA3961-0C2B-4FF0-8CDB-82AEBD960979}" type="presParOf" srcId="{9CD3E65C-C902-4ECC-927A-1CA9503FC518}" destId="{A5FA2F09-E6A2-406B-BE7F-1AEBC17DE3A8}" srcOrd="2" destOrd="0" presId="urn:microsoft.com/office/officeart/2018/2/layout/IconVerticalSolidList"/>
    <dgm:cxn modelId="{4455FEDA-0EB3-4253-87F0-37D083435F02}" type="presParOf" srcId="{A5FA2F09-E6A2-406B-BE7F-1AEBC17DE3A8}" destId="{359F1AFE-9384-4BB3-902C-39BB6556A5AF}" srcOrd="0" destOrd="0" presId="urn:microsoft.com/office/officeart/2018/2/layout/IconVerticalSolidList"/>
    <dgm:cxn modelId="{F63F35B7-4E4C-4F08-ADF4-E1CC2ACFEA1C}" type="presParOf" srcId="{A5FA2F09-E6A2-406B-BE7F-1AEBC17DE3A8}" destId="{9E37AE4F-F553-4053-B7B5-F0884F7B97C9}" srcOrd="1" destOrd="0" presId="urn:microsoft.com/office/officeart/2018/2/layout/IconVerticalSolidList"/>
    <dgm:cxn modelId="{C78280F1-836E-429A-B008-1AEE399062DE}" type="presParOf" srcId="{A5FA2F09-E6A2-406B-BE7F-1AEBC17DE3A8}" destId="{7F91C1BF-679A-49B5-A5D1-7F6E61F42FDB}" srcOrd="2" destOrd="0" presId="urn:microsoft.com/office/officeart/2018/2/layout/IconVerticalSolidList"/>
    <dgm:cxn modelId="{1C6E1485-D074-4A4B-8556-97AA42A6C4FB}" type="presParOf" srcId="{A5FA2F09-E6A2-406B-BE7F-1AEBC17DE3A8}" destId="{214A68C9-F03D-4F59-A6B2-098821112231}" srcOrd="3" destOrd="0" presId="urn:microsoft.com/office/officeart/2018/2/layout/IconVerticalSolidList"/>
    <dgm:cxn modelId="{E63B703A-FAE8-46F6-BF4C-C35D927B8219}" type="presParOf" srcId="{9CD3E65C-C902-4ECC-927A-1CA9503FC518}" destId="{1718211E-F035-4B6B-80A2-10C1D757490F}" srcOrd="3" destOrd="0" presId="urn:microsoft.com/office/officeart/2018/2/layout/IconVerticalSolidList"/>
    <dgm:cxn modelId="{EA02D96A-52A0-4827-9EF0-3E55F665A9F3}" type="presParOf" srcId="{9CD3E65C-C902-4ECC-927A-1CA9503FC518}" destId="{10341350-D116-4D36-BFC2-ECEAE8D0AEE5}" srcOrd="4" destOrd="0" presId="urn:microsoft.com/office/officeart/2018/2/layout/IconVerticalSolidList"/>
    <dgm:cxn modelId="{39E013AA-6959-482F-8676-F043E9C22EB9}" type="presParOf" srcId="{10341350-D116-4D36-BFC2-ECEAE8D0AEE5}" destId="{4DF26A7A-53F2-402A-B6F5-7C009874F3A9}" srcOrd="0" destOrd="0" presId="urn:microsoft.com/office/officeart/2018/2/layout/IconVerticalSolidList"/>
    <dgm:cxn modelId="{0A8BF20E-4B9C-4D20-833B-DF479AE469EF}" type="presParOf" srcId="{10341350-D116-4D36-BFC2-ECEAE8D0AEE5}" destId="{C9E1BCC5-B85E-4E23-A200-FF898E01A06D}" srcOrd="1" destOrd="0" presId="urn:microsoft.com/office/officeart/2018/2/layout/IconVerticalSolidList"/>
    <dgm:cxn modelId="{B6222F34-AB6D-4FD8-90A6-168C1B28B34F}" type="presParOf" srcId="{10341350-D116-4D36-BFC2-ECEAE8D0AEE5}" destId="{C3494374-A7A7-4501-A3A7-3ABA41705BE2}" srcOrd="2" destOrd="0" presId="urn:microsoft.com/office/officeart/2018/2/layout/IconVerticalSolidList"/>
    <dgm:cxn modelId="{F6FF6ABD-8B60-4701-9916-1738B71C99F7}" type="presParOf" srcId="{10341350-D116-4D36-BFC2-ECEAE8D0AEE5}" destId="{5A05E9AD-4331-458E-8576-C925F0DFC2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255C34-26C0-43A9-A0EF-88AAC7B8F91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28052CD-3F91-4DFC-B020-0BB34D4F7E55}">
      <dgm:prSet/>
      <dgm:spPr/>
      <dgm:t>
        <a:bodyPr/>
        <a:lstStyle/>
        <a:p>
          <a:pPr rtl="0"/>
          <a:r>
            <a:rPr lang="en-US" b="0" i="0" baseline="0" dirty="0"/>
            <a:t>GSA offers over  50 million supplies and services</a:t>
          </a:r>
          <a:endParaRPr lang="en-US" dirty="0"/>
        </a:p>
      </dgm:t>
    </dgm:pt>
    <dgm:pt modelId="{714398C0-DF68-43C2-91C3-43FA83238098}" type="parTrans" cxnId="{5D1E97F7-C67C-4EE9-B5BB-D59603DD71DF}">
      <dgm:prSet/>
      <dgm:spPr/>
      <dgm:t>
        <a:bodyPr/>
        <a:lstStyle/>
        <a:p>
          <a:endParaRPr lang="en-US"/>
        </a:p>
      </dgm:t>
    </dgm:pt>
    <dgm:pt modelId="{65399B92-07D1-4CA3-808B-712BD72F1EA5}" type="sibTrans" cxnId="{5D1E97F7-C67C-4EE9-B5BB-D59603DD71DF}">
      <dgm:prSet/>
      <dgm:spPr/>
      <dgm:t>
        <a:bodyPr/>
        <a:lstStyle/>
        <a:p>
          <a:endParaRPr lang="en-US"/>
        </a:p>
      </dgm:t>
    </dgm:pt>
    <dgm:pt modelId="{738589C8-E652-402D-89F5-7BF93842CB3C}">
      <dgm:prSet/>
      <dgm:spPr/>
      <dgm:t>
        <a:bodyPr/>
        <a:lstStyle/>
        <a:p>
          <a:pPr rtl="0"/>
          <a:r>
            <a:rPr lang="en-US" b="0" i="0" baseline="0" dirty="0"/>
            <a:t>MAS Consolidation- Offering 12 Categories </a:t>
          </a:r>
          <a:endParaRPr lang="en-US" dirty="0"/>
        </a:p>
      </dgm:t>
    </dgm:pt>
    <dgm:pt modelId="{43383D1F-A588-43E4-9D00-E39848F850FB}" type="parTrans" cxnId="{6B62D38A-C8D9-4E41-AA42-B4F5956C6B30}">
      <dgm:prSet/>
      <dgm:spPr/>
      <dgm:t>
        <a:bodyPr/>
        <a:lstStyle/>
        <a:p>
          <a:endParaRPr lang="en-US"/>
        </a:p>
      </dgm:t>
    </dgm:pt>
    <dgm:pt modelId="{03BB73B2-AA79-44F1-B757-855F066A435A}" type="sibTrans" cxnId="{6B62D38A-C8D9-4E41-AA42-B4F5956C6B30}">
      <dgm:prSet/>
      <dgm:spPr/>
      <dgm:t>
        <a:bodyPr/>
        <a:lstStyle/>
        <a:p>
          <a:endParaRPr lang="en-US"/>
        </a:p>
      </dgm:t>
    </dgm:pt>
    <dgm:pt modelId="{02CD2D84-E328-42F1-80B4-856436240CB7}">
      <dgm:prSet/>
      <dgm:spPr/>
      <dgm:t>
        <a:bodyPr/>
        <a:lstStyle/>
        <a:p>
          <a:pPr rtl="0"/>
          <a:r>
            <a:rPr lang="en-US" b="0" i="0" baseline="0" dirty="0"/>
            <a:t>Over 14,500 Schedule contracts </a:t>
          </a:r>
          <a:endParaRPr lang="en-US" dirty="0"/>
        </a:p>
      </dgm:t>
    </dgm:pt>
    <dgm:pt modelId="{8190330B-7AC4-4C17-9E53-55966029C122}" type="parTrans" cxnId="{F80D3704-029B-4464-9C63-329DBCB1471A}">
      <dgm:prSet/>
      <dgm:spPr/>
      <dgm:t>
        <a:bodyPr/>
        <a:lstStyle/>
        <a:p>
          <a:endParaRPr lang="en-US"/>
        </a:p>
      </dgm:t>
    </dgm:pt>
    <dgm:pt modelId="{0DAFB829-331D-4241-B998-D44ADE87C6BF}" type="sibTrans" cxnId="{F80D3704-029B-4464-9C63-329DBCB1471A}">
      <dgm:prSet/>
      <dgm:spPr/>
      <dgm:t>
        <a:bodyPr/>
        <a:lstStyle/>
        <a:p>
          <a:endParaRPr lang="en-US"/>
        </a:p>
      </dgm:t>
    </dgm:pt>
    <dgm:pt modelId="{E0A07E09-C5DB-46C6-A2E2-9701DCB40C21}">
      <dgm:prSet/>
      <dgm:spPr/>
      <dgm:t>
        <a:bodyPr/>
        <a:lstStyle/>
        <a:p>
          <a:pPr rtl="0"/>
          <a:r>
            <a:rPr lang="en-US" b="0" i="0" baseline="0"/>
            <a:t>80% of GSA MAS contracts go to small businesses </a:t>
          </a:r>
          <a:endParaRPr lang="en-US"/>
        </a:p>
      </dgm:t>
    </dgm:pt>
    <dgm:pt modelId="{8538214B-F612-4C14-9C1A-829FDC4A2F99}" type="parTrans" cxnId="{5423DDB0-885B-4418-A55E-C54813256BDB}">
      <dgm:prSet/>
      <dgm:spPr/>
      <dgm:t>
        <a:bodyPr/>
        <a:lstStyle/>
        <a:p>
          <a:endParaRPr lang="en-US"/>
        </a:p>
      </dgm:t>
    </dgm:pt>
    <dgm:pt modelId="{7C57AB53-26DA-48C2-BFEC-F4C8B9CAC906}" type="sibTrans" cxnId="{5423DDB0-885B-4418-A55E-C54813256BDB}">
      <dgm:prSet/>
      <dgm:spPr/>
      <dgm:t>
        <a:bodyPr/>
        <a:lstStyle/>
        <a:p>
          <a:endParaRPr lang="en-US"/>
        </a:p>
      </dgm:t>
    </dgm:pt>
    <dgm:pt modelId="{E6AC00A3-3E62-496C-AD8D-0CFEAB964D5E}">
      <dgm:prSet/>
      <dgm:spPr/>
      <dgm:t>
        <a:bodyPr/>
        <a:lstStyle/>
        <a:p>
          <a:pPr rtl="0"/>
          <a:r>
            <a:rPr lang="en-US" b="0" i="0" baseline="0"/>
            <a:t>$50 billion total annual spend or 10% of overall federal procurement spending</a:t>
          </a:r>
          <a:endParaRPr lang="en-US"/>
        </a:p>
      </dgm:t>
    </dgm:pt>
    <dgm:pt modelId="{4A4AF077-B1B0-42C7-954A-3C1E6BC22880}" type="parTrans" cxnId="{713ABF4C-FA57-4D16-968A-8086C888EA42}">
      <dgm:prSet/>
      <dgm:spPr/>
      <dgm:t>
        <a:bodyPr/>
        <a:lstStyle/>
        <a:p>
          <a:endParaRPr lang="en-US"/>
        </a:p>
      </dgm:t>
    </dgm:pt>
    <dgm:pt modelId="{38FF98AB-5EC9-4413-A026-39C2062964F1}" type="sibTrans" cxnId="{713ABF4C-FA57-4D16-968A-8086C888EA42}">
      <dgm:prSet/>
      <dgm:spPr/>
      <dgm:t>
        <a:bodyPr/>
        <a:lstStyle/>
        <a:p>
          <a:endParaRPr lang="en-US"/>
        </a:p>
      </dgm:t>
    </dgm:pt>
    <dgm:pt modelId="{0508ACC7-D3B7-4F07-A7F1-0892C9CBA11B}" type="pres">
      <dgm:prSet presAssocID="{9D255C34-26C0-43A9-A0EF-88AAC7B8F918}" presName="Name0" presStyleCnt="0">
        <dgm:presLayoutVars>
          <dgm:chMax val="7"/>
          <dgm:chPref val="7"/>
          <dgm:dir/>
        </dgm:presLayoutVars>
      </dgm:prSet>
      <dgm:spPr/>
      <dgm:t>
        <a:bodyPr/>
        <a:lstStyle/>
        <a:p>
          <a:endParaRPr lang="en-US"/>
        </a:p>
      </dgm:t>
    </dgm:pt>
    <dgm:pt modelId="{DAB92EC0-E01C-40B8-8009-3C61E90A253A}" type="pres">
      <dgm:prSet presAssocID="{9D255C34-26C0-43A9-A0EF-88AAC7B8F918}" presName="Name1" presStyleCnt="0"/>
      <dgm:spPr/>
    </dgm:pt>
    <dgm:pt modelId="{3E2BA0A4-F37B-4CDB-ACB8-D5620B3E705F}" type="pres">
      <dgm:prSet presAssocID="{9D255C34-26C0-43A9-A0EF-88AAC7B8F918}" presName="cycle" presStyleCnt="0"/>
      <dgm:spPr/>
    </dgm:pt>
    <dgm:pt modelId="{03079241-F6BF-4F87-B00A-7FDFC0B5D288}" type="pres">
      <dgm:prSet presAssocID="{9D255C34-26C0-43A9-A0EF-88AAC7B8F918}" presName="srcNode" presStyleLbl="node1" presStyleIdx="0" presStyleCnt="5"/>
      <dgm:spPr/>
    </dgm:pt>
    <dgm:pt modelId="{6A670DE7-48D1-43D4-A899-04FF3CC9D8DA}" type="pres">
      <dgm:prSet presAssocID="{9D255C34-26C0-43A9-A0EF-88AAC7B8F918}" presName="conn" presStyleLbl="parChTrans1D2" presStyleIdx="0" presStyleCnt="1"/>
      <dgm:spPr/>
      <dgm:t>
        <a:bodyPr/>
        <a:lstStyle/>
        <a:p>
          <a:endParaRPr lang="en-US"/>
        </a:p>
      </dgm:t>
    </dgm:pt>
    <dgm:pt modelId="{47C790F3-2F4A-4004-BCAB-DFC0CC2E16CC}" type="pres">
      <dgm:prSet presAssocID="{9D255C34-26C0-43A9-A0EF-88AAC7B8F918}" presName="extraNode" presStyleLbl="node1" presStyleIdx="0" presStyleCnt="5"/>
      <dgm:spPr/>
    </dgm:pt>
    <dgm:pt modelId="{03597638-FA34-43F4-A222-F8C5E18A55DE}" type="pres">
      <dgm:prSet presAssocID="{9D255C34-26C0-43A9-A0EF-88AAC7B8F918}" presName="dstNode" presStyleLbl="node1" presStyleIdx="0" presStyleCnt="5"/>
      <dgm:spPr/>
    </dgm:pt>
    <dgm:pt modelId="{33335E94-47D8-4C62-AAC5-3C96607B558A}" type="pres">
      <dgm:prSet presAssocID="{328052CD-3F91-4DFC-B020-0BB34D4F7E55}" presName="text_1" presStyleLbl="node1" presStyleIdx="0" presStyleCnt="5">
        <dgm:presLayoutVars>
          <dgm:bulletEnabled val="1"/>
        </dgm:presLayoutVars>
      </dgm:prSet>
      <dgm:spPr/>
      <dgm:t>
        <a:bodyPr/>
        <a:lstStyle/>
        <a:p>
          <a:endParaRPr lang="en-US"/>
        </a:p>
      </dgm:t>
    </dgm:pt>
    <dgm:pt modelId="{FF542612-4CEE-4A90-8320-CBF0E30EDF6D}" type="pres">
      <dgm:prSet presAssocID="{328052CD-3F91-4DFC-B020-0BB34D4F7E55}" presName="accent_1" presStyleCnt="0"/>
      <dgm:spPr/>
    </dgm:pt>
    <dgm:pt modelId="{09FA86A2-14CC-4594-8231-2B9D95BE388B}" type="pres">
      <dgm:prSet presAssocID="{328052CD-3F91-4DFC-B020-0BB34D4F7E55}" presName="accentRepeatNode" presStyleLbl="solidFgAcc1" presStyleIdx="0" presStyleCnt="5"/>
      <dgm:spPr/>
    </dgm:pt>
    <dgm:pt modelId="{288E04C0-0426-4B20-8C17-7EA5EC3CED72}" type="pres">
      <dgm:prSet presAssocID="{738589C8-E652-402D-89F5-7BF93842CB3C}" presName="text_2" presStyleLbl="node1" presStyleIdx="1" presStyleCnt="5">
        <dgm:presLayoutVars>
          <dgm:bulletEnabled val="1"/>
        </dgm:presLayoutVars>
      </dgm:prSet>
      <dgm:spPr/>
      <dgm:t>
        <a:bodyPr/>
        <a:lstStyle/>
        <a:p>
          <a:endParaRPr lang="en-US"/>
        </a:p>
      </dgm:t>
    </dgm:pt>
    <dgm:pt modelId="{71E29B89-21C1-46C0-9728-7C5BB25E0A0F}" type="pres">
      <dgm:prSet presAssocID="{738589C8-E652-402D-89F5-7BF93842CB3C}" presName="accent_2" presStyleCnt="0"/>
      <dgm:spPr/>
    </dgm:pt>
    <dgm:pt modelId="{831B6C94-5DBD-4E09-8BE1-113C45F4BDBD}" type="pres">
      <dgm:prSet presAssocID="{738589C8-E652-402D-89F5-7BF93842CB3C}" presName="accentRepeatNode" presStyleLbl="solidFgAcc1" presStyleIdx="1" presStyleCnt="5"/>
      <dgm:spPr/>
    </dgm:pt>
    <dgm:pt modelId="{81C96E47-C7B3-4EDE-97F1-6E295BCEEB36}" type="pres">
      <dgm:prSet presAssocID="{02CD2D84-E328-42F1-80B4-856436240CB7}" presName="text_3" presStyleLbl="node1" presStyleIdx="2" presStyleCnt="5">
        <dgm:presLayoutVars>
          <dgm:bulletEnabled val="1"/>
        </dgm:presLayoutVars>
      </dgm:prSet>
      <dgm:spPr/>
      <dgm:t>
        <a:bodyPr/>
        <a:lstStyle/>
        <a:p>
          <a:endParaRPr lang="en-US"/>
        </a:p>
      </dgm:t>
    </dgm:pt>
    <dgm:pt modelId="{C5FD0259-59C2-4452-A840-30E60C65D635}" type="pres">
      <dgm:prSet presAssocID="{02CD2D84-E328-42F1-80B4-856436240CB7}" presName="accent_3" presStyleCnt="0"/>
      <dgm:spPr/>
    </dgm:pt>
    <dgm:pt modelId="{D216AF73-18E6-411C-989B-97E2B7053F0F}" type="pres">
      <dgm:prSet presAssocID="{02CD2D84-E328-42F1-80B4-856436240CB7}" presName="accentRepeatNode" presStyleLbl="solidFgAcc1" presStyleIdx="2" presStyleCnt="5"/>
      <dgm:spPr/>
    </dgm:pt>
    <dgm:pt modelId="{C992657A-599D-4398-AF96-D5BC3CE42DFE}" type="pres">
      <dgm:prSet presAssocID="{E0A07E09-C5DB-46C6-A2E2-9701DCB40C21}" presName="text_4" presStyleLbl="node1" presStyleIdx="3" presStyleCnt="5">
        <dgm:presLayoutVars>
          <dgm:bulletEnabled val="1"/>
        </dgm:presLayoutVars>
      </dgm:prSet>
      <dgm:spPr/>
      <dgm:t>
        <a:bodyPr/>
        <a:lstStyle/>
        <a:p>
          <a:endParaRPr lang="en-US"/>
        </a:p>
      </dgm:t>
    </dgm:pt>
    <dgm:pt modelId="{BE388853-3770-416D-BC0F-F393620C51EE}" type="pres">
      <dgm:prSet presAssocID="{E0A07E09-C5DB-46C6-A2E2-9701DCB40C21}" presName="accent_4" presStyleCnt="0"/>
      <dgm:spPr/>
    </dgm:pt>
    <dgm:pt modelId="{DBE99AB3-3469-455B-AA78-1CF789A13F6D}" type="pres">
      <dgm:prSet presAssocID="{E0A07E09-C5DB-46C6-A2E2-9701DCB40C21}" presName="accentRepeatNode" presStyleLbl="solidFgAcc1" presStyleIdx="3" presStyleCnt="5"/>
      <dgm:spPr/>
    </dgm:pt>
    <dgm:pt modelId="{A703E193-2B52-47B5-95D6-A655F963FF2D}" type="pres">
      <dgm:prSet presAssocID="{E6AC00A3-3E62-496C-AD8D-0CFEAB964D5E}" presName="text_5" presStyleLbl="node1" presStyleIdx="4" presStyleCnt="5">
        <dgm:presLayoutVars>
          <dgm:bulletEnabled val="1"/>
        </dgm:presLayoutVars>
      </dgm:prSet>
      <dgm:spPr/>
      <dgm:t>
        <a:bodyPr/>
        <a:lstStyle/>
        <a:p>
          <a:endParaRPr lang="en-US"/>
        </a:p>
      </dgm:t>
    </dgm:pt>
    <dgm:pt modelId="{D29AABC0-E768-4D94-9340-D68FCB8A03A8}" type="pres">
      <dgm:prSet presAssocID="{E6AC00A3-3E62-496C-AD8D-0CFEAB964D5E}" presName="accent_5" presStyleCnt="0"/>
      <dgm:spPr/>
    </dgm:pt>
    <dgm:pt modelId="{92262763-CC8E-4536-AF6B-D48D2A235E29}" type="pres">
      <dgm:prSet presAssocID="{E6AC00A3-3E62-496C-AD8D-0CFEAB964D5E}" presName="accentRepeatNode" presStyleLbl="solidFgAcc1" presStyleIdx="4" presStyleCnt="5"/>
      <dgm:spPr/>
    </dgm:pt>
  </dgm:ptLst>
  <dgm:cxnLst>
    <dgm:cxn modelId="{5D1E97F7-C67C-4EE9-B5BB-D59603DD71DF}" srcId="{9D255C34-26C0-43A9-A0EF-88AAC7B8F918}" destId="{328052CD-3F91-4DFC-B020-0BB34D4F7E55}" srcOrd="0" destOrd="0" parTransId="{714398C0-DF68-43C2-91C3-43FA83238098}" sibTransId="{65399B92-07D1-4CA3-808B-712BD72F1EA5}"/>
    <dgm:cxn modelId="{713ABF4C-FA57-4D16-968A-8086C888EA42}" srcId="{9D255C34-26C0-43A9-A0EF-88AAC7B8F918}" destId="{E6AC00A3-3E62-496C-AD8D-0CFEAB964D5E}" srcOrd="4" destOrd="0" parTransId="{4A4AF077-B1B0-42C7-954A-3C1E6BC22880}" sibTransId="{38FF98AB-5EC9-4413-A026-39C2062964F1}"/>
    <dgm:cxn modelId="{B7023925-BAF5-430A-90E4-8ABD9881B1D8}" type="presOf" srcId="{E6AC00A3-3E62-496C-AD8D-0CFEAB964D5E}" destId="{A703E193-2B52-47B5-95D6-A655F963FF2D}" srcOrd="0" destOrd="0" presId="urn:microsoft.com/office/officeart/2008/layout/VerticalCurvedList"/>
    <dgm:cxn modelId="{5423DDB0-885B-4418-A55E-C54813256BDB}" srcId="{9D255C34-26C0-43A9-A0EF-88AAC7B8F918}" destId="{E0A07E09-C5DB-46C6-A2E2-9701DCB40C21}" srcOrd="3" destOrd="0" parTransId="{8538214B-F612-4C14-9C1A-829FDC4A2F99}" sibTransId="{7C57AB53-26DA-48C2-BFEC-F4C8B9CAC906}"/>
    <dgm:cxn modelId="{D5A8A07D-41CB-417F-ACAA-206A2F71FD9D}" type="presOf" srcId="{9D255C34-26C0-43A9-A0EF-88AAC7B8F918}" destId="{0508ACC7-D3B7-4F07-A7F1-0892C9CBA11B}" srcOrd="0" destOrd="0" presId="urn:microsoft.com/office/officeart/2008/layout/VerticalCurvedList"/>
    <dgm:cxn modelId="{40D2C327-C81E-4C2D-8739-4DDA68378461}" type="presOf" srcId="{328052CD-3F91-4DFC-B020-0BB34D4F7E55}" destId="{33335E94-47D8-4C62-AAC5-3C96607B558A}" srcOrd="0" destOrd="0" presId="urn:microsoft.com/office/officeart/2008/layout/VerticalCurvedList"/>
    <dgm:cxn modelId="{FD7F3666-C962-4198-9E75-26C43A5FCF0C}" type="presOf" srcId="{E0A07E09-C5DB-46C6-A2E2-9701DCB40C21}" destId="{C992657A-599D-4398-AF96-D5BC3CE42DFE}" srcOrd="0" destOrd="0" presId="urn:microsoft.com/office/officeart/2008/layout/VerticalCurvedList"/>
    <dgm:cxn modelId="{F80D3704-029B-4464-9C63-329DBCB1471A}" srcId="{9D255C34-26C0-43A9-A0EF-88AAC7B8F918}" destId="{02CD2D84-E328-42F1-80B4-856436240CB7}" srcOrd="2" destOrd="0" parTransId="{8190330B-7AC4-4C17-9E53-55966029C122}" sibTransId="{0DAFB829-331D-4241-B998-D44ADE87C6BF}"/>
    <dgm:cxn modelId="{6B62D38A-C8D9-4E41-AA42-B4F5956C6B30}" srcId="{9D255C34-26C0-43A9-A0EF-88AAC7B8F918}" destId="{738589C8-E652-402D-89F5-7BF93842CB3C}" srcOrd="1" destOrd="0" parTransId="{43383D1F-A588-43E4-9D00-E39848F850FB}" sibTransId="{03BB73B2-AA79-44F1-B757-855F066A435A}"/>
    <dgm:cxn modelId="{9E941A9A-5CF3-49E5-8D23-1BFA1A04DB40}" type="presOf" srcId="{65399B92-07D1-4CA3-808B-712BD72F1EA5}" destId="{6A670DE7-48D1-43D4-A899-04FF3CC9D8DA}" srcOrd="0" destOrd="0" presId="urn:microsoft.com/office/officeart/2008/layout/VerticalCurvedList"/>
    <dgm:cxn modelId="{E245AD6C-B9AD-47F6-B124-F3A9DE785614}" type="presOf" srcId="{738589C8-E652-402D-89F5-7BF93842CB3C}" destId="{288E04C0-0426-4B20-8C17-7EA5EC3CED72}" srcOrd="0" destOrd="0" presId="urn:microsoft.com/office/officeart/2008/layout/VerticalCurvedList"/>
    <dgm:cxn modelId="{B906FD19-E045-416E-BCF4-AA8E3089EC0D}" type="presOf" srcId="{02CD2D84-E328-42F1-80B4-856436240CB7}" destId="{81C96E47-C7B3-4EDE-97F1-6E295BCEEB36}" srcOrd="0" destOrd="0" presId="urn:microsoft.com/office/officeart/2008/layout/VerticalCurvedList"/>
    <dgm:cxn modelId="{91FACD0A-7305-43EA-9A75-5FF6F921C474}" type="presParOf" srcId="{0508ACC7-D3B7-4F07-A7F1-0892C9CBA11B}" destId="{DAB92EC0-E01C-40B8-8009-3C61E90A253A}" srcOrd="0" destOrd="0" presId="urn:microsoft.com/office/officeart/2008/layout/VerticalCurvedList"/>
    <dgm:cxn modelId="{6C732E96-8CD4-4938-AEB6-CBF271398BA0}" type="presParOf" srcId="{DAB92EC0-E01C-40B8-8009-3C61E90A253A}" destId="{3E2BA0A4-F37B-4CDB-ACB8-D5620B3E705F}" srcOrd="0" destOrd="0" presId="urn:microsoft.com/office/officeart/2008/layout/VerticalCurvedList"/>
    <dgm:cxn modelId="{2866B12E-811E-4486-A2F7-6B99AFE6316C}" type="presParOf" srcId="{3E2BA0A4-F37B-4CDB-ACB8-D5620B3E705F}" destId="{03079241-F6BF-4F87-B00A-7FDFC0B5D288}" srcOrd="0" destOrd="0" presId="urn:microsoft.com/office/officeart/2008/layout/VerticalCurvedList"/>
    <dgm:cxn modelId="{0D6D6BAE-E3D0-407A-9731-0B6083E48327}" type="presParOf" srcId="{3E2BA0A4-F37B-4CDB-ACB8-D5620B3E705F}" destId="{6A670DE7-48D1-43D4-A899-04FF3CC9D8DA}" srcOrd="1" destOrd="0" presId="urn:microsoft.com/office/officeart/2008/layout/VerticalCurvedList"/>
    <dgm:cxn modelId="{796473F6-96BE-450B-BEEB-7F0A68742327}" type="presParOf" srcId="{3E2BA0A4-F37B-4CDB-ACB8-D5620B3E705F}" destId="{47C790F3-2F4A-4004-BCAB-DFC0CC2E16CC}" srcOrd="2" destOrd="0" presId="urn:microsoft.com/office/officeart/2008/layout/VerticalCurvedList"/>
    <dgm:cxn modelId="{3C2C326E-BEA2-4831-B64C-7FB86BA70E21}" type="presParOf" srcId="{3E2BA0A4-F37B-4CDB-ACB8-D5620B3E705F}" destId="{03597638-FA34-43F4-A222-F8C5E18A55DE}" srcOrd="3" destOrd="0" presId="urn:microsoft.com/office/officeart/2008/layout/VerticalCurvedList"/>
    <dgm:cxn modelId="{6601BF69-209E-48BA-B20E-EC4200DB5AB5}" type="presParOf" srcId="{DAB92EC0-E01C-40B8-8009-3C61E90A253A}" destId="{33335E94-47D8-4C62-AAC5-3C96607B558A}" srcOrd="1" destOrd="0" presId="urn:microsoft.com/office/officeart/2008/layout/VerticalCurvedList"/>
    <dgm:cxn modelId="{9F5FF39A-1D82-40CB-BADC-3FD2533378DF}" type="presParOf" srcId="{DAB92EC0-E01C-40B8-8009-3C61E90A253A}" destId="{FF542612-4CEE-4A90-8320-CBF0E30EDF6D}" srcOrd="2" destOrd="0" presId="urn:microsoft.com/office/officeart/2008/layout/VerticalCurvedList"/>
    <dgm:cxn modelId="{5EEE533D-2895-452B-AA5D-2FCF0B94F2D1}" type="presParOf" srcId="{FF542612-4CEE-4A90-8320-CBF0E30EDF6D}" destId="{09FA86A2-14CC-4594-8231-2B9D95BE388B}" srcOrd="0" destOrd="0" presId="urn:microsoft.com/office/officeart/2008/layout/VerticalCurvedList"/>
    <dgm:cxn modelId="{40376AC7-A7DA-4B31-9C23-525E6AE09620}" type="presParOf" srcId="{DAB92EC0-E01C-40B8-8009-3C61E90A253A}" destId="{288E04C0-0426-4B20-8C17-7EA5EC3CED72}" srcOrd="3" destOrd="0" presId="urn:microsoft.com/office/officeart/2008/layout/VerticalCurvedList"/>
    <dgm:cxn modelId="{1B126CA2-1E62-4DA5-A063-41A69AB83463}" type="presParOf" srcId="{DAB92EC0-E01C-40B8-8009-3C61E90A253A}" destId="{71E29B89-21C1-46C0-9728-7C5BB25E0A0F}" srcOrd="4" destOrd="0" presId="urn:microsoft.com/office/officeart/2008/layout/VerticalCurvedList"/>
    <dgm:cxn modelId="{5CC836A0-1436-49FE-A9A0-2A887B4F4A4D}" type="presParOf" srcId="{71E29B89-21C1-46C0-9728-7C5BB25E0A0F}" destId="{831B6C94-5DBD-4E09-8BE1-113C45F4BDBD}" srcOrd="0" destOrd="0" presId="urn:microsoft.com/office/officeart/2008/layout/VerticalCurvedList"/>
    <dgm:cxn modelId="{76749839-72B1-44FD-861B-EF38F57EF1C8}" type="presParOf" srcId="{DAB92EC0-E01C-40B8-8009-3C61E90A253A}" destId="{81C96E47-C7B3-4EDE-97F1-6E295BCEEB36}" srcOrd="5" destOrd="0" presId="urn:microsoft.com/office/officeart/2008/layout/VerticalCurvedList"/>
    <dgm:cxn modelId="{7A0315D4-0EB2-46AF-9465-DD67CE24AB36}" type="presParOf" srcId="{DAB92EC0-E01C-40B8-8009-3C61E90A253A}" destId="{C5FD0259-59C2-4452-A840-30E60C65D635}" srcOrd="6" destOrd="0" presId="urn:microsoft.com/office/officeart/2008/layout/VerticalCurvedList"/>
    <dgm:cxn modelId="{F9A181B9-F165-480C-B7C2-F7EE0A4B91D8}" type="presParOf" srcId="{C5FD0259-59C2-4452-A840-30E60C65D635}" destId="{D216AF73-18E6-411C-989B-97E2B7053F0F}" srcOrd="0" destOrd="0" presId="urn:microsoft.com/office/officeart/2008/layout/VerticalCurvedList"/>
    <dgm:cxn modelId="{5C24E16D-7BCF-4CCA-A4FE-B791EB14B5CC}" type="presParOf" srcId="{DAB92EC0-E01C-40B8-8009-3C61E90A253A}" destId="{C992657A-599D-4398-AF96-D5BC3CE42DFE}" srcOrd="7" destOrd="0" presId="urn:microsoft.com/office/officeart/2008/layout/VerticalCurvedList"/>
    <dgm:cxn modelId="{9BE4DD4E-037B-4CD3-9FB1-61B72DC34BB8}" type="presParOf" srcId="{DAB92EC0-E01C-40B8-8009-3C61E90A253A}" destId="{BE388853-3770-416D-BC0F-F393620C51EE}" srcOrd="8" destOrd="0" presId="urn:microsoft.com/office/officeart/2008/layout/VerticalCurvedList"/>
    <dgm:cxn modelId="{3FF2B2D7-C406-411A-9F5F-72646FDE75EA}" type="presParOf" srcId="{BE388853-3770-416D-BC0F-F393620C51EE}" destId="{DBE99AB3-3469-455B-AA78-1CF789A13F6D}" srcOrd="0" destOrd="0" presId="urn:microsoft.com/office/officeart/2008/layout/VerticalCurvedList"/>
    <dgm:cxn modelId="{2BD80A7C-1256-42BD-891C-F80794B714D1}" type="presParOf" srcId="{DAB92EC0-E01C-40B8-8009-3C61E90A253A}" destId="{A703E193-2B52-47B5-95D6-A655F963FF2D}" srcOrd="9" destOrd="0" presId="urn:microsoft.com/office/officeart/2008/layout/VerticalCurvedList"/>
    <dgm:cxn modelId="{F551CD90-B3DC-4B47-A40C-B422B2CE58F4}" type="presParOf" srcId="{DAB92EC0-E01C-40B8-8009-3C61E90A253A}" destId="{D29AABC0-E768-4D94-9340-D68FCB8A03A8}" srcOrd="10" destOrd="0" presId="urn:microsoft.com/office/officeart/2008/layout/VerticalCurvedList"/>
    <dgm:cxn modelId="{89E91587-B9D1-4801-A872-F01B588A8EFA}" type="presParOf" srcId="{D29AABC0-E768-4D94-9340-D68FCB8A03A8}" destId="{92262763-CC8E-4536-AF6B-D48D2A235E2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B70FE-0060-4674-8BC3-E26C5A24F900}">
      <dsp:nvSpPr>
        <dsp:cNvPr id="0" name=""/>
        <dsp:cNvSpPr/>
      </dsp:nvSpPr>
      <dsp:spPr>
        <a:xfrm>
          <a:off x="0" y="41850"/>
          <a:ext cx="3929602" cy="1053000"/>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Voluntary organization of business owners and community members</a:t>
          </a:r>
        </a:p>
      </dsp:txBody>
      <dsp:txXfrm>
        <a:off x="51403" y="93253"/>
        <a:ext cx="3826796" cy="950194"/>
      </dsp:txXfrm>
    </dsp:sp>
    <dsp:sp modelId="{E95EF363-518C-43D7-8BC1-27D837BA30E4}">
      <dsp:nvSpPr>
        <dsp:cNvPr id="0" name=""/>
        <dsp:cNvSpPr/>
      </dsp:nvSpPr>
      <dsp:spPr>
        <a:xfrm>
          <a:off x="0" y="1152451"/>
          <a:ext cx="3929602" cy="1053000"/>
        </a:xfrm>
        <a:prstGeom prst="roundRect">
          <a:avLst/>
        </a:prstGeom>
        <a:solidFill>
          <a:schemeClr val="accent2">
            <a:hueOff val="-496624"/>
            <a:satOff val="-708"/>
            <a:lumOff val="32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Non-profit organization </a:t>
          </a:r>
        </a:p>
        <a:p>
          <a:pPr lvl="0" algn="l" defTabSz="889000">
            <a:lnSpc>
              <a:spcPct val="90000"/>
            </a:lnSpc>
            <a:spcBef>
              <a:spcPct val="0"/>
            </a:spcBef>
            <a:spcAft>
              <a:spcPct val="35000"/>
            </a:spcAft>
          </a:pPr>
          <a:r>
            <a:rPr lang="en-US" sz="2000" kern="1200" dirty="0"/>
            <a:t>501(C) (6) </a:t>
          </a:r>
        </a:p>
      </dsp:txBody>
      <dsp:txXfrm>
        <a:off x="51403" y="1203854"/>
        <a:ext cx="3826796" cy="950194"/>
      </dsp:txXfrm>
    </dsp:sp>
    <dsp:sp modelId="{9F6B1F4F-451A-4461-97C6-99955A485FC0}">
      <dsp:nvSpPr>
        <dsp:cNvPr id="0" name=""/>
        <dsp:cNvSpPr/>
      </dsp:nvSpPr>
      <dsp:spPr>
        <a:xfrm>
          <a:off x="0" y="2263051"/>
          <a:ext cx="3929602" cy="1053000"/>
        </a:xfrm>
        <a:prstGeom prst="roundRect">
          <a:avLst/>
        </a:prstGeom>
        <a:solidFill>
          <a:schemeClr val="accent2">
            <a:hueOff val="-993247"/>
            <a:satOff val="-1417"/>
            <a:lumOff val="653"/>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Not affiliated with city or county government</a:t>
          </a:r>
        </a:p>
      </dsp:txBody>
      <dsp:txXfrm>
        <a:off x="51403" y="2314454"/>
        <a:ext cx="3826796" cy="950194"/>
      </dsp:txXfrm>
    </dsp:sp>
    <dsp:sp modelId="{F4885F5F-03EF-420F-91ED-BB7EB6D6F023}">
      <dsp:nvSpPr>
        <dsp:cNvPr id="0" name=""/>
        <dsp:cNvSpPr/>
      </dsp:nvSpPr>
      <dsp:spPr>
        <a:xfrm>
          <a:off x="0" y="3373651"/>
          <a:ext cx="3929602" cy="1053000"/>
        </a:xfrm>
        <a:prstGeom prst="roundRect">
          <a:avLst/>
        </a:prstGeom>
        <a:solidFill>
          <a:schemeClr val="accent2">
            <a:hueOff val="-1489871"/>
            <a:satOff val="-2125"/>
            <a:lumOff val="98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Serves the local business community with networking opportunities and events</a:t>
          </a:r>
        </a:p>
      </dsp:txBody>
      <dsp:txXfrm>
        <a:off x="51403" y="3425054"/>
        <a:ext cx="3826796"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6B512-EC6F-4A4D-AA25-A9E20CD4C539}">
      <dsp:nvSpPr>
        <dsp:cNvPr id="0" name=""/>
        <dsp:cNvSpPr/>
      </dsp:nvSpPr>
      <dsp:spPr>
        <a:xfrm>
          <a:off x="0" y="187876"/>
          <a:ext cx="3929602" cy="1316250"/>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We refer those looking for reliable businesses to our members</a:t>
          </a:r>
        </a:p>
      </dsp:txBody>
      <dsp:txXfrm>
        <a:off x="64254" y="252130"/>
        <a:ext cx="3801094" cy="1187742"/>
      </dsp:txXfrm>
    </dsp:sp>
    <dsp:sp modelId="{401B1C87-9B50-4BD5-8806-35F9B56060E1}">
      <dsp:nvSpPr>
        <dsp:cNvPr id="0" name=""/>
        <dsp:cNvSpPr/>
      </dsp:nvSpPr>
      <dsp:spPr>
        <a:xfrm>
          <a:off x="0" y="1576126"/>
          <a:ext cx="3929602" cy="1316250"/>
        </a:xfrm>
        <a:prstGeom prst="roundRect">
          <a:avLst/>
        </a:prstGeom>
        <a:solidFill>
          <a:schemeClr val="accent2">
            <a:hueOff val="-744936"/>
            <a:satOff val="-1063"/>
            <a:lumOff val="49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Businesses who join the chamber are published in our membership directory</a:t>
          </a:r>
        </a:p>
      </dsp:txBody>
      <dsp:txXfrm>
        <a:off x="64254" y="1640380"/>
        <a:ext cx="3801094" cy="1187742"/>
      </dsp:txXfrm>
    </dsp:sp>
    <dsp:sp modelId="{4FD5E674-9D7A-456F-A564-425056F80951}">
      <dsp:nvSpPr>
        <dsp:cNvPr id="0" name=""/>
        <dsp:cNvSpPr/>
      </dsp:nvSpPr>
      <dsp:spPr>
        <a:xfrm>
          <a:off x="0" y="2964376"/>
          <a:ext cx="3929602" cy="1316250"/>
        </a:xfrm>
        <a:prstGeom prst="roundRect">
          <a:avLst/>
        </a:prstGeom>
        <a:solidFill>
          <a:schemeClr val="accent2">
            <a:hueOff val="-1489871"/>
            <a:satOff val="-2125"/>
            <a:lumOff val="98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Refer visitors of the area to businesses who work with us</a:t>
          </a:r>
        </a:p>
      </dsp:txBody>
      <dsp:txXfrm>
        <a:off x="64254" y="3028630"/>
        <a:ext cx="3801094" cy="1187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58D61-0977-4EFD-8621-D6B31E0D534A}">
      <dsp:nvSpPr>
        <dsp:cNvPr id="0" name=""/>
        <dsp:cNvSpPr/>
      </dsp:nvSpPr>
      <dsp:spPr>
        <a:xfrm>
          <a:off x="414248" y="1647"/>
          <a:ext cx="924292" cy="92429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056EB2-64BC-4F77-AF22-26CE45761856}">
      <dsp:nvSpPr>
        <dsp:cNvPr id="0" name=""/>
        <dsp:cNvSpPr/>
      </dsp:nvSpPr>
      <dsp:spPr>
        <a:xfrm>
          <a:off x="611229" y="198628"/>
          <a:ext cx="530332" cy="530332"/>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DBFD85-C4D3-4AF8-87BE-3EB0DDA776BC}">
      <dsp:nvSpPr>
        <dsp:cNvPr id="0" name=""/>
        <dsp:cNvSpPr/>
      </dsp:nvSpPr>
      <dsp:spPr>
        <a:xfrm>
          <a:off x="118777" y="1213835"/>
          <a:ext cx="1515234" cy="83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a:t>To continually improve the relationship between our community and MCB Camp Lejeune</a:t>
          </a:r>
        </a:p>
      </dsp:txBody>
      <dsp:txXfrm>
        <a:off x="118777" y="1213835"/>
        <a:ext cx="1515234" cy="831011"/>
      </dsp:txXfrm>
    </dsp:sp>
    <dsp:sp modelId="{797980FB-4B88-4809-B405-220C3DCCEBE2}">
      <dsp:nvSpPr>
        <dsp:cNvPr id="0" name=""/>
        <dsp:cNvSpPr/>
      </dsp:nvSpPr>
      <dsp:spPr>
        <a:xfrm>
          <a:off x="2194649" y="1647"/>
          <a:ext cx="924292" cy="92429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FE691-2B40-4576-968C-63FA223F4731}">
      <dsp:nvSpPr>
        <dsp:cNvPr id="0" name=""/>
        <dsp:cNvSpPr/>
      </dsp:nvSpPr>
      <dsp:spPr>
        <a:xfrm>
          <a:off x="2391629" y="198628"/>
          <a:ext cx="530332" cy="530332"/>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D866D9-4283-49B1-8072-97766269D6A9}">
      <dsp:nvSpPr>
        <dsp:cNvPr id="0" name=""/>
        <dsp:cNvSpPr/>
      </dsp:nvSpPr>
      <dsp:spPr>
        <a:xfrm>
          <a:off x="1899178" y="1213835"/>
          <a:ext cx="1515234" cy="83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a:t>The Oldest Marine Corps military affairs committee in North Carolina</a:t>
          </a:r>
        </a:p>
      </dsp:txBody>
      <dsp:txXfrm>
        <a:off x="1899178" y="1213835"/>
        <a:ext cx="1515234" cy="831011"/>
      </dsp:txXfrm>
    </dsp:sp>
    <dsp:sp modelId="{1812A96E-39F8-4326-9967-AC4E56458B71}">
      <dsp:nvSpPr>
        <dsp:cNvPr id="0" name=""/>
        <dsp:cNvSpPr/>
      </dsp:nvSpPr>
      <dsp:spPr>
        <a:xfrm>
          <a:off x="3975049" y="1647"/>
          <a:ext cx="924292" cy="92429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DC8E9A-EFE3-43E1-945E-DAA5BEBDD039}">
      <dsp:nvSpPr>
        <dsp:cNvPr id="0" name=""/>
        <dsp:cNvSpPr/>
      </dsp:nvSpPr>
      <dsp:spPr>
        <a:xfrm>
          <a:off x="4172029" y="198628"/>
          <a:ext cx="530332" cy="530332"/>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06CEB0-DD2A-4692-A63C-FFC18176F29C}">
      <dsp:nvSpPr>
        <dsp:cNvPr id="0" name=""/>
        <dsp:cNvSpPr/>
      </dsp:nvSpPr>
      <dsp:spPr>
        <a:xfrm>
          <a:off x="3679578" y="1213835"/>
          <a:ext cx="1515234" cy="83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a:t>We host monthly dinners honoring the service member of the month</a:t>
          </a:r>
        </a:p>
      </dsp:txBody>
      <dsp:txXfrm>
        <a:off x="3679578" y="1213835"/>
        <a:ext cx="1515234" cy="831011"/>
      </dsp:txXfrm>
    </dsp:sp>
    <dsp:sp modelId="{BEBAC6B5-7393-49BB-B3E6-13790B468FF9}">
      <dsp:nvSpPr>
        <dsp:cNvPr id="0" name=""/>
        <dsp:cNvSpPr/>
      </dsp:nvSpPr>
      <dsp:spPr>
        <a:xfrm>
          <a:off x="1304448" y="2423655"/>
          <a:ext cx="924292" cy="92429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6D19B-8118-4715-8712-694CC508ADDB}">
      <dsp:nvSpPr>
        <dsp:cNvPr id="0" name=""/>
        <dsp:cNvSpPr/>
      </dsp:nvSpPr>
      <dsp:spPr>
        <a:xfrm>
          <a:off x="1501429" y="2620635"/>
          <a:ext cx="530332" cy="530332"/>
        </a:xfrm>
        <a:prstGeom prst="rect">
          <a:avLst/>
        </a:prstGeom>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BEAD98-886D-488D-AA5E-6DE1E8E3A6FA}">
      <dsp:nvSpPr>
        <dsp:cNvPr id="0" name=""/>
        <dsp:cNvSpPr/>
      </dsp:nvSpPr>
      <dsp:spPr>
        <a:xfrm>
          <a:off x="1008978" y="3635842"/>
          <a:ext cx="1515234" cy="83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a:t>Feed ~2,000 active duty service members each year through MAC fish fries at several locations </a:t>
          </a:r>
        </a:p>
      </dsp:txBody>
      <dsp:txXfrm>
        <a:off x="1008978" y="3635842"/>
        <a:ext cx="1515234" cy="831011"/>
      </dsp:txXfrm>
    </dsp:sp>
    <dsp:sp modelId="{2913B4DE-773C-4EF2-B893-7F9195EF5ACB}">
      <dsp:nvSpPr>
        <dsp:cNvPr id="0" name=""/>
        <dsp:cNvSpPr/>
      </dsp:nvSpPr>
      <dsp:spPr>
        <a:xfrm>
          <a:off x="3084849" y="2423655"/>
          <a:ext cx="924292" cy="92429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36295D-7B11-4CEB-A9F2-1AF43ECC77D8}">
      <dsp:nvSpPr>
        <dsp:cNvPr id="0" name=""/>
        <dsp:cNvSpPr/>
      </dsp:nvSpPr>
      <dsp:spPr>
        <a:xfrm>
          <a:off x="3281829" y="2620635"/>
          <a:ext cx="530332" cy="530332"/>
        </a:xfrm>
        <a:prstGeom prst="rect">
          <a:avLst/>
        </a:prstGeom>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0FC4DA-21B9-4096-82A7-76FE69FF2C21}">
      <dsp:nvSpPr>
        <dsp:cNvPr id="0" name=""/>
        <dsp:cNvSpPr/>
      </dsp:nvSpPr>
      <dsp:spPr>
        <a:xfrm>
          <a:off x="2789378" y="3635842"/>
          <a:ext cx="1515234" cy="83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a:t>Help veteran and civilian business owners make connections with base leaders through networking </a:t>
          </a:r>
        </a:p>
      </dsp:txBody>
      <dsp:txXfrm>
        <a:off x="2789378" y="3635842"/>
        <a:ext cx="1515234" cy="8310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F3693-4D37-45D9-A45C-5BFF17E61EB7}">
      <dsp:nvSpPr>
        <dsp:cNvPr id="0" name=""/>
        <dsp:cNvSpPr/>
      </dsp:nvSpPr>
      <dsp:spPr>
        <a:xfrm>
          <a:off x="0" y="0"/>
          <a:ext cx="4250872" cy="983070"/>
        </a:xfrm>
        <a:prstGeom prst="roundRect">
          <a:avLst>
            <a:gd name="adj" fmla="val 10000"/>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The Chamber of Commerce can help you connect with other business owners and grow your network</a:t>
          </a:r>
        </a:p>
      </dsp:txBody>
      <dsp:txXfrm>
        <a:off x="28793" y="28793"/>
        <a:ext cx="3106993" cy="925484"/>
      </dsp:txXfrm>
    </dsp:sp>
    <dsp:sp modelId="{A31782C4-0161-4CCE-BBD3-391F1DD1BBEC}">
      <dsp:nvSpPr>
        <dsp:cNvPr id="0" name=""/>
        <dsp:cNvSpPr/>
      </dsp:nvSpPr>
      <dsp:spPr>
        <a:xfrm>
          <a:off x="356010" y="1161810"/>
          <a:ext cx="4250872" cy="983070"/>
        </a:xfrm>
        <a:prstGeom prst="roundRect">
          <a:avLst>
            <a:gd name="adj" fmla="val 10000"/>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We can help you get established as a veteran-owned business by providing training and resources</a:t>
          </a:r>
        </a:p>
      </dsp:txBody>
      <dsp:txXfrm>
        <a:off x="384803" y="1190603"/>
        <a:ext cx="3198280" cy="925484"/>
      </dsp:txXfrm>
    </dsp:sp>
    <dsp:sp modelId="{278CD671-F7EF-4659-B322-C05966DA570C}">
      <dsp:nvSpPr>
        <dsp:cNvPr id="0" name=""/>
        <dsp:cNvSpPr/>
      </dsp:nvSpPr>
      <dsp:spPr>
        <a:xfrm>
          <a:off x="706707" y="2323621"/>
          <a:ext cx="4250872" cy="983070"/>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We help promote a vibrant business community by providing promotional opportunities for new &amp; established members </a:t>
          </a:r>
        </a:p>
      </dsp:txBody>
      <dsp:txXfrm>
        <a:off x="735500" y="2352414"/>
        <a:ext cx="3203594" cy="925484"/>
      </dsp:txXfrm>
    </dsp:sp>
    <dsp:sp modelId="{F549DCBC-E9F0-45D3-80E2-A5A0D4FAB8B6}">
      <dsp:nvSpPr>
        <dsp:cNvPr id="0" name=""/>
        <dsp:cNvSpPr/>
      </dsp:nvSpPr>
      <dsp:spPr>
        <a:xfrm>
          <a:off x="1062718" y="3485431"/>
          <a:ext cx="4250872" cy="983070"/>
        </a:xfrm>
        <a:prstGeom prst="roundRect">
          <a:avLst>
            <a:gd name="adj" fmla="val 10000"/>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We recognize the value of the military in our community and hope to help retiring or transitioning service members reach their business goals</a:t>
          </a:r>
        </a:p>
      </dsp:txBody>
      <dsp:txXfrm>
        <a:off x="1091511" y="3514224"/>
        <a:ext cx="3198280" cy="925484"/>
      </dsp:txXfrm>
    </dsp:sp>
    <dsp:sp modelId="{474CCE2C-FD9B-49D3-834D-3AFE4C146117}">
      <dsp:nvSpPr>
        <dsp:cNvPr id="0" name=""/>
        <dsp:cNvSpPr/>
      </dsp:nvSpPr>
      <dsp:spPr>
        <a:xfrm>
          <a:off x="3611877" y="752942"/>
          <a:ext cx="638995" cy="63899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3755651" y="752942"/>
        <a:ext cx="351447" cy="480844"/>
      </dsp:txXfrm>
    </dsp:sp>
    <dsp:sp modelId="{5F8CFA5D-5DFF-4709-8B1E-B0D350FB1CA9}">
      <dsp:nvSpPr>
        <dsp:cNvPr id="0" name=""/>
        <dsp:cNvSpPr/>
      </dsp:nvSpPr>
      <dsp:spPr>
        <a:xfrm>
          <a:off x="3967887" y="1914753"/>
          <a:ext cx="638995" cy="638995"/>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4111661" y="1914753"/>
        <a:ext cx="351447" cy="480844"/>
      </dsp:txXfrm>
    </dsp:sp>
    <dsp:sp modelId="{AC9AF977-46FB-4A9F-93D1-65FA943DB8CE}">
      <dsp:nvSpPr>
        <dsp:cNvPr id="0" name=""/>
        <dsp:cNvSpPr/>
      </dsp:nvSpPr>
      <dsp:spPr>
        <a:xfrm>
          <a:off x="4318584" y="3076563"/>
          <a:ext cx="638995" cy="63899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4462358" y="3076563"/>
        <a:ext cx="351447" cy="480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69387-F632-4EAB-BE42-0583614FE5AC}">
      <dsp:nvSpPr>
        <dsp:cNvPr id="0" name=""/>
        <dsp:cNvSpPr/>
      </dsp:nvSpPr>
      <dsp:spPr>
        <a:xfrm>
          <a:off x="0" y="545"/>
          <a:ext cx="5313591" cy="12764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692AE3-E8C9-46C7-BDA2-0AD099311E96}">
      <dsp:nvSpPr>
        <dsp:cNvPr id="0" name=""/>
        <dsp:cNvSpPr/>
      </dsp:nvSpPr>
      <dsp:spPr>
        <a:xfrm>
          <a:off x="386111" y="287736"/>
          <a:ext cx="702021" cy="702021"/>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5C7723-A814-4913-8C3E-74DC6BEF6A90}">
      <dsp:nvSpPr>
        <dsp:cNvPr id="0" name=""/>
        <dsp:cNvSpPr/>
      </dsp:nvSpPr>
      <dsp:spPr>
        <a:xfrm>
          <a:off x="1474245" y="545"/>
          <a:ext cx="3839345" cy="1276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86" tIns="135086" rIns="135086" bIns="135086" numCol="1" spcCol="1270" anchor="ctr" anchorCtr="0">
          <a:noAutofit/>
        </a:bodyPr>
        <a:lstStyle/>
        <a:p>
          <a:pPr lvl="0" algn="l" defTabSz="977900">
            <a:lnSpc>
              <a:spcPct val="90000"/>
            </a:lnSpc>
            <a:spcBef>
              <a:spcPct val="0"/>
            </a:spcBef>
            <a:spcAft>
              <a:spcPct val="35000"/>
            </a:spcAft>
          </a:pPr>
          <a:r>
            <a:rPr lang="en-US" sz="2200" kern="1200"/>
            <a:t>Kelsey Stiglitz, Military Affairs Manager</a:t>
          </a:r>
        </a:p>
      </dsp:txBody>
      <dsp:txXfrm>
        <a:off x="1474245" y="545"/>
        <a:ext cx="3839345" cy="1276403"/>
      </dsp:txXfrm>
    </dsp:sp>
    <dsp:sp modelId="{359F1AFE-9384-4BB3-902C-39BB6556A5AF}">
      <dsp:nvSpPr>
        <dsp:cNvPr id="0" name=""/>
        <dsp:cNvSpPr/>
      </dsp:nvSpPr>
      <dsp:spPr>
        <a:xfrm>
          <a:off x="0" y="1596049"/>
          <a:ext cx="5313591" cy="12764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7AE4F-F553-4053-B7B5-F0884F7B97C9}">
      <dsp:nvSpPr>
        <dsp:cNvPr id="0" name=""/>
        <dsp:cNvSpPr/>
      </dsp:nvSpPr>
      <dsp:spPr>
        <a:xfrm>
          <a:off x="386111" y="1883240"/>
          <a:ext cx="702021" cy="702021"/>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4A68C9-F03D-4F59-A6B2-098821112231}">
      <dsp:nvSpPr>
        <dsp:cNvPr id="0" name=""/>
        <dsp:cNvSpPr/>
      </dsp:nvSpPr>
      <dsp:spPr>
        <a:xfrm>
          <a:off x="1474245" y="1596049"/>
          <a:ext cx="3839345" cy="1276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86" tIns="135086" rIns="135086" bIns="135086" numCol="1" spcCol="1270" anchor="ctr" anchorCtr="0">
          <a:noAutofit/>
        </a:bodyPr>
        <a:lstStyle/>
        <a:p>
          <a:pPr lvl="0" algn="l" defTabSz="977900">
            <a:lnSpc>
              <a:spcPct val="90000"/>
            </a:lnSpc>
            <a:spcBef>
              <a:spcPct val="0"/>
            </a:spcBef>
            <a:spcAft>
              <a:spcPct val="35000"/>
            </a:spcAft>
          </a:pPr>
          <a:r>
            <a:rPr lang="en-US" sz="2200" kern="1200"/>
            <a:t>Jacksonville Onslow Chamber of Commerce</a:t>
          </a:r>
        </a:p>
      </dsp:txBody>
      <dsp:txXfrm>
        <a:off x="1474245" y="1596049"/>
        <a:ext cx="3839345" cy="1276403"/>
      </dsp:txXfrm>
    </dsp:sp>
    <dsp:sp modelId="{4DF26A7A-53F2-402A-B6F5-7C009874F3A9}">
      <dsp:nvSpPr>
        <dsp:cNvPr id="0" name=""/>
        <dsp:cNvSpPr/>
      </dsp:nvSpPr>
      <dsp:spPr>
        <a:xfrm>
          <a:off x="0" y="3191553"/>
          <a:ext cx="5313591" cy="12764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1BCC5-B85E-4E23-A200-FF898E01A06D}">
      <dsp:nvSpPr>
        <dsp:cNvPr id="0" name=""/>
        <dsp:cNvSpPr/>
      </dsp:nvSpPr>
      <dsp:spPr>
        <a:xfrm>
          <a:off x="386111" y="3478744"/>
          <a:ext cx="702021" cy="702021"/>
        </a:xfrm>
        <a:prstGeom prst="rect">
          <a:avLst/>
        </a:prstGeom>
        <a:blipFill>
          <a:blip xmlns:r="http://schemas.openxmlformats.org/officeDocument/2006/relationships"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05E9AD-4331-458E-8576-C925F0DFC223}">
      <dsp:nvSpPr>
        <dsp:cNvPr id="0" name=""/>
        <dsp:cNvSpPr/>
      </dsp:nvSpPr>
      <dsp:spPr>
        <a:xfrm>
          <a:off x="1474245" y="3191553"/>
          <a:ext cx="3839345" cy="1276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86" tIns="135086" rIns="135086" bIns="135086" numCol="1" spcCol="1270" anchor="ctr" anchorCtr="0">
          <a:noAutofit/>
        </a:bodyPr>
        <a:lstStyle/>
        <a:p>
          <a:pPr lvl="0" algn="l" defTabSz="977900">
            <a:lnSpc>
              <a:spcPct val="90000"/>
            </a:lnSpc>
            <a:spcBef>
              <a:spcPct val="0"/>
            </a:spcBef>
            <a:spcAft>
              <a:spcPct val="35000"/>
            </a:spcAft>
          </a:pPr>
          <a:r>
            <a:rPr lang="en-US" sz="2200" kern="1200"/>
            <a:t>mac@jacksonvilleonline.org</a:t>
          </a:r>
        </a:p>
      </dsp:txBody>
      <dsp:txXfrm>
        <a:off x="1474245" y="3191553"/>
        <a:ext cx="3839345" cy="12764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70DE7-48D1-43D4-A899-04FF3CC9D8DA}">
      <dsp:nvSpPr>
        <dsp:cNvPr id="0" name=""/>
        <dsp:cNvSpPr/>
      </dsp:nvSpPr>
      <dsp:spPr>
        <a:xfrm>
          <a:off x="-2958063" y="-455651"/>
          <a:ext cx="3529042" cy="3529042"/>
        </a:xfrm>
        <a:prstGeom prst="blockArc">
          <a:avLst>
            <a:gd name="adj1" fmla="val 18900000"/>
            <a:gd name="adj2" fmla="val 2700000"/>
            <a:gd name="adj3" fmla="val 61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335E94-47D8-4C62-AAC5-3C96607B558A}">
      <dsp:nvSpPr>
        <dsp:cNvPr id="0" name=""/>
        <dsp:cNvSpPr/>
      </dsp:nvSpPr>
      <dsp:spPr>
        <a:xfrm>
          <a:off x="250895" y="163556"/>
          <a:ext cx="6937560" cy="3273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812" tIns="40640" rIns="40640" bIns="40640" numCol="1" spcCol="1270" anchor="ctr" anchorCtr="0">
          <a:noAutofit/>
        </a:bodyPr>
        <a:lstStyle/>
        <a:p>
          <a:pPr lvl="0" algn="l" defTabSz="711200" rtl="0">
            <a:lnSpc>
              <a:spcPct val="90000"/>
            </a:lnSpc>
            <a:spcBef>
              <a:spcPct val="0"/>
            </a:spcBef>
            <a:spcAft>
              <a:spcPct val="35000"/>
            </a:spcAft>
          </a:pPr>
          <a:r>
            <a:rPr lang="en-US" sz="1600" b="0" i="0" kern="1200" baseline="0" dirty="0"/>
            <a:t>GSA offers over  50 million supplies and services</a:t>
          </a:r>
          <a:endParaRPr lang="en-US" sz="1600" kern="1200" dirty="0"/>
        </a:p>
      </dsp:txBody>
      <dsp:txXfrm>
        <a:off x="250895" y="163556"/>
        <a:ext cx="6937560" cy="327322"/>
      </dsp:txXfrm>
    </dsp:sp>
    <dsp:sp modelId="{09FA86A2-14CC-4594-8231-2B9D95BE388B}">
      <dsp:nvSpPr>
        <dsp:cNvPr id="0" name=""/>
        <dsp:cNvSpPr/>
      </dsp:nvSpPr>
      <dsp:spPr>
        <a:xfrm>
          <a:off x="46318" y="122641"/>
          <a:ext cx="409152" cy="4091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8E04C0-0426-4B20-8C17-7EA5EC3CED72}">
      <dsp:nvSpPr>
        <dsp:cNvPr id="0" name=""/>
        <dsp:cNvSpPr/>
      </dsp:nvSpPr>
      <dsp:spPr>
        <a:xfrm>
          <a:off x="485444" y="654382"/>
          <a:ext cx="6703011" cy="3273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812" tIns="40640" rIns="40640" bIns="40640" numCol="1" spcCol="1270" anchor="ctr" anchorCtr="0">
          <a:noAutofit/>
        </a:bodyPr>
        <a:lstStyle/>
        <a:p>
          <a:pPr lvl="0" algn="l" defTabSz="711200" rtl="0">
            <a:lnSpc>
              <a:spcPct val="90000"/>
            </a:lnSpc>
            <a:spcBef>
              <a:spcPct val="0"/>
            </a:spcBef>
            <a:spcAft>
              <a:spcPct val="35000"/>
            </a:spcAft>
          </a:pPr>
          <a:r>
            <a:rPr lang="en-US" sz="1600" b="0" i="0" kern="1200" baseline="0" dirty="0"/>
            <a:t>MAS Consolidation- Offering 12 Categories </a:t>
          </a:r>
          <a:endParaRPr lang="en-US" sz="1600" kern="1200" dirty="0"/>
        </a:p>
      </dsp:txBody>
      <dsp:txXfrm>
        <a:off x="485444" y="654382"/>
        <a:ext cx="6703011" cy="327322"/>
      </dsp:txXfrm>
    </dsp:sp>
    <dsp:sp modelId="{831B6C94-5DBD-4E09-8BE1-113C45F4BDBD}">
      <dsp:nvSpPr>
        <dsp:cNvPr id="0" name=""/>
        <dsp:cNvSpPr/>
      </dsp:nvSpPr>
      <dsp:spPr>
        <a:xfrm>
          <a:off x="280868" y="613467"/>
          <a:ext cx="409152" cy="4091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C96E47-C7B3-4EDE-97F1-6E295BCEEB36}">
      <dsp:nvSpPr>
        <dsp:cNvPr id="0" name=""/>
        <dsp:cNvSpPr/>
      </dsp:nvSpPr>
      <dsp:spPr>
        <a:xfrm>
          <a:off x="557432" y="1145208"/>
          <a:ext cx="6631023" cy="3273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812" tIns="40640" rIns="40640" bIns="40640" numCol="1" spcCol="1270" anchor="ctr" anchorCtr="0">
          <a:noAutofit/>
        </a:bodyPr>
        <a:lstStyle/>
        <a:p>
          <a:pPr lvl="0" algn="l" defTabSz="711200" rtl="0">
            <a:lnSpc>
              <a:spcPct val="90000"/>
            </a:lnSpc>
            <a:spcBef>
              <a:spcPct val="0"/>
            </a:spcBef>
            <a:spcAft>
              <a:spcPct val="35000"/>
            </a:spcAft>
          </a:pPr>
          <a:r>
            <a:rPr lang="en-US" sz="1600" b="0" i="0" kern="1200" baseline="0" dirty="0"/>
            <a:t>Over 14,500 Schedule contracts </a:t>
          </a:r>
          <a:endParaRPr lang="en-US" sz="1600" kern="1200" dirty="0"/>
        </a:p>
      </dsp:txBody>
      <dsp:txXfrm>
        <a:off x="557432" y="1145208"/>
        <a:ext cx="6631023" cy="327322"/>
      </dsp:txXfrm>
    </dsp:sp>
    <dsp:sp modelId="{D216AF73-18E6-411C-989B-97E2B7053F0F}">
      <dsp:nvSpPr>
        <dsp:cNvPr id="0" name=""/>
        <dsp:cNvSpPr/>
      </dsp:nvSpPr>
      <dsp:spPr>
        <a:xfrm>
          <a:off x="352856" y="1104293"/>
          <a:ext cx="409152" cy="4091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92657A-599D-4398-AF96-D5BC3CE42DFE}">
      <dsp:nvSpPr>
        <dsp:cNvPr id="0" name=""/>
        <dsp:cNvSpPr/>
      </dsp:nvSpPr>
      <dsp:spPr>
        <a:xfrm>
          <a:off x="485444" y="1636035"/>
          <a:ext cx="6703011" cy="3273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812" tIns="40640" rIns="40640" bIns="40640" numCol="1" spcCol="1270" anchor="ctr" anchorCtr="0">
          <a:noAutofit/>
        </a:bodyPr>
        <a:lstStyle/>
        <a:p>
          <a:pPr lvl="0" algn="l" defTabSz="711200" rtl="0">
            <a:lnSpc>
              <a:spcPct val="90000"/>
            </a:lnSpc>
            <a:spcBef>
              <a:spcPct val="0"/>
            </a:spcBef>
            <a:spcAft>
              <a:spcPct val="35000"/>
            </a:spcAft>
          </a:pPr>
          <a:r>
            <a:rPr lang="en-US" sz="1600" b="0" i="0" kern="1200" baseline="0"/>
            <a:t>80% of GSA MAS contracts go to small businesses </a:t>
          </a:r>
          <a:endParaRPr lang="en-US" sz="1600" kern="1200"/>
        </a:p>
      </dsp:txBody>
      <dsp:txXfrm>
        <a:off x="485444" y="1636035"/>
        <a:ext cx="6703011" cy="327322"/>
      </dsp:txXfrm>
    </dsp:sp>
    <dsp:sp modelId="{DBE99AB3-3469-455B-AA78-1CF789A13F6D}">
      <dsp:nvSpPr>
        <dsp:cNvPr id="0" name=""/>
        <dsp:cNvSpPr/>
      </dsp:nvSpPr>
      <dsp:spPr>
        <a:xfrm>
          <a:off x="280868" y="1595119"/>
          <a:ext cx="409152" cy="4091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03E193-2B52-47B5-95D6-A655F963FF2D}">
      <dsp:nvSpPr>
        <dsp:cNvPr id="0" name=""/>
        <dsp:cNvSpPr/>
      </dsp:nvSpPr>
      <dsp:spPr>
        <a:xfrm>
          <a:off x="250895" y="2126861"/>
          <a:ext cx="6937560" cy="3273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812" tIns="40640" rIns="40640" bIns="40640" numCol="1" spcCol="1270" anchor="ctr" anchorCtr="0">
          <a:noAutofit/>
        </a:bodyPr>
        <a:lstStyle/>
        <a:p>
          <a:pPr lvl="0" algn="l" defTabSz="711200" rtl="0">
            <a:lnSpc>
              <a:spcPct val="90000"/>
            </a:lnSpc>
            <a:spcBef>
              <a:spcPct val="0"/>
            </a:spcBef>
            <a:spcAft>
              <a:spcPct val="35000"/>
            </a:spcAft>
          </a:pPr>
          <a:r>
            <a:rPr lang="en-US" sz="1600" b="0" i="0" kern="1200" baseline="0"/>
            <a:t>$50 billion total annual spend or 10% of overall federal procurement spending</a:t>
          </a:r>
          <a:endParaRPr lang="en-US" sz="1600" kern="1200"/>
        </a:p>
      </dsp:txBody>
      <dsp:txXfrm>
        <a:off x="250895" y="2126861"/>
        <a:ext cx="6937560" cy="327322"/>
      </dsp:txXfrm>
    </dsp:sp>
    <dsp:sp modelId="{92262763-CC8E-4536-AF6B-D48D2A235E29}">
      <dsp:nvSpPr>
        <dsp:cNvPr id="0" name=""/>
        <dsp:cNvSpPr/>
      </dsp:nvSpPr>
      <dsp:spPr>
        <a:xfrm>
          <a:off x="46318" y="2085946"/>
          <a:ext cx="409152" cy="4091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7E361269-22CF-49DB-BE4F-DAF2D13A425C}" type="datetimeFigureOut">
              <a:rPr lang="en-US" smtClean="0"/>
              <a:t>10/13/2022</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288E6847-C976-4DB3-8771-29EFA120E3AE}" type="slidenum">
              <a:rPr lang="en-US" smtClean="0"/>
              <a:t>‹#›</a:t>
            </a:fld>
            <a:endParaRPr lang="en-US" dirty="0"/>
          </a:p>
        </p:txBody>
      </p:sp>
    </p:spTree>
    <p:extLst>
      <p:ext uri="{BB962C8B-B14F-4D97-AF65-F5344CB8AC3E}">
        <p14:creationId xmlns:p14="http://schemas.microsoft.com/office/powerpoint/2010/main" val="51102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31265-02A4-49DD-9DBD-3BA5EBC879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753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me to wrap up</a:t>
            </a:r>
            <a:r>
              <a:rPr lang="en-US" baseline="0" dirty="0" smtClean="0"/>
              <a:t> with some final information, including these impressive results generated by the Coastal SBC team.  In the last three years, through our counseling, training and resource and referral services, we were able to help start 69 businesses and create and retain 760 jobs.  We offered 483 seminars and webinars, with more than 6,000 attendees.  We provided confidential business counseling to 701 businesses, investing over 2,000 hours in boosting their efforts.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18759-0F86-4552-B696-A7983BDFCB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615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want to make sure that you</a:t>
            </a:r>
            <a:r>
              <a:rPr lang="en-US" baseline="0" dirty="0" smtClean="0"/>
              <a:t> know how to receive information about our upcoming programs – to opt into our newsletter, just text 22828 to CCCCSBCNEWS.  You’ll receive information about our events and tips and information to help you start and successfully operate your business.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18759-0F86-4552-B696-A7983BDFCB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57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1100"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Finally, and before we leave the</a:t>
            </a:r>
            <a:r>
              <a:rPr lang="en-US" altLang="en-US" baseline="0" dirty="0" smtClean="0"/>
              <a:t> platform, </a:t>
            </a:r>
            <a:r>
              <a:rPr lang="en-US" altLang="en-US" dirty="0" smtClean="0"/>
              <a:t>I want to introduce</a:t>
            </a:r>
            <a:r>
              <a:rPr lang="en-US" altLang="en-US" baseline="0" dirty="0" smtClean="0"/>
              <a:t> the people who do all the heavy lifting to support Onslow County small business owners – our team is small but mighty – Steve Gill, business counselor and trainer for Boots to Business and other business start-up seminars; Scott Riggs, our amazing expert on all things business finance; April Priester, the Assistance Small Business Center Director, who also provides counseling expertise for a variety of business topics, and Carla Gavre, the backbone of our office operations.  This is our team and we are here to serve.</a:t>
            </a:r>
            <a:endParaRPr lang="en-US" altLang="en-US" dirty="0" smtClean="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F71998-5001-4013-8A9A-552E913F3D5F}"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smtClean="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296581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511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Rectangl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5650" indent="-290513">
              <a:spcBef>
                <a:spcPct val="30000"/>
              </a:spcBef>
              <a:defRPr sz="1200">
                <a:solidFill>
                  <a:schemeClr val="tx1"/>
                </a:solidFill>
                <a:latin typeface="Calibri" panose="020F0502020204030204" pitchFamily="34" charset="0"/>
                <a:ea typeface="MS PGothic" panose="020B0600070205080204" pitchFamily="34" charset="-128"/>
              </a:defRPr>
            </a:lvl2pPr>
            <a:lvl3pPr marL="1163638" indent="-231775">
              <a:spcBef>
                <a:spcPct val="30000"/>
              </a:spcBef>
              <a:defRPr sz="1200">
                <a:solidFill>
                  <a:schemeClr val="tx1"/>
                </a:solidFill>
                <a:latin typeface="Calibri" panose="020F0502020204030204" pitchFamily="34" charset="0"/>
                <a:ea typeface="MS PGothic" panose="020B0600070205080204" pitchFamily="34" charset="-128"/>
              </a:defRPr>
            </a:lvl3pPr>
            <a:lvl4pPr marL="1630363" indent="-231775">
              <a:spcBef>
                <a:spcPct val="30000"/>
              </a:spcBef>
              <a:defRPr sz="1200">
                <a:solidFill>
                  <a:schemeClr val="tx1"/>
                </a:solidFill>
                <a:latin typeface="Calibri" panose="020F0502020204030204" pitchFamily="34" charset="0"/>
                <a:ea typeface="MS PGothic" panose="020B0600070205080204" pitchFamily="34" charset="-128"/>
              </a:defRPr>
            </a:lvl4pPr>
            <a:lvl5pPr marL="2095500" indent="-231775">
              <a:spcBef>
                <a:spcPct val="30000"/>
              </a:spcBef>
              <a:defRPr sz="1200">
                <a:solidFill>
                  <a:schemeClr val="tx1"/>
                </a:solidFill>
                <a:latin typeface="Calibri" panose="020F0502020204030204" pitchFamily="34" charset="0"/>
                <a:ea typeface="MS PGothic" panose="020B0600070205080204" pitchFamily="34" charset="-128"/>
              </a:defRPr>
            </a:lvl5pPr>
            <a:lvl6pPr marL="25527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99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71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4300" indent="-2317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2FB2EE-A1F2-44E9-9BD5-D3BB6618223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08416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Shape 284"/>
          <p:cNvSpPr>
            <a:spLocks noGrp="1" noRot="1" noChangeAspect="1" noTextEdit="1"/>
          </p:cNvSpPr>
          <p:nvPr>
            <p:ph type="sldImg" idx="2"/>
          </p:nvPr>
        </p:nvSpPr>
        <p:spPr bwMode="auto">
          <a:xfrm>
            <a:off x="1154113" y="708025"/>
            <a:ext cx="4725987" cy="35448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0483" name="Shape 285"/>
          <p:cNvSpPr>
            <a:spLocks noGrp="1" noChangeArrowheads="1"/>
          </p:cNvSpPr>
          <p:nvPr>
            <p:ph type="body" idx="1"/>
          </p:nvPr>
        </p:nvSpPr>
        <p:spPr bwMode="auto">
          <a:xfrm>
            <a:off x="704389" y="4489451"/>
            <a:ext cx="5625757"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5" tIns="47460" rIns="94945" bIns="47460" numCol="1" anchor="t" anchorCtr="0" compatLnSpc="1">
            <a:prstTxWarp prst="textNoShape">
              <a:avLst/>
            </a:prstTxWarp>
          </a:bodyPr>
          <a:lstStyle/>
          <a:p>
            <a:pPr>
              <a:spcBef>
                <a:spcPct val="0"/>
              </a:spcBef>
            </a:pPr>
            <a:endParaRPr lang="en-US" altLang="en-US" dirty="0">
              <a:solidFill>
                <a:srgbClr val="000000"/>
              </a:solidFill>
              <a:sym typeface="Calibri" panose="020F0502020204030204" pitchFamily="34" charset="0"/>
            </a:endParaRPr>
          </a:p>
        </p:txBody>
      </p:sp>
      <p:sp>
        <p:nvSpPr>
          <p:cNvPr id="286" name="Shape 286">
            <a:extLst>
              <a:ext uri="{FF2B5EF4-FFF2-40B4-BE49-F238E27FC236}">
                <a16:creationId xmlns:a16="http://schemas.microsoft.com/office/drawing/2014/main" id="{B6568543-4E8E-7C47-A6E6-CA603B9D91CD}"/>
              </a:ext>
            </a:extLst>
          </p:cNvPr>
          <p:cNvSpPr>
            <a:spLocks noGrp="1"/>
          </p:cNvSpPr>
          <p:nvPr>
            <p:ph type="sldNum" sz="quarter" idx="5"/>
          </p:nvPr>
        </p:nvSpPr>
        <p:spPr>
          <a:xfrm>
            <a:off x="3984782" y="8977314"/>
            <a:ext cx="3048194" cy="473075"/>
          </a:xfrm>
        </p:spPr>
        <p:txBody>
          <a:bodyPr spcFirstLastPara="1" lIns="94945" tIns="47460" rIns="94945" bIns="4746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E51EAD5-0C9E-460D-A566-30E555C45183}"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20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917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979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1C43AB31-03F0-2D4B-88C8-1CB9319BAE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21640-6B0C-4BBC-BD25-0120FA92AA02}"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017976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16013" y="696913"/>
            <a:ext cx="4649787" cy="3486150"/>
          </a:xfrm>
        </p:spPr>
      </p:sp>
      <p:sp>
        <p:nvSpPr>
          <p:cNvPr id="3" name="Rectangle 2"/>
          <p:cNvSpPr>
            <a:spLocks noGrp="1"/>
          </p:cNvSpPr>
          <p:nvPr>
            <p:ph type="body" idx="1"/>
          </p:nvPr>
        </p:nvSpPr>
        <p:spPr/>
        <p:txBody>
          <a:bodyPr/>
          <a:lstStyle/>
          <a:p>
            <a:r>
              <a:rPr lang="en-US" dirty="0"/>
              <a:t>Military impact in NC</a:t>
            </a:r>
          </a:p>
          <a:p>
            <a:endParaRPr lang="en-US" dirty="0"/>
          </a:p>
          <a:p>
            <a:r>
              <a:rPr lang="en-US" dirty="0"/>
              <a:t>MILCON in NC: Fourth state in country</a:t>
            </a:r>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5262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a:extLst>
              <a:ext uri="{FF2B5EF4-FFF2-40B4-BE49-F238E27FC236}">
                <a16:creationId xmlns:a16="http://schemas.microsoft.com/office/drawing/2014/main" id="{B671E296-B913-41C9-BCDB-9F13A24886C2}"/>
              </a:ext>
            </a:extLst>
          </p:cNvPr>
          <p:cNvSpPr>
            <a:spLocks noGrp="1" noRot="1" noChangeAspect="1" noChangeArrowheads="1" noTextEdit="1"/>
          </p:cNvSpPr>
          <p:nvPr>
            <p:ph type="sldImg"/>
          </p:nvPr>
        </p:nvSpPr>
        <p:spPr bwMode="auto">
          <a:xfrm>
            <a:off x="1116013" y="696913"/>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2">
            <a:extLst>
              <a:ext uri="{FF2B5EF4-FFF2-40B4-BE49-F238E27FC236}">
                <a16:creationId xmlns:a16="http://schemas.microsoft.com/office/drawing/2014/main" id="{59BBBF1A-D6E4-4607-80FB-59F2B5BADF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Military impact in NC</a:t>
            </a:r>
          </a:p>
          <a:p>
            <a:endParaRPr lang="en-US" altLang="en-US" dirty="0"/>
          </a:p>
          <a:p>
            <a:r>
              <a:rPr lang="en-US" altLang="en-US" dirty="0"/>
              <a:t>MILCON in NC: Fourth state in country</a:t>
            </a:r>
          </a:p>
        </p:txBody>
      </p:sp>
      <p:sp>
        <p:nvSpPr>
          <p:cNvPr id="94212" name="Rectangle 3">
            <a:extLst>
              <a:ext uri="{FF2B5EF4-FFF2-40B4-BE49-F238E27FC236}">
                <a16:creationId xmlns:a16="http://schemas.microsoft.com/office/drawing/2014/main" id="{7CFABF55-FE69-461F-836E-172EC5E413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E181A-1F6A-4CDD-8C61-1FE047D2F3A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8216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81100"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Hello</a:t>
            </a:r>
            <a:r>
              <a:rPr lang="en-US" altLang="en-US" baseline="0" dirty="0" smtClean="0"/>
              <a:t> everyone and welcome to today’s big event.  We are pleased to join our partners in the entrepreneurial and government contracting support eco-system to share with you briefly who we are and what we do.  For the next 10 minutes I’ll introduce you to the Coastal Carolina Community College Small Business Center, sharing information about our mission, our services, our results, and our team.</a:t>
            </a:r>
            <a:endParaRPr lang="en-US" alt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3A8120-577D-459B-BC0B-B330378CE246}"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463669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16013" y="696913"/>
            <a:ext cx="4649787" cy="3486150"/>
          </a:xfrm>
        </p:spPr>
      </p:sp>
      <p:sp>
        <p:nvSpPr>
          <p:cNvPr id="3" name="Rectangle 2"/>
          <p:cNvSpPr>
            <a:spLocks noGrp="1"/>
          </p:cNvSpPr>
          <p:nvPr>
            <p:ph type="body" idx="1"/>
          </p:nvPr>
        </p:nvSpPr>
        <p:spPr/>
        <p:txBody>
          <a:bodyPr/>
          <a:lstStyle/>
          <a:p>
            <a:r>
              <a:rPr lang="en-US" dirty="0"/>
              <a:t>Military impact in NC</a:t>
            </a:r>
          </a:p>
          <a:p>
            <a:endParaRPr lang="en-US" dirty="0"/>
          </a:p>
          <a:p>
            <a:r>
              <a:rPr lang="en-US" dirty="0"/>
              <a:t>MILCON in NC: Fourth state in country</a:t>
            </a:r>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1775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Shape 335">
            <a:extLst>
              <a:ext uri="{FF2B5EF4-FFF2-40B4-BE49-F238E27FC236}">
                <a16:creationId xmlns:a16="http://schemas.microsoft.com/office/drawing/2014/main" id="{79A17ADC-94C4-40B9-AED5-1CC8AACA4BDD}"/>
              </a:ext>
            </a:extLst>
          </p:cNvPr>
          <p:cNvSpPr>
            <a:spLocks noGrp="1" noChangeArrowheads="1"/>
          </p:cNvSpPr>
          <p:nvPr>
            <p:ph type="body" idx="1"/>
          </p:nvPr>
        </p:nvSpPr>
        <p:spPr bwMode="auto">
          <a:xfrm>
            <a:off x="704850" y="4489450"/>
            <a:ext cx="5624513"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
        <p:nvSpPr>
          <p:cNvPr id="108547" name="Shape 336">
            <a:extLst>
              <a:ext uri="{FF2B5EF4-FFF2-40B4-BE49-F238E27FC236}">
                <a16:creationId xmlns:a16="http://schemas.microsoft.com/office/drawing/2014/main" id="{46A4646C-382B-499F-B0A6-3A18900764F2}"/>
              </a:ext>
            </a:extLst>
          </p:cNvPr>
          <p:cNvSpPr>
            <a:spLocks noGrp="1" noRot="1" noChangeAspect="1" noTextEdit="1"/>
          </p:cNvSpPr>
          <p:nvPr>
            <p:ph type="sldImg" idx="2"/>
          </p:nvPr>
        </p:nvSpPr>
        <p:spPr bwMode="auto">
          <a:xfrm>
            <a:off x="1154113" y="708025"/>
            <a:ext cx="4725987" cy="35448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90195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348"/>
          <p:cNvSpPr>
            <a:spLocks noGrp="1" noRot="1" noChangeAspect="1" noTextEdit="1"/>
          </p:cNvSpPr>
          <p:nvPr>
            <p:ph type="sldImg" idx="2"/>
          </p:nvPr>
        </p:nvSpPr>
        <p:spPr bwMode="auto">
          <a:xfrm>
            <a:off x="1154113" y="708025"/>
            <a:ext cx="4725987" cy="35448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96259" name="Shape 349"/>
          <p:cNvSpPr>
            <a:spLocks noGrp="1" noChangeArrowheads="1"/>
          </p:cNvSpPr>
          <p:nvPr>
            <p:ph type="body" idx="1"/>
          </p:nvPr>
        </p:nvSpPr>
        <p:spPr bwMode="auto">
          <a:xfrm>
            <a:off x="704389" y="4489451"/>
            <a:ext cx="5625757"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5" tIns="47460" rIns="94945" bIns="47460" numCol="1" anchor="t" anchorCtr="0" compatLnSpc="1">
            <a:prstTxWarp prst="textNoShape">
              <a:avLst/>
            </a:prstTxWarp>
          </a:bodyPr>
          <a:lstStyle/>
          <a:p>
            <a:pPr>
              <a:spcBef>
                <a:spcPct val="0"/>
              </a:spcBef>
            </a:pPr>
            <a:endParaRPr lang="en-US" altLang="en-US" dirty="0">
              <a:solidFill>
                <a:srgbClr val="000000"/>
              </a:solidFill>
              <a:sym typeface="Calibri" panose="020F0502020204030204" pitchFamily="34" charset="0"/>
            </a:endParaRPr>
          </a:p>
        </p:txBody>
      </p:sp>
      <p:sp>
        <p:nvSpPr>
          <p:cNvPr id="350" name="Shape 350">
            <a:extLst>
              <a:ext uri="{FF2B5EF4-FFF2-40B4-BE49-F238E27FC236}">
                <a16:creationId xmlns:a16="http://schemas.microsoft.com/office/drawing/2014/main" id="{AF9F8DE0-E6F0-494B-9885-DB7ACD2FF913}"/>
              </a:ext>
            </a:extLst>
          </p:cNvPr>
          <p:cNvSpPr>
            <a:spLocks noGrp="1"/>
          </p:cNvSpPr>
          <p:nvPr>
            <p:ph type="sldNum" sz="quarter" idx="5"/>
          </p:nvPr>
        </p:nvSpPr>
        <p:spPr>
          <a:xfrm>
            <a:off x="3984782" y="8977314"/>
            <a:ext cx="3048194" cy="473075"/>
          </a:xfrm>
        </p:spPr>
        <p:txBody>
          <a:bodyPr spcFirstLastPara="1" lIns="94945" tIns="47460" rIns="94945" bIns="4746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90124002-4045-4B66-B421-827EFB35ACC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27</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127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Shape 348">
            <a:extLst>
              <a:ext uri="{FF2B5EF4-FFF2-40B4-BE49-F238E27FC236}">
                <a16:creationId xmlns:a16="http://schemas.microsoft.com/office/drawing/2014/main" id="{AD75A89A-E638-4A15-AF90-2CF4F2A0F0C8}"/>
              </a:ext>
            </a:extLst>
          </p:cNvPr>
          <p:cNvSpPr>
            <a:spLocks noGrp="1" noRot="1" noChangeAspect="1" noTextEdit="1"/>
          </p:cNvSpPr>
          <p:nvPr>
            <p:ph type="sldImg" idx="2"/>
          </p:nvPr>
        </p:nvSpPr>
        <p:spPr bwMode="auto">
          <a:xfrm>
            <a:off x="1154113" y="708025"/>
            <a:ext cx="4725987" cy="35448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Shape 349">
            <a:extLst>
              <a:ext uri="{FF2B5EF4-FFF2-40B4-BE49-F238E27FC236}">
                <a16:creationId xmlns:a16="http://schemas.microsoft.com/office/drawing/2014/main" id="{D5339247-5916-42DD-867A-073D3016C2D3}"/>
              </a:ext>
            </a:extLst>
          </p:cNvPr>
          <p:cNvSpPr>
            <a:spLocks noGrp="1" noChangeArrowheads="1"/>
          </p:cNvSpPr>
          <p:nvPr>
            <p:ph type="body" idx="1"/>
          </p:nvPr>
        </p:nvSpPr>
        <p:spPr bwMode="auto">
          <a:xfrm>
            <a:off x="704850" y="4489450"/>
            <a:ext cx="5624513"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5" tIns="47460" rIns="94945" bIns="47460" numCol="1" anchor="t" anchorCtr="0" compatLnSpc="1">
            <a:prstTxWarp prst="textNoShape">
              <a:avLst/>
            </a:prstTxWarp>
          </a:bodyPr>
          <a:lstStyle/>
          <a:p>
            <a:pPr>
              <a:spcBef>
                <a:spcPct val="0"/>
              </a:spcBef>
            </a:pPr>
            <a:endParaRPr lang="en-US" altLang="en-US" dirty="0">
              <a:solidFill>
                <a:srgbClr val="000000"/>
              </a:solidFill>
              <a:sym typeface="Calibri" panose="020F0502020204030204" pitchFamily="34" charset="0"/>
            </a:endParaRPr>
          </a:p>
        </p:txBody>
      </p:sp>
      <p:sp>
        <p:nvSpPr>
          <p:cNvPr id="350" name="Shape 350">
            <a:extLst>
              <a:ext uri="{FF2B5EF4-FFF2-40B4-BE49-F238E27FC236}">
                <a16:creationId xmlns:a16="http://schemas.microsoft.com/office/drawing/2014/main" id="{AF9F8DE0-E6F0-494B-9885-DB7ACD2FF913}"/>
              </a:ext>
            </a:extLst>
          </p:cNvPr>
          <p:cNvSpPr>
            <a:spLocks noGrp="1"/>
          </p:cNvSpPr>
          <p:nvPr>
            <p:ph type="sldNum" sz="quarter" idx="5"/>
          </p:nvPr>
        </p:nvSpPr>
        <p:spPr>
          <a:xfrm>
            <a:off x="3984625" y="8977313"/>
            <a:ext cx="3048000" cy="473075"/>
          </a:xfrm>
        </p:spPr>
        <p:txBody>
          <a:bodyPr spcFirstLastPara="1" lIns="94945" tIns="47460" rIns="94945" bIns="4746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CC92B544-7310-4586-981F-2F626B464CAC}"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29</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95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02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a:extLst>
              <a:ext uri="{FF2B5EF4-FFF2-40B4-BE49-F238E27FC236}">
                <a16:creationId xmlns:a16="http://schemas.microsoft.com/office/drawing/2014/main" id="{96C07CB8-F93C-47F6-B95D-575492E08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2">
            <a:extLst>
              <a:ext uri="{FF2B5EF4-FFF2-40B4-BE49-F238E27FC236}">
                <a16:creationId xmlns:a16="http://schemas.microsoft.com/office/drawing/2014/main" id="{EE0CE05D-8B62-4A77-AC4E-45C52C6659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4A2A7460-1F7A-4372-87F7-BF5586327E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146A-3771-4B2A-B2C1-35A9C3749C87}"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809767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a:extLst>
              <a:ext uri="{FF2B5EF4-FFF2-40B4-BE49-F238E27FC236}">
                <a16:creationId xmlns:a16="http://schemas.microsoft.com/office/drawing/2014/main" id="{96C07CB8-F93C-47F6-B95D-575492E08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2">
            <a:extLst>
              <a:ext uri="{FF2B5EF4-FFF2-40B4-BE49-F238E27FC236}">
                <a16:creationId xmlns:a16="http://schemas.microsoft.com/office/drawing/2014/main" id="{EE0CE05D-8B62-4A77-AC4E-45C52C6659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4A2A7460-1F7A-4372-87F7-BF5586327E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146A-3771-4B2A-B2C1-35A9C3749C87}"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740046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16013" y="696913"/>
            <a:ext cx="4649787" cy="3486150"/>
          </a:xfrm>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9598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819FBA09-C6DE-47F5-B3E2-0FDCA438FB15}"/>
              </a:ext>
            </a:extLst>
          </p:cNvPr>
          <p:cNvSpPr>
            <a:spLocks noGrp="1" noRot="1" noChangeAspect="1" noChangeArrowheads="1" noTextEdit="1"/>
          </p:cNvSpPr>
          <p:nvPr>
            <p:ph type="sldImg"/>
          </p:nvPr>
        </p:nvSpPr>
        <p:spPr>
          <a:ln/>
        </p:spPr>
      </p:sp>
      <p:sp>
        <p:nvSpPr>
          <p:cNvPr id="6146" name="Rectangle 3">
            <a:extLst>
              <a:ext uri="{FF2B5EF4-FFF2-40B4-BE49-F238E27FC236}">
                <a16:creationId xmlns:a16="http://schemas.microsoft.com/office/drawing/2014/main" id="{DDCBFF10-8CC2-4113-B444-0B624EB46DE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266555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A0C6DAEE-8EF1-49E3-B76F-7B4C1DB5D80B}"/>
              </a:ext>
            </a:extLst>
          </p:cNvPr>
          <p:cNvSpPr>
            <a:spLocks noGrp="1" noRot="1" noChangeAspect="1" noChangeArrowheads="1" noTextEdit="1"/>
          </p:cNvSpPr>
          <p:nvPr>
            <p:ph type="sldImg"/>
          </p:nvPr>
        </p:nvSpPr>
        <p:spPr>
          <a:ln/>
        </p:spPr>
      </p:sp>
      <p:sp>
        <p:nvSpPr>
          <p:cNvPr id="8194" name="Rectangle 3">
            <a:extLst>
              <a:ext uri="{FF2B5EF4-FFF2-40B4-BE49-F238E27FC236}">
                <a16:creationId xmlns:a16="http://schemas.microsoft.com/office/drawing/2014/main" id="{0E226979-BA0D-4086-884D-6D76C471422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555939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81100"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Thank you for</a:t>
            </a:r>
            <a:r>
              <a:rPr lang="en-US" b="1" baseline="0" dirty="0" smtClean="0"/>
              <a:t> the opportunity to share information about Coastal Carolina Community College’s Small Business Center</a:t>
            </a:r>
          </a:p>
          <a:p>
            <a:endParaRPr lang="en-US" b="1" baseline="0" dirty="0" smtClean="0"/>
          </a:p>
          <a:p>
            <a:r>
              <a:rPr lang="en-US" b="1" baseline="0" dirty="0" smtClean="0"/>
              <a:t>The Small Business Centers were established by the General Assembly in 1984 with the initial establishment of 8 SBCs and expansion to all 58 colleges by 1995. </a:t>
            </a:r>
          </a:p>
          <a:p>
            <a:r>
              <a:rPr lang="en-US" b="1" baseline="0" dirty="0" smtClean="0"/>
              <a:t>For those of you in the audience who are doing that math, that means that the SBCN has been providing services to our state’s entrepreneurs for more than 37 years, with a proven track record of guiding them to successful start-up and growth of their enterprises.</a:t>
            </a:r>
          </a:p>
          <a:p>
            <a:endParaRPr lang="en-US" b="1" baseline="0" dirty="0" smtClean="0"/>
          </a:p>
          <a:p>
            <a:r>
              <a:rPr lang="en-US" b="1" baseline="0" dirty="0" smtClean="0"/>
              <a:t>In simplest terms, our mission is to help North Carolinians pursue their dreams of starting their own businesses and through that effort, to create and retain jobs for our State.   We are very proud to be the largest, state funded small business assistance program in North Carolina, reaching all 100 counties through our 58 community colleges, as well as creating economic impact in all 100 counties.</a:t>
            </a:r>
            <a:endParaRPr lang="en-US" b="1" dirty="0" smtClean="0"/>
          </a:p>
          <a:p>
            <a:pPr eaLnBrk="1" hangingPunct="1">
              <a:spcBef>
                <a:spcPct val="0"/>
              </a:spcBef>
            </a:pPr>
            <a:endParaRPr lang="en-US" alt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3A8120-577D-459B-BC0B-B330378CE246}"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70789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3C8783A-7C9C-452D-8459-8EA7FF9E2960}" type="slidenum">
              <a:rPr kumimoji="0" lang="en-US" sz="30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09999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3C8783A-7C9C-452D-8459-8EA7FF9E2960}" type="slidenum">
              <a:rPr kumimoji="0" lang="en-US" sz="30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41</a:t>
            </a:fld>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179081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3C8783A-7C9C-452D-8459-8EA7FF9E2960}" type="slidenum">
              <a:rPr kumimoji="0" lang="en-US" sz="30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44</a:t>
            </a:fld>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7863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62E5E7-72F4-4FC4-9AC5-7B14042BD8AA}"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19250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a:t>
            </a:r>
            <a:r>
              <a:rPr lang="en-US" baseline="0" dirty="0"/>
              <a:t> size/impact of Components &amp; MARSOC (small).</a:t>
            </a:r>
            <a:endParaRPr lang="en-US" dirty="0"/>
          </a:p>
          <a:p>
            <a:r>
              <a:rPr lang="en-US" dirty="0"/>
              <a:t>101 = Quick Overview on MARSOC structure/commands.</a:t>
            </a:r>
          </a:p>
          <a:p>
            <a:r>
              <a:rPr lang="en-US" dirty="0"/>
              <a:t>Few recommendations &amp; POC info.</a:t>
            </a:r>
          </a:p>
          <a:p>
            <a:r>
              <a:rPr lang="en-US" dirty="0"/>
              <a:t>Then open it up to any Qs. (or stop me during presentation).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A1032-5811-474E-BCF1-19DD3F808F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15297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USSOCOM FY21 down slightly from $5.5B FY20</a:t>
            </a:r>
          </a:p>
          <a:p>
            <a:r>
              <a:rPr lang="en-US" b="1" dirty="0"/>
              <a:t>MARSOC up </a:t>
            </a:r>
            <a:r>
              <a:rPr lang="en-US" dirty="0"/>
              <a:t>from $24.3M for FY20…</a:t>
            </a:r>
          </a:p>
          <a:p>
            <a:r>
              <a:rPr lang="en-US" dirty="0"/>
              <a:t>Graphic shows different size of the Service Components w/in USSOCOM.</a:t>
            </a:r>
          </a:p>
          <a:p>
            <a:r>
              <a:rPr lang="en-US" b="1" dirty="0"/>
              <a:t>US ARMY – 54% </a:t>
            </a:r>
            <a:r>
              <a:rPr lang="en-US" dirty="0"/>
              <a:t>(Army heavy); USAF – 26%; USN – 15%</a:t>
            </a:r>
          </a:p>
          <a:p>
            <a:r>
              <a:rPr lang="en-US" b="1" dirty="0"/>
              <a:t>USMC – 5% </a:t>
            </a:r>
            <a:r>
              <a:rPr lang="en-US" dirty="0"/>
              <a:t>(similar to DoD as a whole).</a:t>
            </a:r>
          </a:p>
          <a:p>
            <a:r>
              <a:rPr lang="en-US" dirty="0"/>
              <a:t>(Marines</a:t>
            </a:r>
            <a:r>
              <a:rPr lang="en-US" baseline="0" dirty="0"/>
              <a:t> like to say – You get a whole lot for nickel!).</a:t>
            </a:r>
          </a:p>
          <a:p>
            <a:r>
              <a:rPr lang="en-US" b="1" baseline="0" dirty="0"/>
              <a:t>**</a:t>
            </a:r>
            <a:r>
              <a:rPr lang="en-US" b="1" dirty="0"/>
              <a:t>Proc Dollars even less; Less than </a:t>
            </a:r>
            <a:r>
              <a:rPr lang="en-US" b="1" baseline="0" dirty="0"/>
              <a:t>1% SOF total (0.5%)**</a:t>
            </a:r>
            <a:endParaRPr lang="en-US" b="1" dirty="0"/>
          </a:p>
          <a:p>
            <a:r>
              <a:rPr lang="en-US" dirty="0"/>
              <a:t>MARSOC Only Support – Only </a:t>
            </a:r>
            <a:r>
              <a:rPr lang="en-US" dirty="0" err="1"/>
              <a:t>MarFor</a:t>
            </a:r>
            <a:r>
              <a:rPr lang="en-US" dirty="0"/>
              <a:t> w/ Contracting Office.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62E5E7-72F4-4FC4-9AC5-7B14042BD8AA}"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9882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t>School</a:t>
            </a:r>
            <a:r>
              <a:rPr lang="en-US" b="0" dirty="0"/>
              <a:t>:</a:t>
            </a:r>
            <a:r>
              <a:rPr lang="en-US" dirty="0"/>
              <a:t> 18 Months; </a:t>
            </a:r>
            <a:r>
              <a:rPr lang="en-US" dirty="0" err="1"/>
              <a:t>Opr</a:t>
            </a:r>
            <a:r>
              <a:rPr lang="en-US" dirty="0"/>
              <a:t> 3 to 4 years (5-Year Tours)</a:t>
            </a:r>
          </a:p>
          <a:p>
            <a:pPr>
              <a:spcBef>
                <a:spcPct val="0"/>
              </a:spcBef>
            </a:pPr>
            <a:r>
              <a:rPr lang="en-US" b="1" dirty="0" err="1"/>
              <a:t>Spt</a:t>
            </a:r>
            <a:r>
              <a:rPr lang="en-US" dirty="0"/>
              <a:t>: Combat </a:t>
            </a:r>
            <a:r>
              <a:rPr lang="en-US" dirty="0" err="1"/>
              <a:t>Spt</a:t>
            </a:r>
            <a:r>
              <a:rPr lang="en-US" dirty="0"/>
              <a:t> (MPC, JTAC, </a:t>
            </a:r>
            <a:r>
              <a:rPr lang="en-US" dirty="0" err="1"/>
              <a:t>Eng</a:t>
            </a:r>
            <a:r>
              <a:rPr lang="en-US" dirty="0"/>
              <a:t>-IED/EOD) &amp; CSS (Sup/MT/Log/Med).</a:t>
            </a:r>
          </a:p>
          <a:p>
            <a:pPr>
              <a:spcBef>
                <a:spcPct val="0"/>
              </a:spcBef>
            </a:pPr>
            <a:r>
              <a:rPr lang="en-US" b="1" dirty="0"/>
              <a:t>Special Ops </a:t>
            </a:r>
            <a:r>
              <a:rPr lang="en-US" dirty="0"/>
              <a:t>= DA (Direct Action), SR (</a:t>
            </a:r>
            <a:r>
              <a:rPr lang="en-US" dirty="0" err="1"/>
              <a:t>SpecRecon</a:t>
            </a:r>
            <a:r>
              <a:rPr lang="en-US" dirty="0"/>
              <a:t>), </a:t>
            </a:r>
          </a:p>
          <a:p>
            <a:pPr>
              <a:spcBef>
                <a:spcPct val="0"/>
              </a:spcBef>
            </a:pPr>
            <a:r>
              <a:rPr lang="en-US" dirty="0"/>
              <a:t>COIN (Counterinsurgency), CT (Counterterrorism),</a:t>
            </a:r>
          </a:p>
          <a:p>
            <a:pPr>
              <a:spcBef>
                <a:spcPct val="0"/>
              </a:spcBef>
            </a:pPr>
            <a:r>
              <a:rPr lang="en-US" dirty="0"/>
              <a:t>FID</a:t>
            </a:r>
            <a:r>
              <a:rPr lang="en-US" baseline="0" dirty="0"/>
              <a:t> (Foreign Internal Defense), SFA (</a:t>
            </a:r>
            <a:r>
              <a:rPr lang="en-US" baseline="0" dirty="0" err="1"/>
              <a:t>SecurityForceAssist</a:t>
            </a:r>
            <a:r>
              <a:rPr lang="en-US" baseline="0" dirty="0"/>
              <a:t>),</a:t>
            </a:r>
          </a:p>
          <a:p>
            <a:pPr>
              <a:spcBef>
                <a:spcPct val="0"/>
              </a:spcBef>
            </a:pPr>
            <a:r>
              <a:rPr lang="en-US" baseline="0" dirty="0"/>
              <a:t>CWMD (</a:t>
            </a:r>
            <a:r>
              <a:rPr lang="en-US" baseline="0" dirty="0" err="1"/>
              <a:t>CounterWpnsMassDestruction</a:t>
            </a:r>
            <a:r>
              <a:rPr lang="en-US" baseline="0" dirty="0"/>
              <a:t>).</a:t>
            </a:r>
          </a:p>
          <a:p>
            <a:pPr>
              <a:spcBef>
                <a:spcPct val="0"/>
              </a:spcBef>
            </a:pPr>
            <a:r>
              <a:rPr lang="en-US" b="1" baseline="0" dirty="0"/>
              <a:t>Motto</a:t>
            </a:r>
            <a:r>
              <a:rPr lang="en-US" baseline="0" dirty="0"/>
              <a:t> = </a:t>
            </a:r>
            <a:r>
              <a:rPr lang="en-US" b="1" baseline="0" dirty="0"/>
              <a:t>Always Faithful, Always Forward – ‘Silent Warriors’</a:t>
            </a:r>
          </a:p>
          <a:p>
            <a:pPr>
              <a:spcBef>
                <a:spcPct val="0"/>
              </a:spcBef>
            </a:pPr>
            <a:r>
              <a:rPr lang="en-US" baseline="0" dirty="0"/>
              <a:t>(</a:t>
            </a:r>
            <a:r>
              <a:rPr lang="en-US" b="1" baseline="0" dirty="0"/>
              <a:t>Branding </a:t>
            </a:r>
            <a:r>
              <a:rPr lang="en-US" baseline="0" dirty="0"/>
              <a:t>– ‘Today will be Different’)</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A1032-5811-474E-BCF1-19DD3F808F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2772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USSOCOM Divisions and PEOs support Enterprise-wide (PORs – Program-of-Records).</a:t>
            </a:r>
          </a:p>
          <a:p>
            <a:r>
              <a:rPr lang="en-US" dirty="0"/>
              <a:t>HQ IDIQs used: SITEC (SOF IT Enterprise K), SOFLO (Language Office), &amp; SWMS-B (7/8 </a:t>
            </a:r>
            <a:r>
              <a:rPr lang="en-US" dirty="0" err="1"/>
              <a:t>Awds</a:t>
            </a:r>
            <a:r>
              <a:rPr lang="en-US" dirty="0"/>
              <a:t>).</a:t>
            </a:r>
          </a:p>
          <a:p>
            <a:r>
              <a:rPr lang="en-US" dirty="0"/>
              <a:t>(SWMS-B supports: HQ POTFF, Recruiting, Assess &amp; Select; MRTC;</a:t>
            </a:r>
            <a:r>
              <a:rPr lang="en-US" baseline="0" dirty="0"/>
              <a:t> and MRR)</a:t>
            </a:r>
            <a:endParaRPr lang="en-US" dirty="0"/>
          </a:p>
          <a:p>
            <a:r>
              <a:rPr lang="en-US" dirty="0"/>
              <a:t>Awarded to Large and Small</a:t>
            </a:r>
            <a:r>
              <a:rPr lang="en-US" baseline="0" dirty="0"/>
              <a:t> Business based on </a:t>
            </a:r>
            <a:r>
              <a:rPr lang="en-US" baseline="0" dirty="0" err="1"/>
              <a:t>Acq</a:t>
            </a:r>
            <a:r>
              <a:rPr lang="en-US" baseline="0" dirty="0"/>
              <a:t> Plan/Strategy.</a:t>
            </a:r>
            <a:endParaRPr lang="en-US" dirty="0"/>
          </a:p>
          <a:p>
            <a:r>
              <a:rPr lang="en-US" dirty="0"/>
              <a:t>Seek Maximum Competition; usually ~+75%.</a:t>
            </a:r>
          </a:p>
          <a:p>
            <a:r>
              <a:rPr lang="en-US" dirty="0"/>
              <a:t>Goals: </a:t>
            </a:r>
            <a:r>
              <a:rPr lang="en-US" dirty="0" err="1"/>
              <a:t>SmBus</a:t>
            </a:r>
            <a:r>
              <a:rPr lang="en-US" dirty="0"/>
              <a:t> 26%; SDB 5%; SDVOSB 3%; WOSB 2%; HUBZone1%</a:t>
            </a:r>
          </a:p>
          <a:p>
            <a:r>
              <a:rPr lang="en-US" dirty="0"/>
              <a:t>	**Achieved All</a:t>
            </a:r>
            <a:r>
              <a:rPr lang="en-US" baseline="0" dirty="0"/>
              <a:t> in FY18**</a:t>
            </a:r>
            <a:endParaRPr lang="en-US" dirty="0"/>
          </a:p>
          <a:p>
            <a:r>
              <a:rPr lang="en-US" dirty="0"/>
              <a:t>SEWP - Solutions for Enterprise-Wide Procurement (pronounced 'soup')</a:t>
            </a:r>
          </a:p>
          <a:p>
            <a:r>
              <a:rPr lang="en-US" dirty="0"/>
              <a:t>A multi-award Government-Wide Acquisition Contract (GWAC) focused on commercial IT products and product based services.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A1032-5811-474E-BCF1-19DD3F808F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91195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 to Pull PD2 data for NC Firms…</a:t>
            </a:r>
          </a:p>
          <a:p>
            <a:r>
              <a:rPr lang="en-US" dirty="0"/>
              <a:t>USSOCOM is about 60% Services and 40% Products (Supplies/Equipment/Materials)</a:t>
            </a:r>
          </a:p>
          <a:p>
            <a:r>
              <a:rPr lang="en-US" dirty="0"/>
              <a:t>Reminder re Construction = ROICC/NAVFAC is procuring activity.</a:t>
            </a:r>
          </a:p>
          <a:p>
            <a:r>
              <a:rPr lang="en-US" b="1" dirty="0"/>
              <a:t>ISR</a:t>
            </a:r>
            <a:r>
              <a:rPr lang="en-US" dirty="0"/>
              <a:t>: Intel, Surveil, Recon</a:t>
            </a:r>
            <a:r>
              <a:rPr lang="en-US" b="1" dirty="0"/>
              <a:t>.  MPC</a:t>
            </a:r>
            <a:r>
              <a:rPr lang="en-US" dirty="0"/>
              <a:t>: </a:t>
            </a:r>
            <a:r>
              <a:rPr lang="en-US" dirty="0" err="1"/>
              <a:t>MultiPurposeCanine</a:t>
            </a:r>
            <a:r>
              <a:rPr lang="en-US" baseline="0" dirty="0"/>
              <a:t> (MPK9)</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A1032-5811-474E-BCF1-19DD3F808F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16553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Slick Sheet = Capabilities Brief/Doc/Stmt.</a:t>
            </a:r>
          </a:p>
          <a:p>
            <a:r>
              <a:rPr lang="en-US" dirty="0"/>
              <a:t>Your Marketing Brochure, Tri-fold, etc.</a:t>
            </a:r>
          </a:p>
          <a:p>
            <a:r>
              <a:rPr lang="en-US" dirty="0"/>
              <a:t>Google shows 32 SWMS-B vendors (</a:t>
            </a:r>
            <a:r>
              <a:rPr lang="en-US" dirty="0" err="1"/>
              <a:t>Orig</a:t>
            </a:r>
            <a:r>
              <a:rPr lang="en-US" dirty="0"/>
              <a:t> 8 + 24); $450M.</a:t>
            </a:r>
          </a:p>
          <a:p>
            <a:r>
              <a:rPr lang="en-US" dirty="0"/>
              <a:t>GWACs = Government-Wide</a:t>
            </a:r>
            <a:r>
              <a:rPr lang="en-US" baseline="0" dirty="0"/>
              <a:t> Acquisition Contracts.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A1032-5811-474E-BCF1-19DD3F808F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5503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9000"/>
              </a:lnSpc>
            </a:pPr>
            <a:r>
              <a:rPr lang="en-US" altLang="en-US" dirty="0" smtClean="0">
                <a:latin typeface="Arial" panose="020B0604020202020204" pitchFamily="34" charset="0"/>
              </a:rPr>
              <a:t>This map</a:t>
            </a:r>
            <a:r>
              <a:rPr lang="en-US" altLang="en-US" baseline="0" dirty="0" smtClean="0">
                <a:latin typeface="Arial" panose="020B0604020202020204" pitchFamily="34" charset="0"/>
              </a:rPr>
              <a:t> provides a visual for how the Centers are organized across the state  As shared previously, all 58 North Carolina Community Colleges have a Small Business Center.  And fortunately, each of those SBCs is conveniently located within a 30 minute drive of anyone living in North Carolina and with Zoom and other virtual technology, we are easily accessible for all of our services.  We have a total of 8 regions.  Each region is supported by a volunteer Regional Director who supports the Directors in his or her region by providing help with onboarding as well as ongoing mentorship.  The Regional Directors, along with 4 committee chairs and 1 special projects chair make up the SBCN Leadership Team.</a:t>
            </a:r>
          </a:p>
          <a:p>
            <a:pPr>
              <a:lnSpc>
                <a:spcPct val="89000"/>
              </a:lnSpc>
            </a:pPr>
            <a:endParaRPr lang="en-US" altLang="en-US" baseline="0" dirty="0" smtClean="0">
              <a:latin typeface="Arial" panose="020B0604020202020204" pitchFamily="34" charset="0"/>
            </a:endParaRPr>
          </a:p>
          <a:p>
            <a:pPr>
              <a:lnSpc>
                <a:spcPct val="89000"/>
              </a:lnSpc>
            </a:pPr>
            <a:r>
              <a:rPr lang="en-US" altLang="en-US" baseline="0" dirty="0" smtClean="0">
                <a:latin typeface="Arial" panose="020B0604020202020204" pitchFamily="34" charset="0"/>
              </a:rPr>
              <a:t>Committees are:  Policy and Procedures; Programming; Marketing; Professional Development</a:t>
            </a:r>
            <a:endParaRPr lang="en-US" altLang="en-US" dirty="0" smtClean="0">
              <a:latin typeface="Arial" panose="020B0604020202020204" pitchFamily="34" charset="0"/>
            </a:endParaRPr>
          </a:p>
          <a:p>
            <a:pPr>
              <a:lnSpc>
                <a:spcPct val="89000"/>
              </a:lnSpc>
            </a:pPr>
            <a:endParaRPr lang="en-US" altLang="en-US" dirty="0" smtClean="0">
              <a:latin typeface="Arial" panose="020B0604020202020204" pitchFamily="34" charset="0"/>
            </a:endParaRPr>
          </a:p>
        </p:txBody>
      </p:sp>
      <p:sp>
        <p:nvSpPr>
          <p:cNvPr id="5123" name="Rectangle 3"/>
          <p:cNvSpPr>
            <a:spLocks noGrp="1" noRot="1" noChangeAspect="1" noChangeArrowheads="1" noTextEdit="1"/>
          </p:cNvSpPr>
          <p:nvPr>
            <p:ph type="sldImg"/>
          </p:nvPr>
        </p:nvSpPr>
        <p:spPr>
          <a:xfrm>
            <a:off x="2905125" y="530225"/>
            <a:ext cx="3490913" cy="2617788"/>
          </a:xfrm>
          <a:ln cap="flat"/>
        </p:spPr>
      </p:sp>
    </p:spTree>
    <p:extLst>
      <p:ext uri="{BB962C8B-B14F-4D97-AF65-F5344CB8AC3E}">
        <p14:creationId xmlns:p14="http://schemas.microsoft.com/office/powerpoint/2010/main" val="59940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A1032-5811-474E-BCF1-19DD3F808F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13249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8E6847-C976-4DB3-8771-29EFA120E3AE}" type="slidenum">
              <a:rPr lang="en-US" smtClean="0"/>
              <a:t>75</a:t>
            </a:fld>
            <a:endParaRPr lang="en-US" dirty="0"/>
          </a:p>
        </p:txBody>
      </p:sp>
    </p:spTree>
    <p:extLst>
      <p:ext uri="{BB962C8B-B14F-4D97-AF65-F5344CB8AC3E}">
        <p14:creationId xmlns:p14="http://schemas.microsoft.com/office/powerpoint/2010/main" val="2139852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947CA-66EA-4A3F-8459-2155F3DDFB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68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947CA-66EA-4A3F-8459-2155F3DDFB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080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947CA-66EA-4A3F-8459-2155F3DDFB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543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947CA-66EA-4A3F-8459-2155F3DDFB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5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8E6847-C976-4DB3-8771-29EFA120E3AE}" type="slidenum">
              <a:rPr lang="en-US" smtClean="0"/>
              <a:t>95</a:t>
            </a:fld>
            <a:endParaRPr lang="en-US" dirty="0"/>
          </a:p>
        </p:txBody>
      </p:sp>
    </p:spTree>
    <p:extLst>
      <p:ext uri="{BB962C8B-B14F-4D97-AF65-F5344CB8AC3E}">
        <p14:creationId xmlns:p14="http://schemas.microsoft.com/office/powerpoint/2010/main" val="3389705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endParaRPr/>
          </a:p>
        </p:txBody>
      </p:sp>
      <p:sp>
        <p:nvSpPr>
          <p:cNvPr id="86" name="Shape 86"/>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4699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145" name="Shape 1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72702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71450" marR="0" lvl="0" indent="-171450" algn="l" rtl="0">
              <a:lnSpc>
                <a:spcPct val="10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You can also </a:t>
            </a:r>
            <a:r>
              <a:rPr lang="en-US"/>
              <a:t>contact</a:t>
            </a:r>
            <a:r>
              <a:rPr lang="en-US" sz="1200" b="0" i="0" u="none" strike="noStrike" cap="none">
                <a:solidFill>
                  <a:schemeClr val="dk1"/>
                </a:solidFill>
                <a:latin typeface="Calibri"/>
                <a:ea typeface="Calibri"/>
                <a:cs typeface="Calibri"/>
                <a:sym typeface="Calibri"/>
              </a:rPr>
              <a:t> me, your local Small Business Specialist as well.</a:t>
            </a:r>
            <a:endParaRPr sz="1200" b="0" i="0" u="none" strike="noStrike" cap="none">
              <a:solidFill>
                <a:schemeClr val="dk1"/>
              </a:solidFill>
              <a:latin typeface="Calibri"/>
              <a:ea typeface="Calibri"/>
              <a:cs typeface="Calibri"/>
              <a:sym typeface="Calibri"/>
            </a:endParaRPr>
          </a:p>
        </p:txBody>
      </p:sp>
      <p:sp>
        <p:nvSpPr>
          <p:cNvPr id="361" name="Google Shape;361;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301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Here we share some</a:t>
            </a:r>
            <a:r>
              <a:rPr lang="en-US" b="1" baseline="0" dirty="0" smtClean="0"/>
              <a:t> information about the clients we serve and how our program is  administered.</a:t>
            </a:r>
            <a:endParaRPr lang="en-US" b="1" dirty="0" smtClean="0"/>
          </a:p>
          <a:p>
            <a:endParaRPr lang="en-US" b="1" dirty="0" smtClean="0"/>
          </a:p>
          <a:p>
            <a:r>
              <a:rPr lang="en-US" b="1" dirty="0" smtClean="0"/>
              <a:t>The</a:t>
            </a:r>
            <a:r>
              <a:rPr lang="en-US" b="1" baseline="0" dirty="0" smtClean="0"/>
              <a:t> Small Business Center Network provides services to prospective entrepreneurs,  clients who are in the early start-up phase of their businesses, and we also serve existing small business owners.  The greatest majority of our clients are in the very early “pre-venture” stage when we first meet with them.  They may have an idea for a business they want to start and need guidance to determine the feasibility of the idea.   They frequently need help with the creation of a business plan.  In many cases, they have been laid off from a job and want to explore entrepreneurship as a way of creating a job for themselves and others.  They may have just started a business and realize they need to learn more about their tax requirements or how to better reach their target market or any of a number of business-related topics	+.  While we assist clients at whatever stage they find themselves with their business, we spend most of our time helping early stage businesses.  </a:t>
            </a:r>
          </a:p>
          <a:p>
            <a:endParaRPr lang="en-US" b="1" baseline="0" dirty="0" smtClean="0"/>
          </a:p>
          <a:p>
            <a:r>
              <a:rPr lang="en-US" b="1" baseline="0" dirty="0" smtClean="0"/>
              <a:t>In terms of our client profile, we’re seeing a split of 59% females and 41% males; over a third of them are minorities and at least 11% of our clients are military veterans.</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2D8DC-3CCA-4826-966D-69131461EC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768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5AADF4-325E-4E1A-B44C-731E5D5B0777}" type="datetime8">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10/13/2022 7:36 AM</a:t>
            </a:fld>
            <a:endPar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92CD10-B6F3-4F63-8DD7-ACD90248F153}"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8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2001B-5C8B-4AE4-9469-8E1DB501AA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35843" name="Rectangle 2"/>
          <p:cNvSpPr>
            <a:spLocks noGrp="1" noRot="1" noChangeAspect="1" noChangeArrowheads="1" noTextEdit="1"/>
          </p:cNvSpPr>
          <p:nvPr>
            <p:ph type="sldImg"/>
          </p:nvPr>
        </p:nvSpPr>
        <p:spPr>
          <a:xfrm>
            <a:off x="1143000" y="685800"/>
            <a:ext cx="4572000" cy="3429000"/>
          </a:xfrm>
          <a:ln/>
        </p:spPr>
      </p:sp>
      <p:sp>
        <p:nvSpPr>
          <p:cNvPr id="35844" name="Rectangle 3"/>
          <p:cNvSpPr>
            <a:spLocks noGrp="1" noChangeArrowheads="1"/>
          </p:cNvSpPr>
          <p:nvPr>
            <p:ph type="body" idx="1"/>
          </p:nvPr>
        </p:nvSpPr>
        <p:spPr>
          <a:noFill/>
          <a:ln/>
        </p:spPr>
        <p:txBody>
          <a:bodyPr/>
          <a:lstStyle/>
          <a:p>
            <a:r>
              <a:rPr lang="en-US" b="1" dirty="0" smtClean="0"/>
              <a:t>2-3</a:t>
            </a:r>
            <a:r>
              <a:rPr lang="en-US" b="1" baseline="0" dirty="0" smtClean="0"/>
              <a:t> </a:t>
            </a:r>
            <a:r>
              <a:rPr lang="en-US" b="1" dirty="0" smtClean="0"/>
              <a:t>Minutes</a:t>
            </a:r>
          </a:p>
          <a:p>
            <a:r>
              <a:rPr lang="en-US" b="1" baseline="0" dirty="0" smtClean="0"/>
              <a:t>Here I’ll share information about how the Small Business Center helps businesses</a:t>
            </a:r>
          </a:p>
          <a:p>
            <a:endParaRPr lang="en-US" b="1" dirty="0" smtClean="0"/>
          </a:p>
          <a:p>
            <a:r>
              <a:rPr lang="en-US" b="1" dirty="0" smtClean="0"/>
              <a:t>Starting a business, from the very early “idea” stage to the actual start-up of the business, can be a very confusing and challenging process and we know that many businesses</a:t>
            </a:r>
            <a:r>
              <a:rPr lang="en-US" b="1" baseline="0" dirty="0" smtClean="0"/>
              <a:t> fail because the owner did not carefully explore the start-up and business planning process</a:t>
            </a:r>
            <a:r>
              <a:rPr lang="en-US" b="1" dirty="0" smtClean="0"/>
              <a:t>.  Our primary objectives in working with new </a:t>
            </a:r>
            <a:r>
              <a:rPr lang="en-US" b="1" smtClean="0"/>
              <a:t>entrepreneurs</a:t>
            </a:r>
            <a:r>
              <a:rPr lang="en-US" b="1" baseline="0" smtClean="0"/>
              <a:t> are </a:t>
            </a:r>
            <a:r>
              <a:rPr lang="en-US" b="1" baseline="0" dirty="0" smtClean="0"/>
              <a:t>to simplify the start-up process, help them navigate the requirements of the various federal, state and local regulatory agencies and give them the greatest potential for success to start their businesses, grow their businesses and create jobs.</a:t>
            </a:r>
          </a:p>
          <a:p>
            <a:endParaRPr lang="en-US" b="1" baseline="0" dirty="0" smtClean="0"/>
          </a:p>
          <a:p>
            <a:r>
              <a:rPr lang="en-US" b="1" baseline="0" dirty="0" smtClean="0"/>
              <a:t>Our spectrum of services includes three primary avenues of working with clients:  The first is the provision of free, confidential business counseling; the second service we offer is training in the form of seminars and short-term classes.  These seminars and classes are offered on a variety of topics and are also provided free of charge or for a very low registration fee;  the third service we offer is the provision of resource and referral information, also on a variety of start-up and small business management topics.  This includes referrals to our North Carolina Military Business Center for specialized assistance with military and federal procurement, as well as to other Federal, State, and local agencies as needed.</a:t>
            </a:r>
            <a:endParaRPr lang="en-US" b="1" dirty="0" smtClean="0"/>
          </a:p>
          <a:p>
            <a:pPr eaLnBrk="1" hangingPunct="1"/>
            <a:endParaRPr lang="en-US" dirty="0" smtClean="0"/>
          </a:p>
        </p:txBody>
      </p:sp>
    </p:spTree>
    <p:extLst>
      <p:ext uri="{BB962C8B-B14F-4D97-AF65-F5344CB8AC3E}">
        <p14:creationId xmlns:p14="http://schemas.microsoft.com/office/powerpoint/2010/main" val="426606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181100"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Our clients come to us at every</a:t>
            </a:r>
            <a:r>
              <a:rPr lang="en-US" altLang="en-US" baseline="0" dirty="0" smtClean="0"/>
              <a:t> possible stage of business ideation and development.  They bring their questions and their problems, and we help them assess their current situation and drill down into a step-by-step plan for starting their business.  Our business counselors have significant business ownership experience, non-profit management experience, experience in small business loans and other forms of financing, marketing and social media expertise….and if there is something we don’t personally know, we have an entire network of experienced business counselors and resource partners to turn to for those answers our clients are seeking.</a:t>
            </a:r>
            <a:endParaRPr lang="en-US" altLang="en-US" dirty="0" smtClean="0"/>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0ACD1F-3AC1-4C04-B81F-F182044089C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91628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81100"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 major emphasis</a:t>
            </a:r>
            <a:r>
              <a:rPr lang="en-US" altLang="en-US" baseline="0" dirty="0" smtClean="0"/>
              <a:t> of our service offerings are the seminars we offer to help start, grow and sustain businesses.  We start with the fundamentals – these 7 Core topics – starting a business, writing a business plan, identifying and targeting your customers, marketing strategy and advertising, bookkeeping, taxes, and the biggie – how to get financing for your business.  </a:t>
            </a:r>
            <a:endParaRPr lang="en-US" altLang="en-US" dirty="0" smtClean="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72CBE-0E5A-4F00-8010-1721439F1E6D}"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924899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81100"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And, we supplement our Core programming</a:t>
            </a:r>
            <a:r>
              <a:rPr lang="en-US" altLang="en-US" baseline="0" dirty="0" smtClean="0"/>
              <a:t> with a number of specialty programs, designed to meet the unique needs of the local Onslow County market.  Not surprisingly, since </a:t>
            </a:r>
            <a:r>
              <a:rPr lang="en-US" altLang="en-US" baseline="0" dirty="0" err="1" smtClean="0"/>
              <a:t>Coastal’s</a:t>
            </a:r>
            <a:r>
              <a:rPr lang="en-US" altLang="en-US" baseline="0" dirty="0" smtClean="0"/>
              <a:t> Small Business Center is located in a community that is home to the largest amphibious marine training base in the galaxy and an air station that is home to the Osprey and an impressive array of helicopters, we provide training to businesses who help to supply and support the needs of the installations – you – the people in this audience!</a:t>
            </a:r>
            <a:endParaRPr lang="en-US" altLang="en-US" dirty="0" smtClean="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72CBE-0E5A-4F00-8010-1721439F1E6D}"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72614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15.xml"/><Relationship Id="rId4" Type="http://schemas.openxmlformats.org/officeDocument/2006/relationships/image" Target="../media/image2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15.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vmlDrawing" Target="../drawings/vmlDrawing1.vml"/><Relationship Id="rId4" Type="http://schemas.openxmlformats.org/officeDocument/2006/relationships/image" Target="../media/image17.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b="-644"/>
          <a:stretch/>
        </p:blipFill>
        <p:spPr>
          <a:xfrm>
            <a:off x="6618514" y="0"/>
            <a:ext cx="2534195" cy="2718902"/>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92066" y="584"/>
            <a:ext cx="2943726" cy="4406549"/>
          </a:xfrm>
          <a:prstGeom prst="rect">
            <a:avLst/>
          </a:prstGeom>
        </p:spPr>
      </p:pic>
      <p:pic>
        <p:nvPicPr>
          <p:cNvPr id="15" name="Picture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 y="2828365"/>
            <a:ext cx="3970422" cy="3571907"/>
          </a:xfrm>
          <a:prstGeom prst="rect">
            <a:avLst/>
          </a:prstGeom>
        </p:spPr>
      </p:pic>
      <p:sp>
        <p:nvSpPr>
          <p:cNvPr id="3" name="Isosceles Triangle 2"/>
          <p:cNvSpPr/>
          <p:nvPr userDrawn="1"/>
        </p:nvSpPr>
        <p:spPr>
          <a:xfrm>
            <a:off x="8708" y="1160858"/>
            <a:ext cx="9147831" cy="5700919"/>
          </a:xfrm>
          <a:custGeom>
            <a:avLst/>
            <a:gdLst>
              <a:gd name="connsiteX0" fmla="*/ 0 w 8138916"/>
              <a:gd name="connsiteY0" fmla="*/ 2587426 h 2587426"/>
              <a:gd name="connsiteX1" fmla="*/ 4069458 w 8138916"/>
              <a:gd name="connsiteY1" fmla="*/ 0 h 2587426"/>
              <a:gd name="connsiteX2" fmla="*/ 8138916 w 8138916"/>
              <a:gd name="connsiteY2" fmla="*/ 2587426 h 2587426"/>
              <a:gd name="connsiteX3" fmla="*/ 0 w 8138916"/>
              <a:gd name="connsiteY3" fmla="*/ 2587426 h 2587426"/>
              <a:gd name="connsiteX0" fmla="*/ 0 w 9695663"/>
              <a:gd name="connsiteY0" fmla="*/ 3343128 h 3343128"/>
              <a:gd name="connsiteX1" fmla="*/ 5626205 w 9695663"/>
              <a:gd name="connsiteY1" fmla="*/ 0 h 3343128"/>
              <a:gd name="connsiteX2" fmla="*/ 9695663 w 9695663"/>
              <a:gd name="connsiteY2" fmla="*/ 2587426 h 3343128"/>
              <a:gd name="connsiteX3" fmla="*/ 0 w 9695663"/>
              <a:gd name="connsiteY3" fmla="*/ 3343128 h 3343128"/>
              <a:gd name="connsiteX0" fmla="*/ 0 w 9695663"/>
              <a:gd name="connsiteY0" fmla="*/ 5413752 h 5413752"/>
              <a:gd name="connsiteX1" fmla="*/ 9147778 w 9695663"/>
              <a:gd name="connsiteY1" fmla="*/ 0 h 5413752"/>
              <a:gd name="connsiteX2" fmla="*/ 9695663 w 9695663"/>
              <a:gd name="connsiteY2" fmla="*/ 4658050 h 5413752"/>
              <a:gd name="connsiteX3" fmla="*/ 0 w 9695663"/>
              <a:gd name="connsiteY3" fmla="*/ 5413752 h 5413752"/>
              <a:gd name="connsiteX0" fmla="*/ 0 w 9151557"/>
              <a:gd name="connsiteY0" fmla="*/ 5413752 h 5723590"/>
              <a:gd name="connsiteX1" fmla="*/ 9147778 w 9151557"/>
              <a:gd name="connsiteY1" fmla="*/ 0 h 5723590"/>
              <a:gd name="connsiteX2" fmla="*/ 9151557 w 9151557"/>
              <a:gd name="connsiteY2" fmla="*/ 5723590 h 5723590"/>
              <a:gd name="connsiteX3" fmla="*/ 0 w 9151557"/>
              <a:gd name="connsiteY3" fmla="*/ 5413752 h 5723590"/>
              <a:gd name="connsiteX0" fmla="*/ 7556 w 9159113"/>
              <a:gd name="connsiteY0" fmla="*/ 5413752 h 5723590"/>
              <a:gd name="connsiteX1" fmla="*/ 0 w 9159113"/>
              <a:gd name="connsiteY1" fmla="*/ 5391081 h 5723590"/>
              <a:gd name="connsiteX2" fmla="*/ 9155334 w 9159113"/>
              <a:gd name="connsiteY2" fmla="*/ 0 h 5723590"/>
              <a:gd name="connsiteX3" fmla="*/ 9159113 w 9159113"/>
              <a:gd name="connsiteY3" fmla="*/ 5723590 h 5723590"/>
              <a:gd name="connsiteX4" fmla="*/ 7556 w 9159113"/>
              <a:gd name="connsiteY4" fmla="*/ 5413752 h 5723590"/>
              <a:gd name="connsiteX0" fmla="*/ 7556 w 9159113"/>
              <a:gd name="connsiteY0" fmla="*/ 5716033 h 5723590"/>
              <a:gd name="connsiteX1" fmla="*/ 0 w 9159113"/>
              <a:gd name="connsiteY1" fmla="*/ 5391081 h 5723590"/>
              <a:gd name="connsiteX2" fmla="*/ 9155334 w 9159113"/>
              <a:gd name="connsiteY2" fmla="*/ 0 h 5723590"/>
              <a:gd name="connsiteX3" fmla="*/ 9159113 w 9159113"/>
              <a:gd name="connsiteY3" fmla="*/ 5723590 h 5723590"/>
              <a:gd name="connsiteX4" fmla="*/ 7556 w 9159113"/>
              <a:gd name="connsiteY4" fmla="*/ 5716033 h 5723590"/>
              <a:gd name="connsiteX0" fmla="*/ 0 w 9151557"/>
              <a:gd name="connsiteY0" fmla="*/ 5716033 h 5723590"/>
              <a:gd name="connsiteX1" fmla="*/ 1 w 9151557"/>
              <a:gd name="connsiteY1" fmla="*/ 5360853 h 5723590"/>
              <a:gd name="connsiteX2" fmla="*/ 9147778 w 9151557"/>
              <a:gd name="connsiteY2" fmla="*/ 0 h 5723590"/>
              <a:gd name="connsiteX3" fmla="*/ 9151557 w 9151557"/>
              <a:gd name="connsiteY3" fmla="*/ 5723590 h 5723590"/>
              <a:gd name="connsiteX4" fmla="*/ 0 w 9151557"/>
              <a:gd name="connsiteY4" fmla="*/ 5716033 h 5723590"/>
              <a:gd name="connsiteX0" fmla="*/ 0 w 9151557"/>
              <a:gd name="connsiteY0" fmla="*/ 5655577 h 5663134"/>
              <a:gd name="connsiteX1" fmla="*/ 1 w 9151557"/>
              <a:gd name="connsiteY1" fmla="*/ 5300397 h 5663134"/>
              <a:gd name="connsiteX2" fmla="*/ 9147778 w 9151557"/>
              <a:gd name="connsiteY2" fmla="*/ 0 h 5663134"/>
              <a:gd name="connsiteX3" fmla="*/ 9151557 w 9151557"/>
              <a:gd name="connsiteY3" fmla="*/ 5663134 h 5663134"/>
              <a:gd name="connsiteX4" fmla="*/ 0 w 9151557"/>
              <a:gd name="connsiteY4" fmla="*/ 5655577 h 5663134"/>
              <a:gd name="connsiteX0" fmla="*/ 0 w 9151557"/>
              <a:gd name="connsiteY0" fmla="*/ 5700919 h 5708476"/>
              <a:gd name="connsiteX1" fmla="*/ 1 w 9151557"/>
              <a:gd name="connsiteY1" fmla="*/ 5345739 h 5708476"/>
              <a:gd name="connsiteX2" fmla="*/ 9147778 w 9151557"/>
              <a:gd name="connsiteY2" fmla="*/ 0 h 5708476"/>
              <a:gd name="connsiteX3" fmla="*/ 9151557 w 9151557"/>
              <a:gd name="connsiteY3" fmla="*/ 5708476 h 5708476"/>
              <a:gd name="connsiteX4" fmla="*/ 0 w 9151557"/>
              <a:gd name="connsiteY4" fmla="*/ 5700919 h 5708476"/>
              <a:gd name="connsiteX0" fmla="*/ 0 w 9147809"/>
              <a:gd name="connsiteY0" fmla="*/ 5700919 h 5700919"/>
              <a:gd name="connsiteX1" fmla="*/ 1 w 9147809"/>
              <a:gd name="connsiteY1" fmla="*/ 5345739 h 5700919"/>
              <a:gd name="connsiteX2" fmla="*/ 9147778 w 9147809"/>
              <a:gd name="connsiteY2" fmla="*/ 0 h 5700919"/>
              <a:gd name="connsiteX3" fmla="*/ 9113772 w 9147809"/>
              <a:gd name="connsiteY3" fmla="*/ 5670691 h 5700919"/>
              <a:gd name="connsiteX4" fmla="*/ 0 w 9147809"/>
              <a:gd name="connsiteY4" fmla="*/ 5700919 h 5700919"/>
              <a:gd name="connsiteX0" fmla="*/ 0 w 9147831"/>
              <a:gd name="connsiteY0" fmla="*/ 5700919 h 5700919"/>
              <a:gd name="connsiteX1" fmla="*/ 1 w 9147831"/>
              <a:gd name="connsiteY1" fmla="*/ 5345739 h 5700919"/>
              <a:gd name="connsiteX2" fmla="*/ 9147778 w 9147831"/>
              <a:gd name="connsiteY2" fmla="*/ 0 h 5700919"/>
              <a:gd name="connsiteX3" fmla="*/ 9128886 w 9147831"/>
              <a:gd name="connsiteY3" fmla="*/ 5693362 h 5700919"/>
              <a:gd name="connsiteX4" fmla="*/ 0 w 9147831"/>
              <a:gd name="connsiteY4" fmla="*/ 5700919 h 570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831" h="5700919">
                <a:moveTo>
                  <a:pt x="0" y="5700919"/>
                </a:moveTo>
                <a:cubicBezTo>
                  <a:pt x="0" y="5582526"/>
                  <a:pt x="1" y="5464132"/>
                  <a:pt x="1" y="5345739"/>
                </a:cubicBezTo>
                <a:lnTo>
                  <a:pt x="9147778" y="0"/>
                </a:lnTo>
                <a:cubicBezTo>
                  <a:pt x="9149038" y="1907863"/>
                  <a:pt x="9127626" y="3785499"/>
                  <a:pt x="9128886" y="5693362"/>
                </a:cubicBezTo>
                <a:lnTo>
                  <a:pt x="0" y="57009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val="0"/>
              </a:ext>
            </a:extLst>
          </a:blip>
          <a:srcRect t="-1"/>
          <a:stretch/>
        </p:blipFill>
        <p:spPr>
          <a:xfrm>
            <a:off x="0" y="0"/>
            <a:ext cx="3970422" cy="2847703"/>
          </a:xfrm>
          <a:prstGeom prst="rect">
            <a:avLst/>
          </a:prstGeom>
        </p:spPr>
      </p:pic>
      <p:sp>
        <p:nvSpPr>
          <p:cNvPr id="4" name="Date Placeholder 3"/>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6" name="Slide Number Placeholder 5"/>
          <p:cNvSpPr>
            <a:spLocks noGrp="1"/>
          </p:cNvSpPr>
          <p:nvPr>
            <p:ph type="sldNum" sz="quarter" idx="12"/>
          </p:nvPr>
        </p:nvSpPr>
        <p:spPr/>
        <p:txBody>
          <a:bodyPr/>
          <a:lstStyle/>
          <a:p>
            <a:fld id="{0B03D27F-C0DA-43A8-A3D1-5C15A6830A57}" type="slidenum">
              <a:rPr lang="en-US" smtClean="0"/>
              <a:t>‹#›</a:t>
            </a:fld>
            <a:endParaRPr lang="en-US" dirty="0"/>
          </a:p>
        </p:txBody>
      </p:sp>
      <p:sp>
        <p:nvSpPr>
          <p:cNvPr id="10" name="Rectangle 32"/>
          <p:cNvSpPr/>
          <p:nvPr userDrawn="1"/>
        </p:nvSpPr>
        <p:spPr>
          <a:xfrm>
            <a:off x="-1464" y="1184293"/>
            <a:ext cx="9141779" cy="5375618"/>
          </a:xfrm>
          <a:custGeom>
            <a:avLst/>
            <a:gdLst>
              <a:gd name="connsiteX0" fmla="*/ 0 w 9141779"/>
              <a:gd name="connsiteY0" fmla="*/ 0 h 5375618"/>
              <a:gd name="connsiteX1" fmla="*/ 9141779 w 9141779"/>
              <a:gd name="connsiteY1" fmla="*/ 0 h 5375618"/>
              <a:gd name="connsiteX2" fmla="*/ 9141779 w 9141779"/>
              <a:gd name="connsiteY2" fmla="*/ 5375618 h 5375618"/>
              <a:gd name="connsiteX3" fmla="*/ 0 w 9141779"/>
              <a:gd name="connsiteY3" fmla="*/ 5375618 h 5375618"/>
              <a:gd name="connsiteX4" fmla="*/ 0 w 9141779"/>
              <a:gd name="connsiteY4" fmla="*/ 0 h 5375618"/>
              <a:gd name="connsiteX0" fmla="*/ 8709 w 9141779"/>
              <a:gd name="connsiteY0" fmla="*/ 5233851 h 5375618"/>
              <a:gd name="connsiteX1" fmla="*/ 9141779 w 9141779"/>
              <a:gd name="connsiteY1" fmla="*/ 0 h 5375618"/>
              <a:gd name="connsiteX2" fmla="*/ 9141779 w 9141779"/>
              <a:gd name="connsiteY2" fmla="*/ 5375618 h 5375618"/>
              <a:gd name="connsiteX3" fmla="*/ 0 w 9141779"/>
              <a:gd name="connsiteY3" fmla="*/ 5375618 h 5375618"/>
              <a:gd name="connsiteX4" fmla="*/ 8709 w 9141779"/>
              <a:gd name="connsiteY4" fmla="*/ 5233851 h 5375618"/>
              <a:gd name="connsiteX0" fmla="*/ 8709 w 9141779"/>
              <a:gd name="connsiteY0" fmla="*/ 5233851 h 5375618"/>
              <a:gd name="connsiteX1" fmla="*/ 9141779 w 9141779"/>
              <a:gd name="connsiteY1" fmla="*/ 0 h 5375618"/>
              <a:gd name="connsiteX2" fmla="*/ 9141779 w 9141779"/>
              <a:gd name="connsiteY2" fmla="*/ 80806 h 5375618"/>
              <a:gd name="connsiteX3" fmla="*/ 0 w 9141779"/>
              <a:gd name="connsiteY3" fmla="*/ 5375618 h 5375618"/>
              <a:gd name="connsiteX4" fmla="*/ 8709 w 9141779"/>
              <a:gd name="connsiteY4" fmla="*/ 5233851 h 5375618"/>
              <a:gd name="connsiteX0" fmla="*/ 8709 w 9141779"/>
              <a:gd name="connsiteY0" fmla="*/ 5268685 h 5375618"/>
              <a:gd name="connsiteX1" fmla="*/ 9141779 w 9141779"/>
              <a:gd name="connsiteY1" fmla="*/ 0 h 5375618"/>
              <a:gd name="connsiteX2" fmla="*/ 9141779 w 9141779"/>
              <a:gd name="connsiteY2" fmla="*/ 80806 h 5375618"/>
              <a:gd name="connsiteX3" fmla="*/ 0 w 9141779"/>
              <a:gd name="connsiteY3" fmla="*/ 5375618 h 5375618"/>
              <a:gd name="connsiteX4" fmla="*/ 8709 w 9141779"/>
              <a:gd name="connsiteY4" fmla="*/ 5268685 h 5375618"/>
              <a:gd name="connsiteX0" fmla="*/ 0 w 9141779"/>
              <a:gd name="connsiteY0" fmla="*/ 5294811 h 5375618"/>
              <a:gd name="connsiteX1" fmla="*/ 9141779 w 9141779"/>
              <a:gd name="connsiteY1" fmla="*/ 0 h 5375618"/>
              <a:gd name="connsiteX2" fmla="*/ 9141779 w 9141779"/>
              <a:gd name="connsiteY2" fmla="*/ 80806 h 5375618"/>
              <a:gd name="connsiteX3" fmla="*/ 0 w 9141779"/>
              <a:gd name="connsiteY3" fmla="*/ 5375618 h 5375618"/>
              <a:gd name="connsiteX4" fmla="*/ 0 w 9141779"/>
              <a:gd name="connsiteY4" fmla="*/ 5294811 h 5375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79" h="5375618">
                <a:moveTo>
                  <a:pt x="0" y="5294811"/>
                </a:moveTo>
                <a:lnTo>
                  <a:pt x="9141779" y="0"/>
                </a:lnTo>
                <a:lnTo>
                  <a:pt x="9141779" y="80806"/>
                </a:lnTo>
                <a:lnTo>
                  <a:pt x="0" y="5375618"/>
                </a:lnTo>
                <a:lnTo>
                  <a:pt x="0" y="5294811"/>
                </a:lnTo>
                <a:close/>
              </a:path>
            </a:pathLst>
          </a:custGeom>
          <a:solidFill>
            <a:srgbClr val="B00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133541" y="3792158"/>
            <a:ext cx="2706218" cy="2698470"/>
          </a:xfrm>
          <a:prstGeom prst="rect">
            <a:avLst/>
          </a:prstGeom>
          <a:blipFill dpi="0" rotWithShape="1">
            <a:blip r:embed="rId6">
              <a:alphaModFix amt="51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panose="020F0502020204030204"/>
            </a:endParaRPr>
          </a:p>
        </p:txBody>
      </p:sp>
      <p:sp>
        <p:nvSpPr>
          <p:cNvPr id="12" name="Rectangle 32"/>
          <p:cNvSpPr/>
          <p:nvPr userDrawn="1"/>
        </p:nvSpPr>
        <p:spPr>
          <a:xfrm>
            <a:off x="2220" y="1110490"/>
            <a:ext cx="9141779" cy="5375618"/>
          </a:xfrm>
          <a:custGeom>
            <a:avLst/>
            <a:gdLst>
              <a:gd name="connsiteX0" fmla="*/ 0 w 9141779"/>
              <a:gd name="connsiteY0" fmla="*/ 0 h 5375618"/>
              <a:gd name="connsiteX1" fmla="*/ 9141779 w 9141779"/>
              <a:gd name="connsiteY1" fmla="*/ 0 h 5375618"/>
              <a:gd name="connsiteX2" fmla="*/ 9141779 w 9141779"/>
              <a:gd name="connsiteY2" fmla="*/ 5375618 h 5375618"/>
              <a:gd name="connsiteX3" fmla="*/ 0 w 9141779"/>
              <a:gd name="connsiteY3" fmla="*/ 5375618 h 5375618"/>
              <a:gd name="connsiteX4" fmla="*/ 0 w 9141779"/>
              <a:gd name="connsiteY4" fmla="*/ 0 h 5375618"/>
              <a:gd name="connsiteX0" fmla="*/ 8709 w 9141779"/>
              <a:gd name="connsiteY0" fmla="*/ 5233851 h 5375618"/>
              <a:gd name="connsiteX1" fmla="*/ 9141779 w 9141779"/>
              <a:gd name="connsiteY1" fmla="*/ 0 h 5375618"/>
              <a:gd name="connsiteX2" fmla="*/ 9141779 w 9141779"/>
              <a:gd name="connsiteY2" fmla="*/ 5375618 h 5375618"/>
              <a:gd name="connsiteX3" fmla="*/ 0 w 9141779"/>
              <a:gd name="connsiteY3" fmla="*/ 5375618 h 5375618"/>
              <a:gd name="connsiteX4" fmla="*/ 8709 w 9141779"/>
              <a:gd name="connsiteY4" fmla="*/ 5233851 h 5375618"/>
              <a:gd name="connsiteX0" fmla="*/ 8709 w 9141779"/>
              <a:gd name="connsiteY0" fmla="*/ 5233851 h 5375618"/>
              <a:gd name="connsiteX1" fmla="*/ 9141779 w 9141779"/>
              <a:gd name="connsiteY1" fmla="*/ 0 h 5375618"/>
              <a:gd name="connsiteX2" fmla="*/ 9141779 w 9141779"/>
              <a:gd name="connsiteY2" fmla="*/ 80806 h 5375618"/>
              <a:gd name="connsiteX3" fmla="*/ 0 w 9141779"/>
              <a:gd name="connsiteY3" fmla="*/ 5375618 h 5375618"/>
              <a:gd name="connsiteX4" fmla="*/ 8709 w 9141779"/>
              <a:gd name="connsiteY4" fmla="*/ 5233851 h 5375618"/>
              <a:gd name="connsiteX0" fmla="*/ 8709 w 9141779"/>
              <a:gd name="connsiteY0" fmla="*/ 5268685 h 5375618"/>
              <a:gd name="connsiteX1" fmla="*/ 9141779 w 9141779"/>
              <a:gd name="connsiteY1" fmla="*/ 0 h 5375618"/>
              <a:gd name="connsiteX2" fmla="*/ 9141779 w 9141779"/>
              <a:gd name="connsiteY2" fmla="*/ 80806 h 5375618"/>
              <a:gd name="connsiteX3" fmla="*/ 0 w 9141779"/>
              <a:gd name="connsiteY3" fmla="*/ 5375618 h 5375618"/>
              <a:gd name="connsiteX4" fmla="*/ 8709 w 9141779"/>
              <a:gd name="connsiteY4" fmla="*/ 5268685 h 5375618"/>
              <a:gd name="connsiteX0" fmla="*/ 0 w 9141779"/>
              <a:gd name="connsiteY0" fmla="*/ 5294811 h 5375618"/>
              <a:gd name="connsiteX1" fmla="*/ 9141779 w 9141779"/>
              <a:gd name="connsiteY1" fmla="*/ 0 h 5375618"/>
              <a:gd name="connsiteX2" fmla="*/ 9141779 w 9141779"/>
              <a:gd name="connsiteY2" fmla="*/ 80806 h 5375618"/>
              <a:gd name="connsiteX3" fmla="*/ 0 w 9141779"/>
              <a:gd name="connsiteY3" fmla="*/ 5375618 h 5375618"/>
              <a:gd name="connsiteX4" fmla="*/ 0 w 9141779"/>
              <a:gd name="connsiteY4" fmla="*/ 5294811 h 5375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79" h="5375618">
                <a:moveTo>
                  <a:pt x="0" y="5294811"/>
                </a:moveTo>
                <a:lnTo>
                  <a:pt x="9141779" y="0"/>
                </a:lnTo>
                <a:lnTo>
                  <a:pt x="9141779" y="80806"/>
                </a:lnTo>
                <a:lnTo>
                  <a:pt x="0" y="5375618"/>
                </a:lnTo>
                <a:lnTo>
                  <a:pt x="0" y="5294811"/>
                </a:lnTo>
                <a:close/>
              </a:path>
            </a:pathLst>
          </a:cu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p:cNvSpPr txBox="1">
            <a:spLocks/>
          </p:cNvSpPr>
          <p:nvPr userDrawn="1"/>
        </p:nvSpPr>
        <p:spPr>
          <a:xfrm>
            <a:off x="3043757" y="6411990"/>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AD47">
                    <a:lumMod val="75000"/>
                  </a:srgbClr>
                </a:solidFill>
                <a:effectLst>
                  <a:innerShdw blurRad="63500" dist="50800" dir="15600000">
                    <a:prstClr val="black">
                      <a:alpha val="0"/>
                    </a:prstClr>
                  </a:innerShdw>
                </a:effectLst>
                <a:latin typeface="Calibri Light" panose="020F0302020204030204" pitchFamily="34" charset="0"/>
                <a:cs typeface="Calibri Light" panose="020F0302020204030204" pitchFamily="34" charset="0"/>
              </a:rPr>
              <a:t>UNCLASSIFIED/FOR OFFICIAL USE ONLY</a:t>
            </a:r>
          </a:p>
          <a:p>
            <a:endParaRPr lang="en-US" dirty="0"/>
          </a:p>
        </p:txBody>
      </p:sp>
    </p:spTree>
    <p:extLst>
      <p:ext uri="{BB962C8B-B14F-4D97-AF65-F5344CB8AC3E}">
        <p14:creationId xmlns:p14="http://schemas.microsoft.com/office/powerpoint/2010/main" val="248255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5751759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nchor="t" anchorCtr="0">
            <a:normAutofit/>
          </a:bodyPr>
          <a:lstStyle>
            <a:lvl1pPr>
              <a:defRPr sz="2400"/>
            </a:lvl1pPr>
          </a:lstStyle>
          <a:p>
            <a:r>
              <a:rPr lang="en-US"/>
              <a:t>Click to edit Master title style</a:t>
            </a:r>
          </a:p>
        </p:txBody>
      </p:sp>
      <p:sp>
        <p:nvSpPr>
          <p:cNvPr id="3" name="Picture Placeholder 2"/>
          <p:cNvSpPr>
            <a:spLocks noGrp="1"/>
          </p:cNvSpPr>
          <p:nvPr>
            <p:ph type="pic" idx="1"/>
          </p:nvPr>
        </p:nvSpPr>
        <p:spPr>
          <a:xfrm>
            <a:off x="3657600" y="1463040"/>
            <a:ext cx="5029200" cy="4754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199" y="2286000"/>
            <a:ext cx="3017520" cy="39319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8" name="Text Placeholder 2"/>
          <p:cNvSpPr>
            <a:spLocks noGrp="1"/>
          </p:cNvSpPr>
          <p:nvPr>
            <p:ph type="body" idx="13" hasCustomPrompt="1"/>
          </p:nvPr>
        </p:nvSpPr>
        <p:spPr>
          <a:xfrm>
            <a:off x="457200" y="1463040"/>
            <a:ext cx="3017520" cy="822960"/>
          </a:xfrm>
        </p:spPr>
        <p:txBody>
          <a:bodyPr anchor="b"/>
          <a:lstStyle>
            <a:lvl1pPr marL="0" indent="0" algn="ctr">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0" name="Text Placeholder 2"/>
          <p:cNvSpPr>
            <a:spLocks noGrp="1"/>
          </p:cNvSpPr>
          <p:nvPr>
            <p:ph type="body" sz="quarter" idx="14"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31185045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Clo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70353F-5ECB-4B50-B3EA-C871EA4E3F32}" type="slidenum">
              <a:rPr lang="en-US" smtClean="0"/>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52698" y="1453896"/>
            <a:ext cx="4038604" cy="4770004"/>
          </a:xfrm>
          <a:prstGeom prst="rect">
            <a:avLst/>
          </a:prstGeom>
        </p:spPr>
      </p:pic>
    </p:spTree>
    <p:extLst>
      <p:ext uri="{BB962C8B-B14F-4D97-AF65-F5344CB8AC3E}">
        <p14:creationId xmlns:p14="http://schemas.microsoft.com/office/powerpoint/2010/main" val="271259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C3329-79E2-44C7-82F3-A363C98ACA0D}" type="datetimeFigureOut">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9C8AB-E8F6-4EF6-AA06-2478B38F5C02}" type="slidenum">
              <a:rPr lang="en-US" smtClean="0"/>
              <a:t>‹#›</a:t>
            </a:fld>
            <a:endParaRPr lang="en-US" dirty="0"/>
          </a:p>
        </p:txBody>
      </p:sp>
    </p:spTree>
    <p:extLst>
      <p:ext uri="{BB962C8B-B14F-4D97-AF65-F5344CB8AC3E}">
        <p14:creationId xmlns:p14="http://schemas.microsoft.com/office/powerpoint/2010/main" val="35611651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ED3217-8EF9-4D17-9D17-FBFAF278C83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12524585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ED3217-8EF9-4D17-9D17-FBFAF278C83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18342543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D3217-8EF9-4D17-9D17-FBFAF278C83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26843823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ED3217-8EF9-4D17-9D17-FBFAF278C83A}"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34598045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ED3217-8EF9-4D17-9D17-FBFAF278C83A}"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2031363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ED3217-8EF9-4D17-9D17-FBFAF278C83A}"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4159976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D3217-8EF9-4D17-9D17-FBFAF278C83A}"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2475242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10030306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ED3217-8EF9-4D17-9D17-FBFAF278C83A}"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22432108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ED3217-8EF9-4D17-9D17-FBFAF278C83A}"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721978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ED3217-8EF9-4D17-9D17-FBFAF278C83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1137675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ED3217-8EF9-4D17-9D17-FBFAF278C83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6FBCF-8101-49AF-A679-9B24C7A26814}" type="slidenum">
              <a:rPr lang="en-US" smtClean="0"/>
              <a:t>‹#›</a:t>
            </a:fld>
            <a:endParaRPr lang="en-US"/>
          </a:p>
        </p:txBody>
      </p:sp>
    </p:spTree>
    <p:extLst>
      <p:ext uri="{BB962C8B-B14F-4D97-AF65-F5344CB8AC3E}">
        <p14:creationId xmlns:p14="http://schemas.microsoft.com/office/powerpoint/2010/main" val="38318036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a:t>Unclassified</a:t>
            </a:r>
          </a:p>
        </p:txBody>
      </p:sp>
    </p:spTree>
    <p:extLst>
      <p:ext uri="{BB962C8B-B14F-4D97-AF65-F5344CB8AC3E}">
        <p14:creationId xmlns:p14="http://schemas.microsoft.com/office/powerpoint/2010/main" val="24508123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spcBef>
                <a:spcPct val="50000"/>
              </a:spcBef>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50000"/>
              </a:spcBef>
              <a:defRPr/>
            </a:lvl1pPr>
          </a:lstStyle>
          <a:p>
            <a:pPr>
              <a:defRPr/>
            </a:pPr>
            <a:fld id="{F2F5EEE8-C3CF-457A-AF25-5FA00ABB3D47}" type="slidenum">
              <a:rPr lang="en-US" altLang="en-US"/>
              <a:pPr>
                <a:defRPr/>
              </a:pPr>
              <a:t>‹#›</a:t>
            </a:fld>
            <a:endParaRPr lang="en-US" altLang="en-US"/>
          </a:p>
        </p:txBody>
      </p:sp>
    </p:spTree>
    <p:extLst>
      <p:ext uri="{BB962C8B-B14F-4D97-AF65-F5344CB8AC3E}">
        <p14:creationId xmlns:p14="http://schemas.microsoft.com/office/powerpoint/2010/main" val="12035543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6" name="Picture 13" descr="MLGnewLogo071117_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162175" y="990600"/>
            <a:ext cx="47625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
          <p:cNvSpPr>
            <a:spLocks noChangeShapeType="1"/>
          </p:cNvSpPr>
          <p:nvPr userDrawn="1"/>
        </p:nvSpPr>
        <p:spPr bwMode="auto">
          <a:xfrm>
            <a:off x="457200" y="381000"/>
            <a:ext cx="822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13" descr="MLGnewLogo071117_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623175" y="457200"/>
            <a:ext cx="1192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l="4572" t="4572" r="4572" b="4572"/>
          <a:stretch>
            <a:fillRect/>
          </a:stretch>
        </p:blipFill>
        <p:spPr bwMode="auto">
          <a:xfrm>
            <a:off x="328613" y="457200"/>
            <a:ext cx="114458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userDrawn="1"/>
        </p:nvSpPr>
        <p:spPr bwMode="auto">
          <a:xfrm>
            <a:off x="1828800" y="457200"/>
            <a:ext cx="548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spcBef>
                <a:spcPct val="50000"/>
              </a:spcBef>
              <a:defRPr/>
            </a:pPr>
            <a:r>
              <a:rPr lang="en-US" sz="3200" smtClean="0"/>
              <a:t>2d Marine Logistics Group </a:t>
            </a:r>
          </a:p>
        </p:txBody>
      </p:sp>
      <p:sp>
        <p:nvSpPr>
          <p:cNvPr id="11" name="Line 10"/>
          <p:cNvSpPr>
            <a:spLocks noChangeShapeType="1"/>
          </p:cNvSpPr>
          <p:nvPr userDrawn="1"/>
        </p:nvSpPr>
        <p:spPr bwMode="auto">
          <a:xfrm rot="5400000">
            <a:off x="1890713" y="4184650"/>
            <a:ext cx="53467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userDrawn="1"/>
        </p:nvSpPr>
        <p:spPr bwMode="auto">
          <a:xfrm rot="10800000" flipV="1">
            <a:off x="0" y="4041775"/>
            <a:ext cx="9144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TextBox 10"/>
          <p:cNvSpPr txBox="1">
            <a:spLocks noChangeArrowheads="1"/>
          </p:cNvSpPr>
          <p:nvPr userDrawn="1"/>
        </p:nvSpPr>
        <p:spPr bwMode="auto">
          <a:xfrm>
            <a:off x="8215313" y="0"/>
            <a:ext cx="56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defRPr/>
            </a:pPr>
            <a:r>
              <a:rPr lang="en-US" smtClean="0"/>
              <a:t>G-6</a:t>
            </a:r>
          </a:p>
        </p:txBody>
      </p:sp>
      <p:sp>
        <p:nvSpPr>
          <p:cNvPr id="13" name="Content Placeholder 2"/>
          <p:cNvSpPr>
            <a:spLocks noGrp="1"/>
          </p:cNvSpPr>
          <p:nvPr>
            <p:ph idx="1"/>
          </p:nvPr>
        </p:nvSpPr>
        <p:spPr>
          <a:xfrm>
            <a:off x="0" y="1506539"/>
            <a:ext cx="4572000" cy="2529622"/>
          </a:xfrm>
          <a:prstGeom prst="rect">
            <a:avLst/>
          </a:prstGeom>
        </p:spPr>
        <p:txBody>
          <a:bodyPr/>
          <a:lstStyle>
            <a:lvl1pPr algn="ctr">
              <a:spcBef>
                <a:spcPts val="0"/>
              </a:spcBef>
              <a:spcAft>
                <a:spcPts val="700"/>
              </a:spcAft>
              <a:buFontTx/>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
          <p:cNvSpPr>
            <a:spLocks noGrp="1"/>
          </p:cNvSpPr>
          <p:nvPr>
            <p:ph idx="10"/>
          </p:nvPr>
        </p:nvSpPr>
        <p:spPr>
          <a:xfrm>
            <a:off x="4572000" y="1506539"/>
            <a:ext cx="4572000" cy="2529622"/>
          </a:xfrm>
          <a:prstGeom prst="rect">
            <a:avLst/>
          </a:prstGeom>
        </p:spPr>
        <p:txBody>
          <a:bodyPr/>
          <a:lstStyle>
            <a:lvl1pPr algn="ctr">
              <a:spcBef>
                <a:spcPts val="0"/>
              </a:spcBef>
              <a:spcAft>
                <a:spcPts val="700"/>
              </a:spcAft>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1"/>
          </p:nvPr>
        </p:nvSpPr>
        <p:spPr>
          <a:xfrm>
            <a:off x="0" y="4036160"/>
            <a:ext cx="4572000" cy="2529622"/>
          </a:xfrm>
          <a:prstGeom prst="rect">
            <a:avLst/>
          </a:prstGeom>
        </p:spPr>
        <p:txBody>
          <a:bodyPr/>
          <a:lstStyle>
            <a:lvl1pPr algn="ctr">
              <a:spcBef>
                <a:spcPts val="0"/>
              </a:spcBef>
              <a:spcAft>
                <a:spcPts val="700"/>
              </a:spcAft>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2"/>
          </p:nvPr>
        </p:nvSpPr>
        <p:spPr>
          <a:xfrm>
            <a:off x="4572000" y="4036160"/>
            <a:ext cx="4572000" cy="2529622"/>
          </a:xfrm>
          <a:prstGeom prst="rect">
            <a:avLst/>
          </a:prstGeom>
        </p:spPr>
        <p:txBody>
          <a:bodyPr/>
          <a:lstStyle>
            <a:lvl1pPr algn="ctr">
              <a:spcBef>
                <a:spcPts val="0"/>
              </a:spcBef>
              <a:spcAft>
                <a:spcPts val="700"/>
              </a:spcAft>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7187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spcBef>
                <a:spcPct val="50000"/>
              </a:spcBef>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50000"/>
              </a:spcBef>
              <a:defRPr/>
            </a:lvl1pPr>
          </a:lstStyle>
          <a:p>
            <a:pPr>
              <a:defRPr/>
            </a:pPr>
            <a:fld id="{3ACE9FB4-A2A1-4CA8-B329-279865D37CF3}" type="slidenum">
              <a:rPr lang="en-US" altLang="en-US"/>
              <a:pPr>
                <a:defRPr/>
              </a:pPr>
              <a:t>‹#›</a:t>
            </a:fld>
            <a:endParaRPr lang="en-US" altLang="en-US"/>
          </a:p>
        </p:txBody>
      </p:sp>
    </p:spTree>
    <p:extLst>
      <p:ext uri="{BB962C8B-B14F-4D97-AF65-F5344CB8AC3E}">
        <p14:creationId xmlns:p14="http://schemas.microsoft.com/office/powerpoint/2010/main" val="14243482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spcBef>
                <a:spcPct val="50000"/>
              </a:spcBef>
              <a:defRPr>
                <a:latin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50000"/>
              </a:spcBef>
              <a:defRPr/>
            </a:lvl1pPr>
          </a:lstStyle>
          <a:p>
            <a:pPr>
              <a:defRPr/>
            </a:pPr>
            <a:fld id="{1A8DE4E2-730C-4EDE-9E04-EF75D67B96BE}" type="slidenum">
              <a:rPr lang="en-US" altLang="en-US"/>
              <a:pPr>
                <a:defRPr/>
              </a:pPr>
              <a:t>‹#›</a:t>
            </a:fld>
            <a:endParaRPr lang="en-US" altLang="en-US"/>
          </a:p>
        </p:txBody>
      </p:sp>
    </p:spTree>
    <p:extLst>
      <p:ext uri="{BB962C8B-B14F-4D97-AF65-F5344CB8AC3E}">
        <p14:creationId xmlns:p14="http://schemas.microsoft.com/office/powerpoint/2010/main" val="29684071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a:prstGeom prst="rect">
            <a:avLst/>
          </a:prstGeom>
        </p:spPr>
        <p:txBody>
          <a:bodyPr/>
          <a:lstStyle>
            <a:lvl1pPr>
              <a:defRPr/>
            </a:lvl1pPr>
          </a:lstStyle>
          <a:p>
            <a:pPr lvl="0"/>
            <a:r>
              <a:rPr lang="en-US" smtClean="0"/>
              <a:t>Click to edit Master title style</a:t>
            </a:r>
            <a:endParaRPr lang="en-US"/>
          </a:p>
        </p:txBody>
      </p:sp>
      <p:sp>
        <p:nvSpPr>
          <p:cNvPr id="3" name="Content Placeholder 2"/>
          <p:cNvSpPr txBox="1">
            <a:spLocks noGrp="1"/>
          </p:cNvSpPr>
          <p:nvPr>
            <p:ph idx="1"/>
          </p:nvPr>
        </p:nvSpPr>
        <p:spPr>
          <a:xfrm>
            <a:off x="457200" y="1600200"/>
            <a:ext cx="4038603" cy="4525959"/>
          </a:xfrm>
          <a:prstGeom prst="rect">
            <a:avLst/>
          </a:prstGeo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txBox="1">
            <a:spLocks noGrp="1"/>
          </p:cNvSpPr>
          <p:nvPr>
            <p:ph idx="2"/>
          </p:nvPr>
        </p:nvSpPr>
        <p:spPr>
          <a:xfrm>
            <a:off x="4648196" y="1600200"/>
            <a:ext cx="4038603" cy="4525959"/>
          </a:xfrm>
          <a:prstGeom prst="rect">
            <a:avLst/>
          </a:prstGeo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txBox="1">
            <a:spLocks noGrp="1"/>
          </p:cNvSpPr>
          <p:nvPr>
            <p:ph type="dt" sz="half" idx="10"/>
          </p:nvPr>
        </p:nvSpPr>
        <p:spPr>
          <a:xfrm>
            <a:off x="457200" y="6245225"/>
            <a:ext cx="2133600" cy="476250"/>
          </a:xfrm>
          <a:prstGeom prst="rect">
            <a:avLst/>
          </a:prstGeom>
        </p:spPr>
        <p:txBody>
          <a:bodyPr/>
          <a:lstStyle>
            <a:lvl1pPr eaLnBrk="1" hangingPunct="1">
              <a:spcBef>
                <a:spcPct val="50000"/>
              </a:spcBef>
              <a:defRPr>
                <a:latin typeface="Arial" charset="0"/>
                <a:cs typeface="Arial" charset="0"/>
              </a:defRPr>
            </a:lvl1pPr>
          </a:lstStyle>
          <a:p>
            <a:pPr>
              <a:defRPr/>
            </a:pPr>
            <a:endParaRPr lang="en-US"/>
          </a:p>
        </p:txBody>
      </p:sp>
      <p:sp>
        <p:nvSpPr>
          <p:cNvPr id="6" name="Rectangle 5"/>
          <p:cNvSpPr txBox="1">
            <a:spLocks noGrp="1"/>
          </p:cNvSpPr>
          <p:nvPr>
            <p:ph type="ftr" sz="quarter" idx="11"/>
          </p:nvPr>
        </p:nvSpPr>
        <p:spPr/>
        <p:txBody>
          <a:bodyPr/>
          <a:lstStyle>
            <a:lvl1pPr>
              <a:defRPr/>
            </a:lvl1pPr>
          </a:lstStyle>
          <a:p>
            <a:pPr>
              <a:defRPr/>
            </a:pPr>
            <a:endParaRPr lang="en-US"/>
          </a:p>
        </p:txBody>
      </p:sp>
      <p:sp>
        <p:nvSpPr>
          <p:cNvPr id="7" name="Rectangle 6"/>
          <p:cNvSpPr txBox="1">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50000"/>
              </a:spcBef>
              <a:defRPr/>
            </a:lvl1pPr>
          </a:lstStyle>
          <a:p>
            <a:pPr>
              <a:defRPr/>
            </a:pPr>
            <a:fld id="{F4AAFC3E-43C4-410C-A32E-63D2DED84D2D}" type="slidenum">
              <a:rPr lang="en-US" altLang="en-US"/>
              <a:pPr>
                <a:defRPr/>
              </a:pPr>
              <a:t>‹#›</a:t>
            </a:fld>
            <a:endParaRPr lang="en-US" altLang="en-US"/>
          </a:p>
        </p:txBody>
      </p:sp>
    </p:spTree>
    <p:extLst>
      <p:ext uri="{BB962C8B-B14F-4D97-AF65-F5344CB8AC3E}">
        <p14:creationId xmlns:p14="http://schemas.microsoft.com/office/powerpoint/2010/main" val="1148341939"/>
      </p:ext>
    </p:extLst>
  </p:cSld>
  <p:clrMapOvr>
    <a:masterClrMapping/>
  </p:clrMapOvr>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336042" y="448056"/>
            <a:ext cx="8469630" cy="3401568"/>
          </a:xfrm>
        </p:spPr>
        <p:txBody>
          <a:bodyPr anchor="b">
            <a:normAutofit/>
          </a:bodyPr>
          <a:lstStyle>
            <a:lvl1pPr algn="l">
              <a:defRPr sz="48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336042" y="4471416"/>
            <a:ext cx="8469630" cy="1481328"/>
          </a:xfrm>
        </p:spPr>
        <p:txBody>
          <a:bodyPr/>
          <a:lstStyle>
            <a:lvl1pPr marL="0" indent="0" algn="l">
              <a:lnSpc>
                <a:spcPct val="120000"/>
              </a:lnSpc>
              <a:buNone/>
              <a:defRPr sz="1800">
                <a:solidFill>
                  <a:schemeClr val="tx2">
                    <a:alpha val="5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337050" y="4122000"/>
            <a:ext cx="84699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3278124" y="6153912"/>
            <a:ext cx="4047792" cy="502920"/>
          </a:xfrm>
          <a:prstGeom prst="rect">
            <a:avLst/>
          </a:prstGeom>
        </p:spPr>
        <p:txBody>
          <a:bodyPr vert="horz" lIns="0" tIns="0" rIns="91440" bIns="0" rtlCol="0" anchor="ctr"/>
          <a:lstStyle>
            <a:lvl1pPr algn="l">
              <a:defRPr sz="675" cap="all" spc="150" baseline="0">
                <a:solidFill>
                  <a:schemeClr val="tx2">
                    <a:alpha val="55000"/>
                  </a:schemeClr>
                </a:solidFill>
              </a:defRPr>
            </a:lvl1pPr>
          </a:lstStyle>
          <a:p>
            <a:r>
              <a:rPr lang="en-US" spc="15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7678674" y="6153912"/>
            <a:ext cx="1133142" cy="502920"/>
          </a:xfrm>
          <a:prstGeom prst="rect">
            <a:avLst/>
          </a:prstGeom>
        </p:spPr>
        <p:txBody>
          <a:bodyPr vert="horz" lIns="0" tIns="0" rIns="0" bIns="0" rtlCol="0" anchor="ctr"/>
          <a:lstStyle>
            <a:lvl1pPr algn="r">
              <a:defRPr sz="675">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332184" y="6152968"/>
            <a:ext cx="2593182" cy="502920"/>
          </a:xfrm>
          <a:prstGeom prst="rect">
            <a:avLst/>
          </a:prstGeom>
        </p:spPr>
        <p:txBody>
          <a:bodyPr wrap="square" lIns="0" tIns="0" rIns="0" bIns="0" anchor="ctr" anchorCtr="0">
            <a:normAutofit/>
          </a:bodyPr>
          <a:lstStyle>
            <a:lvl1pPr>
              <a:defRPr sz="675" cap="all" spc="150" baseline="0">
                <a:solidFill>
                  <a:schemeClr val="tx1">
                    <a:alpha val="55000"/>
                  </a:schemeClr>
                </a:solidFill>
              </a:defRPr>
            </a:lvl1pPr>
          </a:lstStyle>
          <a:p>
            <a:fld id="{8256C2ED-54A4-480D-B5C8-65C0D62359B9}" type="datetime2">
              <a:rPr lang="en-US" smtClean="0"/>
              <a:pPr/>
              <a:t>Thursday, October 13, 2022</a:t>
            </a:fld>
            <a:endParaRPr lang="en-US" dirty="0"/>
          </a:p>
        </p:txBody>
      </p:sp>
    </p:spTree>
    <p:extLst>
      <p:ext uri="{BB962C8B-B14F-4D97-AF65-F5344CB8AC3E}">
        <p14:creationId xmlns:p14="http://schemas.microsoft.com/office/powerpoint/2010/main" val="33744671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a:t>Unclassified</a:t>
            </a:r>
          </a:p>
        </p:txBody>
      </p:sp>
    </p:spTree>
    <p:extLst>
      <p:ext uri="{BB962C8B-B14F-4D97-AF65-F5344CB8AC3E}">
        <p14:creationId xmlns:p14="http://schemas.microsoft.com/office/powerpoint/2010/main" val="18438071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6" name="Picture 13" descr="MLGnewLogo071117_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162175" y="990600"/>
            <a:ext cx="47625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
          <p:cNvSpPr>
            <a:spLocks noChangeShapeType="1"/>
          </p:cNvSpPr>
          <p:nvPr userDrawn="1"/>
        </p:nvSpPr>
        <p:spPr bwMode="auto">
          <a:xfrm>
            <a:off x="457200" y="381000"/>
            <a:ext cx="822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13" descr="MLGnewLogo071117_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623175" y="457200"/>
            <a:ext cx="1192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l="4572" t="4572" r="4572" b="4572"/>
          <a:stretch>
            <a:fillRect/>
          </a:stretch>
        </p:blipFill>
        <p:spPr bwMode="auto">
          <a:xfrm>
            <a:off x="328613" y="457200"/>
            <a:ext cx="114458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userDrawn="1"/>
        </p:nvSpPr>
        <p:spPr bwMode="auto">
          <a:xfrm>
            <a:off x="1828800" y="457200"/>
            <a:ext cx="548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spcBef>
                <a:spcPct val="50000"/>
              </a:spcBef>
              <a:defRPr/>
            </a:pPr>
            <a:r>
              <a:rPr lang="en-US" sz="3200" smtClean="0"/>
              <a:t>2d Marine Logistics Group </a:t>
            </a:r>
          </a:p>
        </p:txBody>
      </p:sp>
      <p:sp>
        <p:nvSpPr>
          <p:cNvPr id="11" name="Line 10"/>
          <p:cNvSpPr>
            <a:spLocks noChangeShapeType="1"/>
          </p:cNvSpPr>
          <p:nvPr userDrawn="1"/>
        </p:nvSpPr>
        <p:spPr bwMode="auto">
          <a:xfrm rot="5400000">
            <a:off x="1890713" y="4184650"/>
            <a:ext cx="53467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userDrawn="1"/>
        </p:nvSpPr>
        <p:spPr bwMode="auto">
          <a:xfrm rot="10800000" flipV="1">
            <a:off x="0" y="4041775"/>
            <a:ext cx="9144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TextBox 10"/>
          <p:cNvSpPr txBox="1">
            <a:spLocks noChangeArrowheads="1"/>
          </p:cNvSpPr>
          <p:nvPr userDrawn="1"/>
        </p:nvSpPr>
        <p:spPr bwMode="auto">
          <a:xfrm>
            <a:off x="8215313" y="0"/>
            <a:ext cx="56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defRPr/>
            </a:pPr>
            <a:r>
              <a:rPr lang="en-US" smtClean="0"/>
              <a:t>G-6</a:t>
            </a:r>
          </a:p>
        </p:txBody>
      </p:sp>
      <p:sp>
        <p:nvSpPr>
          <p:cNvPr id="13" name="Content Placeholder 2"/>
          <p:cNvSpPr>
            <a:spLocks noGrp="1"/>
          </p:cNvSpPr>
          <p:nvPr>
            <p:ph idx="1"/>
          </p:nvPr>
        </p:nvSpPr>
        <p:spPr>
          <a:xfrm>
            <a:off x="0" y="1506539"/>
            <a:ext cx="4572000" cy="2529622"/>
          </a:xfrm>
          <a:prstGeom prst="rect">
            <a:avLst/>
          </a:prstGeom>
        </p:spPr>
        <p:txBody>
          <a:bodyPr/>
          <a:lstStyle>
            <a:lvl1pPr algn="ctr">
              <a:spcBef>
                <a:spcPts val="0"/>
              </a:spcBef>
              <a:spcAft>
                <a:spcPts val="700"/>
              </a:spcAft>
              <a:buFontTx/>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
          <p:cNvSpPr>
            <a:spLocks noGrp="1"/>
          </p:cNvSpPr>
          <p:nvPr>
            <p:ph idx="10"/>
          </p:nvPr>
        </p:nvSpPr>
        <p:spPr>
          <a:xfrm>
            <a:off x="4572000" y="1506539"/>
            <a:ext cx="4572000" cy="2529622"/>
          </a:xfrm>
          <a:prstGeom prst="rect">
            <a:avLst/>
          </a:prstGeom>
        </p:spPr>
        <p:txBody>
          <a:bodyPr/>
          <a:lstStyle>
            <a:lvl1pPr algn="ctr">
              <a:spcBef>
                <a:spcPts val="0"/>
              </a:spcBef>
              <a:spcAft>
                <a:spcPts val="700"/>
              </a:spcAft>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1"/>
          </p:nvPr>
        </p:nvSpPr>
        <p:spPr>
          <a:xfrm>
            <a:off x="0" y="4036160"/>
            <a:ext cx="4572000" cy="2529622"/>
          </a:xfrm>
          <a:prstGeom prst="rect">
            <a:avLst/>
          </a:prstGeom>
        </p:spPr>
        <p:txBody>
          <a:bodyPr/>
          <a:lstStyle>
            <a:lvl1pPr algn="ctr">
              <a:spcBef>
                <a:spcPts val="0"/>
              </a:spcBef>
              <a:spcAft>
                <a:spcPts val="700"/>
              </a:spcAft>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2"/>
          </p:nvPr>
        </p:nvSpPr>
        <p:spPr>
          <a:xfrm>
            <a:off x="4572000" y="4036160"/>
            <a:ext cx="4572000" cy="2529622"/>
          </a:xfrm>
          <a:prstGeom prst="rect">
            <a:avLst/>
          </a:prstGeom>
        </p:spPr>
        <p:txBody>
          <a:bodyPr/>
          <a:lstStyle>
            <a:lvl1pPr algn="ctr">
              <a:spcBef>
                <a:spcPts val="0"/>
              </a:spcBef>
              <a:spcAft>
                <a:spcPts val="700"/>
              </a:spcAft>
              <a:buNone/>
              <a:defRPr sz="1200" b="1" u="sng">
                <a:latin typeface="Arial" pitchFamily="34" charset="0"/>
                <a:cs typeface="Arial" pitchFamily="34" charset="0"/>
              </a:defRPr>
            </a:lvl1pPr>
            <a:lvl2pPr marL="114300" indent="-114300">
              <a:spcBef>
                <a:spcPts val="300"/>
              </a:spcBef>
              <a:spcAft>
                <a:spcPts val="100"/>
              </a:spcAft>
              <a:buFont typeface="Arial" pitchFamily="34" charset="0"/>
              <a:buChar char="•"/>
              <a:defRPr sz="1100" b="1">
                <a:latin typeface="Arial" pitchFamily="34" charset="0"/>
                <a:cs typeface="Arial" pitchFamily="34" charset="0"/>
              </a:defRPr>
            </a:lvl2pPr>
            <a:lvl3pPr marL="228600" indent="-114300">
              <a:spcBef>
                <a:spcPts val="0"/>
              </a:spcBef>
              <a:buFont typeface="Arial" pitchFamily="34" charset="0"/>
              <a:buChar char="–"/>
              <a:tabLst/>
              <a:defRPr sz="1050">
                <a:latin typeface="Arial" pitchFamily="34" charset="0"/>
                <a:cs typeface="Arial" pitchFamily="34" charset="0"/>
              </a:defRPr>
            </a:lvl3pPr>
            <a:lvl4pPr marL="342900" indent="-114300">
              <a:spcBef>
                <a:spcPts val="0"/>
              </a:spcBef>
              <a:buFont typeface="Arial" pitchFamily="34" charset="0"/>
              <a:buChar char="•"/>
              <a:defRPr sz="1050">
                <a:latin typeface="Arial" pitchFamily="34" charset="0"/>
                <a:cs typeface="Arial" pitchFamily="34" charset="0"/>
              </a:defRPr>
            </a:lvl4pPr>
            <a:lvl5pPr marL="457200" indent="-114300">
              <a:spcBef>
                <a:spcPts val="0"/>
              </a:spcBef>
              <a:defRPr sz="105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9322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336042" y="1735200"/>
            <a:ext cx="84699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3278124" y="6153912"/>
            <a:ext cx="4047792" cy="502920"/>
          </a:xfrm>
          <a:prstGeom prst="rect">
            <a:avLst/>
          </a:prstGeom>
        </p:spPr>
        <p:txBody>
          <a:bodyPr vert="horz" lIns="0" tIns="0" rIns="91440" bIns="0" rtlCol="0" anchor="ctr"/>
          <a:lstStyle>
            <a:lvl1pPr algn="l">
              <a:defRPr sz="675" cap="all" spc="150" baseline="0">
                <a:solidFill>
                  <a:schemeClr val="tx2">
                    <a:alpha val="55000"/>
                  </a:schemeClr>
                </a:solidFill>
              </a:defRPr>
            </a:lvl1pPr>
          </a:lstStyle>
          <a:p>
            <a:r>
              <a:rPr lang="en-US" spc="15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7678674" y="6153912"/>
            <a:ext cx="1133142" cy="502920"/>
          </a:xfrm>
          <a:prstGeom prst="rect">
            <a:avLst/>
          </a:prstGeom>
        </p:spPr>
        <p:txBody>
          <a:bodyPr vert="horz" lIns="0" tIns="0" rIns="0" bIns="0" rtlCol="0" anchor="ctr"/>
          <a:lstStyle>
            <a:lvl1pPr algn="r">
              <a:defRPr sz="675">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332184" y="6152968"/>
            <a:ext cx="2593182" cy="502920"/>
          </a:xfrm>
          <a:prstGeom prst="rect">
            <a:avLst/>
          </a:prstGeom>
        </p:spPr>
        <p:txBody>
          <a:bodyPr wrap="square" lIns="0" tIns="0" rIns="0" bIns="0" anchor="ctr" anchorCtr="0">
            <a:normAutofit/>
          </a:bodyPr>
          <a:lstStyle>
            <a:lvl1pPr>
              <a:defRPr sz="675" cap="all" spc="150" baseline="0">
                <a:solidFill>
                  <a:schemeClr val="tx1">
                    <a:alpha val="55000"/>
                  </a:schemeClr>
                </a:solidFill>
              </a:defRPr>
            </a:lvl1pPr>
          </a:lstStyle>
          <a:p>
            <a:fld id="{8256C2ED-54A4-480D-B5C8-65C0D62359B9}" type="datetime2">
              <a:rPr lang="en-US" smtClean="0"/>
              <a:pPr/>
              <a:t>Thursday, October 13, 2022</a:t>
            </a:fld>
            <a:endParaRPr lang="en-US" dirty="0"/>
          </a:p>
        </p:txBody>
      </p:sp>
    </p:spTree>
    <p:extLst>
      <p:ext uri="{BB962C8B-B14F-4D97-AF65-F5344CB8AC3E}">
        <p14:creationId xmlns:p14="http://schemas.microsoft.com/office/powerpoint/2010/main" val="3528333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336042" y="448056"/>
            <a:ext cx="8483346" cy="3401568"/>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336042" y="4471416"/>
            <a:ext cx="8469630" cy="1481328"/>
          </a:xfrm>
        </p:spPr>
        <p:txBody>
          <a:bodyPr/>
          <a:lstStyle>
            <a:lvl1pPr marL="0" indent="0">
              <a:lnSpc>
                <a:spcPct val="120000"/>
              </a:lnSpc>
              <a:buNone/>
              <a:defRPr sz="1800">
                <a:solidFill>
                  <a:schemeClr val="tx2">
                    <a:alpha val="5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329184" y="6153912"/>
            <a:ext cx="2592324" cy="502920"/>
          </a:xfrm>
          <a:prstGeom prst="rect">
            <a:avLst/>
          </a:prstGeom>
        </p:spPr>
        <p:txBody>
          <a:bodyPr/>
          <a:lstStyle/>
          <a:p>
            <a:fld id="{10EDCA73-0A86-4195-A787-75037827079D}" type="datetime2">
              <a:rPr lang="en-US" smtClean="0"/>
              <a:t>Thursday, October 13, 2022</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337050" y="4122000"/>
            <a:ext cx="84699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80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336042" y="1735200"/>
            <a:ext cx="4073652" cy="4214750"/>
          </a:xfrm>
        </p:spPr>
        <p:txBody>
          <a:bodyPr/>
          <a:lstStyle>
            <a:lvl1pPr marL="337500">
              <a:defRPr/>
            </a:lvl1pPr>
            <a:lvl2pPr marL="675000">
              <a:defRPr/>
            </a:lvl2pPr>
            <a:lvl3pPr marL="1012500">
              <a:defRPr/>
            </a:lvl3pPr>
            <a:lvl4pPr marL="1350000">
              <a:defRPr/>
            </a:lvl4pPr>
            <a:lvl5pPr marL="1687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4732020" y="1735200"/>
            <a:ext cx="4073652" cy="4214750"/>
          </a:xfrm>
        </p:spPr>
        <p:txBody>
          <a:bodyPr/>
          <a:lstStyle>
            <a:lvl2pPr marL="675000">
              <a:defRPr/>
            </a:lvl2pPr>
            <a:lvl3pPr marL="1012500">
              <a:defRPr/>
            </a:lvl3pPr>
            <a:lvl4pPr marL="1350000">
              <a:defRPr/>
            </a:lvl4pPr>
            <a:lvl5pPr marL="1822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329184" y="6153912"/>
            <a:ext cx="2592324" cy="502920"/>
          </a:xfrm>
          <a:prstGeom prst="rect">
            <a:avLst/>
          </a:prstGeom>
        </p:spPr>
        <p:txBody>
          <a:bodyPr/>
          <a:lstStyle/>
          <a:p>
            <a:fld id="{83C75374-B296-498E-A935-80631EA9020D}" type="datetime2">
              <a:rPr lang="en-US" smtClean="0"/>
              <a:t>Thursday, October 13, 2022</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941579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336042" y="388800"/>
            <a:ext cx="8483346"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336042" y="1774952"/>
            <a:ext cx="4073652" cy="612648"/>
          </a:xfrm>
        </p:spPr>
        <p:txBody>
          <a:bodyPr anchor="t">
            <a:normAutofit/>
          </a:bodyPr>
          <a:lstStyle>
            <a:lvl1pPr marL="0" indent="0">
              <a:lnSpc>
                <a:spcPct val="100000"/>
              </a:lnSpc>
              <a:buNone/>
              <a:defRPr sz="1500" b="0" i="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336042" y="2752344"/>
            <a:ext cx="407365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4732020" y="1774952"/>
            <a:ext cx="4073652" cy="612648"/>
          </a:xfrm>
        </p:spPr>
        <p:txBody>
          <a:bodyPr anchor="t">
            <a:normAutofit/>
          </a:bodyPr>
          <a:lstStyle>
            <a:lvl1pPr marL="0" indent="0">
              <a:lnSpc>
                <a:spcPct val="100000"/>
              </a:lnSpc>
              <a:buNone/>
              <a:defRPr sz="1500" b="0" i="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4732020" y="2752344"/>
            <a:ext cx="407365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329184" y="6153912"/>
            <a:ext cx="2592324" cy="502920"/>
          </a:xfrm>
          <a:prstGeom prst="rect">
            <a:avLst/>
          </a:prstGeom>
        </p:spPr>
        <p:txBody>
          <a:bodyPr/>
          <a:lstStyle/>
          <a:p>
            <a:fld id="{B098B728-214A-4ABC-8432-5B3A5A66A987}" type="datetime2">
              <a:rPr lang="en-US" smtClean="0"/>
              <a:t>Thursday, October 13, 2022</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783577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336042" y="388800"/>
            <a:ext cx="8483346"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329184" y="6153912"/>
            <a:ext cx="2592324" cy="502920"/>
          </a:xfrm>
          <a:prstGeom prst="rect">
            <a:avLst/>
          </a:prstGeom>
        </p:spPr>
        <p:txBody>
          <a:bodyPr/>
          <a:lstStyle/>
          <a:p>
            <a:fld id="{015F02D0-6806-43AF-9888-2359BF40C204}" type="datetime2">
              <a:rPr lang="en-US" smtClean="0"/>
              <a:t>Thursday, October 13, 2022</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415585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329184" y="6153912"/>
            <a:ext cx="2592324" cy="502920"/>
          </a:xfrm>
          <a:prstGeom prst="rect">
            <a:avLst/>
          </a:prstGeom>
        </p:spPr>
        <p:txBody>
          <a:bodyPr/>
          <a:lstStyle/>
          <a:p>
            <a:fld id="{8EE14D2D-B1AF-4197-82D6-FC1F8BD05681}" type="datetime2">
              <a:rPr lang="en-US" smtClean="0"/>
              <a:t>Thursday, October 13, 2022</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28014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336042" y="388800"/>
            <a:ext cx="2585466" cy="1069848"/>
          </a:xfrm>
        </p:spPr>
        <p:txBody>
          <a:bodyPr wrap="square" anchor="t">
            <a:normAutofit/>
          </a:bodyPr>
          <a:lstStyle>
            <a:lvl1pPr>
              <a:defRPr sz="21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3278124" y="393192"/>
            <a:ext cx="5534406" cy="5559552"/>
          </a:xfrm>
        </p:spPr>
        <p:txBody>
          <a:bodyPr/>
          <a:lstStyle>
            <a:lvl1pPr>
              <a:defRPr sz="1350"/>
            </a:lvl1pPr>
            <a:lvl2pPr>
              <a:defRPr sz="1350"/>
            </a:lvl2pPr>
            <a:lvl3pPr>
              <a:defRPr sz="135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336042" y="1733550"/>
            <a:ext cx="2585466" cy="4219194"/>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329184" y="6153912"/>
            <a:ext cx="2592324" cy="502920"/>
          </a:xfrm>
          <a:prstGeom prst="rect">
            <a:avLst/>
          </a:prstGeom>
        </p:spPr>
        <p:txBody>
          <a:bodyPr/>
          <a:lstStyle/>
          <a:p>
            <a:fld id="{98771CEB-9838-4245-91B8-EFBAFE2D8B44}" type="datetime2">
              <a:rPr lang="en-US" smtClean="0"/>
              <a:t>Thursday, October 13, 2022</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353018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sosceles Triangle 5"/>
          <p:cNvSpPr/>
          <p:nvPr userDrawn="1"/>
        </p:nvSpPr>
        <p:spPr>
          <a:xfrm rot="16200000" flipH="1">
            <a:off x="5603635" y="-2349813"/>
            <a:ext cx="422702" cy="6680202"/>
          </a:xfrm>
          <a:custGeom>
            <a:avLst/>
            <a:gdLst>
              <a:gd name="connsiteX0" fmla="*/ 0 w 1275526"/>
              <a:gd name="connsiteY0" fmla="*/ 9029701 h 9029701"/>
              <a:gd name="connsiteX1" fmla="*/ 327389 w 1275526"/>
              <a:gd name="connsiteY1" fmla="*/ 0 h 9029701"/>
              <a:gd name="connsiteX2" fmla="*/ 1275526 w 1275526"/>
              <a:gd name="connsiteY2" fmla="*/ 9029701 h 9029701"/>
              <a:gd name="connsiteX3" fmla="*/ 0 w 1275526"/>
              <a:gd name="connsiteY3" fmla="*/ 9029701 h 9029701"/>
              <a:gd name="connsiteX0" fmla="*/ 0 w 1275526"/>
              <a:gd name="connsiteY0" fmla="*/ 9122835 h 9122835"/>
              <a:gd name="connsiteX1" fmla="*/ 809989 w 1275526"/>
              <a:gd name="connsiteY1" fmla="*/ 0 h 9122835"/>
              <a:gd name="connsiteX2" fmla="*/ 1275526 w 1275526"/>
              <a:gd name="connsiteY2" fmla="*/ 9122835 h 9122835"/>
              <a:gd name="connsiteX3" fmla="*/ 0 w 1275526"/>
              <a:gd name="connsiteY3" fmla="*/ 9122835 h 9122835"/>
            </a:gdLst>
            <a:ahLst/>
            <a:cxnLst>
              <a:cxn ang="0">
                <a:pos x="connsiteX0" y="connsiteY0"/>
              </a:cxn>
              <a:cxn ang="0">
                <a:pos x="connsiteX1" y="connsiteY1"/>
              </a:cxn>
              <a:cxn ang="0">
                <a:pos x="connsiteX2" y="connsiteY2"/>
              </a:cxn>
              <a:cxn ang="0">
                <a:pos x="connsiteX3" y="connsiteY3"/>
              </a:cxn>
            </a:cxnLst>
            <a:rect l="l" t="t" r="r" b="b"/>
            <a:pathLst>
              <a:path w="1275526" h="9122835">
                <a:moveTo>
                  <a:pt x="0" y="9122835"/>
                </a:moveTo>
                <a:lnTo>
                  <a:pt x="809989" y="0"/>
                </a:lnTo>
                <a:lnTo>
                  <a:pt x="1275526" y="9122835"/>
                </a:lnTo>
                <a:lnTo>
                  <a:pt x="0" y="9122835"/>
                </a:lnTo>
                <a:close/>
              </a:path>
            </a:pathLst>
          </a:custGeom>
          <a:solidFill>
            <a:srgbClr val="B00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panose="020F0502020204030204"/>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6" name="Slide Number Placeholder 5"/>
          <p:cNvSpPr>
            <a:spLocks noGrp="1"/>
          </p:cNvSpPr>
          <p:nvPr>
            <p:ph type="sldNum" sz="quarter" idx="12"/>
          </p:nvPr>
        </p:nvSpPr>
        <p:spPr/>
        <p:txBody>
          <a:bodyPr/>
          <a:lstStyle/>
          <a:p>
            <a:fld id="{0B03D27F-C0DA-43A8-A3D1-5C15A6830A57}" type="slidenum">
              <a:rPr lang="en-US" smtClean="0"/>
              <a:t>‹#›</a:t>
            </a:fld>
            <a:endParaRPr lang="en-US" dirty="0"/>
          </a:p>
        </p:txBody>
      </p:sp>
      <p:sp>
        <p:nvSpPr>
          <p:cNvPr id="7" name="Isosceles Triangle 4"/>
          <p:cNvSpPr/>
          <p:nvPr userDrawn="1"/>
        </p:nvSpPr>
        <p:spPr>
          <a:xfrm rot="5400000">
            <a:off x="3948510" y="-4001411"/>
            <a:ext cx="1254535" cy="9151562"/>
          </a:xfrm>
          <a:custGeom>
            <a:avLst/>
            <a:gdLst>
              <a:gd name="connsiteX0" fmla="*/ 0 w 1593275"/>
              <a:gd name="connsiteY0" fmla="*/ 12095019 h 12095019"/>
              <a:gd name="connsiteX1" fmla="*/ 22433 w 1593275"/>
              <a:gd name="connsiteY1" fmla="*/ 0 h 12095019"/>
              <a:gd name="connsiteX2" fmla="*/ 1593275 w 1593275"/>
              <a:gd name="connsiteY2" fmla="*/ 12095019 h 12095019"/>
              <a:gd name="connsiteX3" fmla="*/ 0 w 1593275"/>
              <a:gd name="connsiteY3" fmla="*/ 12095019 h 12095019"/>
              <a:gd name="connsiteX0" fmla="*/ 0 w 1593275"/>
              <a:gd name="connsiteY0" fmla="*/ 12163258 h 12163258"/>
              <a:gd name="connsiteX1" fmla="*/ 22433 w 1593275"/>
              <a:gd name="connsiteY1" fmla="*/ 0 h 12163258"/>
              <a:gd name="connsiteX2" fmla="*/ 1593275 w 1593275"/>
              <a:gd name="connsiteY2" fmla="*/ 12163258 h 12163258"/>
              <a:gd name="connsiteX3" fmla="*/ 0 w 1593275"/>
              <a:gd name="connsiteY3" fmla="*/ 12163258 h 12163258"/>
              <a:gd name="connsiteX0" fmla="*/ 1 w 1593276"/>
              <a:gd name="connsiteY0" fmla="*/ 12173803 h 12173803"/>
              <a:gd name="connsiteX1" fmla="*/ 22434 w 1593276"/>
              <a:gd name="connsiteY1" fmla="*/ 10545 h 12173803"/>
              <a:gd name="connsiteX2" fmla="*/ 0 w 1593276"/>
              <a:gd name="connsiteY2" fmla="*/ 0 h 12173803"/>
              <a:gd name="connsiteX3" fmla="*/ 1593276 w 1593276"/>
              <a:gd name="connsiteY3" fmla="*/ 12173803 h 12173803"/>
              <a:gd name="connsiteX4" fmla="*/ 1 w 1593276"/>
              <a:gd name="connsiteY4" fmla="*/ 12173803 h 12173803"/>
              <a:gd name="connsiteX0" fmla="*/ 0 w 1593275"/>
              <a:gd name="connsiteY0" fmla="*/ 12214749 h 12214749"/>
              <a:gd name="connsiteX1" fmla="*/ 22433 w 1593275"/>
              <a:gd name="connsiteY1" fmla="*/ 51491 h 12214749"/>
              <a:gd name="connsiteX2" fmla="*/ 354840 w 1593275"/>
              <a:gd name="connsiteY2" fmla="*/ 0 h 12214749"/>
              <a:gd name="connsiteX3" fmla="*/ 1593275 w 1593275"/>
              <a:gd name="connsiteY3" fmla="*/ 12214749 h 12214749"/>
              <a:gd name="connsiteX4" fmla="*/ 0 w 1593275"/>
              <a:gd name="connsiteY4" fmla="*/ 12214749 h 12214749"/>
              <a:gd name="connsiteX0" fmla="*/ 0 w 1593275"/>
              <a:gd name="connsiteY0" fmla="*/ 12217849 h 12217849"/>
              <a:gd name="connsiteX1" fmla="*/ 22433 w 1593275"/>
              <a:gd name="connsiteY1" fmla="*/ 0 h 12217849"/>
              <a:gd name="connsiteX2" fmla="*/ 354840 w 1593275"/>
              <a:gd name="connsiteY2" fmla="*/ 3100 h 12217849"/>
              <a:gd name="connsiteX3" fmla="*/ 1593275 w 1593275"/>
              <a:gd name="connsiteY3" fmla="*/ 12217849 h 12217849"/>
              <a:gd name="connsiteX4" fmla="*/ 0 w 1593275"/>
              <a:gd name="connsiteY4" fmla="*/ 12217849 h 12217849"/>
              <a:gd name="connsiteX0" fmla="*/ 0 w 1593275"/>
              <a:gd name="connsiteY0" fmla="*/ 12217849 h 12217849"/>
              <a:gd name="connsiteX1" fmla="*/ 22433 w 1593275"/>
              <a:gd name="connsiteY1" fmla="*/ 0 h 12217849"/>
              <a:gd name="connsiteX2" fmla="*/ 354840 w 1593275"/>
              <a:gd name="connsiteY2" fmla="*/ 44043 h 12217849"/>
              <a:gd name="connsiteX3" fmla="*/ 1593275 w 1593275"/>
              <a:gd name="connsiteY3" fmla="*/ 12217849 h 12217849"/>
              <a:gd name="connsiteX4" fmla="*/ 0 w 1593275"/>
              <a:gd name="connsiteY4" fmla="*/ 12217849 h 12217849"/>
              <a:gd name="connsiteX0" fmla="*/ 0 w 1593275"/>
              <a:gd name="connsiteY0" fmla="*/ 12173806 h 12173806"/>
              <a:gd name="connsiteX1" fmla="*/ 22433 w 1593275"/>
              <a:gd name="connsiteY1" fmla="*/ 34334 h 12173806"/>
              <a:gd name="connsiteX2" fmla="*/ 354840 w 1593275"/>
              <a:gd name="connsiteY2" fmla="*/ 0 h 12173806"/>
              <a:gd name="connsiteX3" fmla="*/ 1593275 w 1593275"/>
              <a:gd name="connsiteY3" fmla="*/ 12173806 h 12173806"/>
              <a:gd name="connsiteX4" fmla="*/ 0 w 1593275"/>
              <a:gd name="connsiteY4" fmla="*/ 12173806 h 12173806"/>
              <a:gd name="connsiteX0" fmla="*/ 0 w 1593275"/>
              <a:gd name="connsiteY0" fmla="*/ 12183018 h 12183018"/>
              <a:gd name="connsiteX1" fmla="*/ 22433 w 1593275"/>
              <a:gd name="connsiteY1" fmla="*/ 0 h 12183018"/>
              <a:gd name="connsiteX2" fmla="*/ 354840 w 1593275"/>
              <a:gd name="connsiteY2" fmla="*/ 9212 h 12183018"/>
              <a:gd name="connsiteX3" fmla="*/ 1593275 w 1593275"/>
              <a:gd name="connsiteY3" fmla="*/ 12183018 h 12183018"/>
              <a:gd name="connsiteX4" fmla="*/ 0 w 1593275"/>
              <a:gd name="connsiteY4" fmla="*/ 12183018 h 12183018"/>
              <a:gd name="connsiteX0" fmla="*/ 0 w 1593275"/>
              <a:gd name="connsiteY0" fmla="*/ 12183021 h 12183021"/>
              <a:gd name="connsiteX1" fmla="*/ 13724 w 1593275"/>
              <a:gd name="connsiteY1" fmla="*/ 0 h 12183021"/>
              <a:gd name="connsiteX2" fmla="*/ 354840 w 1593275"/>
              <a:gd name="connsiteY2" fmla="*/ 9215 h 12183021"/>
              <a:gd name="connsiteX3" fmla="*/ 1593275 w 1593275"/>
              <a:gd name="connsiteY3" fmla="*/ 12183021 h 12183021"/>
              <a:gd name="connsiteX4" fmla="*/ 0 w 1593275"/>
              <a:gd name="connsiteY4" fmla="*/ 12183021 h 12183021"/>
              <a:gd name="connsiteX0" fmla="*/ 0 w 1593275"/>
              <a:gd name="connsiteY0" fmla="*/ 12183021 h 12183021"/>
              <a:gd name="connsiteX1" fmla="*/ 13724 w 1593275"/>
              <a:gd name="connsiteY1" fmla="*/ 0 h 12183021"/>
              <a:gd name="connsiteX2" fmla="*/ 346132 w 1593275"/>
              <a:gd name="connsiteY2" fmla="*/ 507 h 12183021"/>
              <a:gd name="connsiteX3" fmla="*/ 1593275 w 1593275"/>
              <a:gd name="connsiteY3" fmla="*/ 12183021 h 12183021"/>
              <a:gd name="connsiteX4" fmla="*/ 0 w 1593275"/>
              <a:gd name="connsiteY4" fmla="*/ 12183021 h 12183021"/>
              <a:gd name="connsiteX0" fmla="*/ 0 w 1593275"/>
              <a:gd name="connsiteY0" fmla="*/ 12216358 h 12216358"/>
              <a:gd name="connsiteX1" fmla="*/ 13724 w 1593275"/>
              <a:gd name="connsiteY1" fmla="*/ 33337 h 12216358"/>
              <a:gd name="connsiteX2" fmla="*/ 571909 w 1593275"/>
              <a:gd name="connsiteY2" fmla="*/ 0 h 12216358"/>
              <a:gd name="connsiteX3" fmla="*/ 1593275 w 1593275"/>
              <a:gd name="connsiteY3" fmla="*/ 12216358 h 12216358"/>
              <a:gd name="connsiteX4" fmla="*/ 0 w 1593275"/>
              <a:gd name="connsiteY4" fmla="*/ 12216358 h 12216358"/>
              <a:gd name="connsiteX0" fmla="*/ 0 w 1593275"/>
              <a:gd name="connsiteY0" fmla="*/ 12183021 h 12183021"/>
              <a:gd name="connsiteX1" fmla="*/ 13724 w 1593275"/>
              <a:gd name="connsiteY1" fmla="*/ 0 h 12183021"/>
              <a:gd name="connsiteX2" fmla="*/ 741243 w 1593275"/>
              <a:gd name="connsiteY2" fmla="*/ 505 h 12183021"/>
              <a:gd name="connsiteX3" fmla="*/ 1593275 w 1593275"/>
              <a:gd name="connsiteY3" fmla="*/ 12183021 h 12183021"/>
              <a:gd name="connsiteX4" fmla="*/ 0 w 1593275"/>
              <a:gd name="connsiteY4" fmla="*/ 12183021 h 12183021"/>
              <a:gd name="connsiteX0" fmla="*/ 0 w 1395417"/>
              <a:gd name="connsiteY0" fmla="*/ 12183021 h 12183021"/>
              <a:gd name="connsiteX1" fmla="*/ 13724 w 1395417"/>
              <a:gd name="connsiteY1" fmla="*/ 0 h 12183021"/>
              <a:gd name="connsiteX2" fmla="*/ 741243 w 1395417"/>
              <a:gd name="connsiteY2" fmla="*/ 505 h 12183021"/>
              <a:gd name="connsiteX3" fmla="*/ 1395417 w 1395417"/>
              <a:gd name="connsiteY3" fmla="*/ 12183021 h 12183021"/>
              <a:gd name="connsiteX4" fmla="*/ 0 w 1395417"/>
              <a:gd name="connsiteY4" fmla="*/ 12183021 h 12183021"/>
              <a:gd name="connsiteX0" fmla="*/ 0 w 1395417"/>
              <a:gd name="connsiteY0" fmla="*/ 12205750 h 12205750"/>
              <a:gd name="connsiteX1" fmla="*/ 13724 w 1395417"/>
              <a:gd name="connsiteY1" fmla="*/ 22729 h 12205750"/>
              <a:gd name="connsiteX2" fmla="*/ 982256 w 1395417"/>
              <a:gd name="connsiteY2" fmla="*/ 0 h 12205750"/>
              <a:gd name="connsiteX3" fmla="*/ 1395417 w 1395417"/>
              <a:gd name="connsiteY3" fmla="*/ 12205750 h 12205750"/>
              <a:gd name="connsiteX4" fmla="*/ 0 w 1395417"/>
              <a:gd name="connsiteY4" fmla="*/ 12205750 h 12205750"/>
              <a:gd name="connsiteX0" fmla="*/ 0 w 1395417"/>
              <a:gd name="connsiteY0" fmla="*/ 12183021 h 12183021"/>
              <a:gd name="connsiteX1" fmla="*/ 13724 w 1395417"/>
              <a:gd name="connsiteY1" fmla="*/ 0 h 12183021"/>
              <a:gd name="connsiteX2" fmla="*/ 982256 w 1395417"/>
              <a:gd name="connsiteY2" fmla="*/ 37398 h 12183021"/>
              <a:gd name="connsiteX3" fmla="*/ 1395417 w 1395417"/>
              <a:gd name="connsiteY3" fmla="*/ 12183021 h 12183021"/>
              <a:gd name="connsiteX4" fmla="*/ 0 w 1395417"/>
              <a:gd name="connsiteY4" fmla="*/ 12183021 h 12183021"/>
              <a:gd name="connsiteX0" fmla="*/ 0 w 1395417"/>
              <a:gd name="connsiteY0" fmla="*/ 12145623 h 12145623"/>
              <a:gd name="connsiteX1" fmla="*/ 13724 w 1395417"/>
              <a:gd name="connsiteY1" fmla="*/ 22729 h 12145623"/>
              <a:gd name="connsiteX2" fmla="*/ 982256 w 1395417"/>
              <a:gd name="connsiteY2" fmla="*/ 0 h 12145623"/>
              <a:gd name="connsiteX3" fmla="*/ 1395417 w 1395417"/>
              <a:gd name="connsiteY3" fmla="*/ 12145623 h 12145623"/>
              <a:gd name="connsiteX4" fmla="*/ 0 w 1395417"/>
              <a:gd name="connsiteY4" fmla="*/ 12145623 h 12145623"/>
              <a:gd name="connsiteX0" fmla="*/ 0 w 1395417"/>
              <a:gd name="connsiteY0" fmla="*/ 12145623 h 12145623"/>
              <a:gd name="connsiteX1" fmla="*/ 38940 w 1395417"/>
              <a:gd name="connsiteY1" fmla="*/ 112919 h 12145623"/>
              <a:gd name="connsiteX2" fmla="*/ 982256 w 1395417"/>
              <a:gd name="connsiteY2" fmla="*/ 0 h 12145623"/>
              <a:gd name="connsiteX3" fmla="*/ 1395417 w 1395417"/>
              <a:gd name="connsiteY3" fmla="*/ 12145623 h 12145623"/>
              <a:gd name="connsiteX4" fmla="*/ 0 w 1395417"/>
              <a:gd name="connsiteY4" fmla="*/ 12145623 h 12145623"/>
              <a:gd name="connsiteX0" fmla="*/ 0 w 1395417"/>
              <a:gd name="connsiteY0" fmla="*/ 12145623 h 12145623"/>
              <a:gd name="connsiteX1" fmla="*/ 38940 w 1395417"/>
              <a:gd name="connsiteY1" fmla="*/ 22729 h 12145623"/>
              <a:gd name="connsiteX2" fmla="*/ 982256 w 1395417"/>
              <a:gd name="connsiteY2" fmla="*/ 0 h 12145623"/>
              <a:gd name="connsiteX3" fmla="*/ 1395417 w 1395417"/>
              <a:gd name="connsiteY3" fmla="*/ 12145623 h 12145623"/>
              <a:gd name="connsiteX4" fmla="*/ 0 w 1395417"/>
              <a:gd name="connsiteY4" fmla="*/ 12145623 h 12145623"/>
              <a:gd name="connsiteX0" fmla="*/ 0 w 1395417"/>
              <a:gd name="connsiteY0" fmla="*/ 12135602 h 12135602"/>
              <a:gd name="connsiteX1" fmla="*/ 38940 w 1395417"/>
              <a:gd name="connsiteY1" fmla="*/ 12708 h 12135602"/>
              <a:gd name="connsiteX2" fmla="*/ 982256 w 1395417"/>
              <a:gd name="connsiteY2" fmla="*/ 0 h 12135602"/>
              <a:gd name="connsiteX3" fmla="*/ 1395417 w 1395417"/>
              <a:gd name="connsiteY3" fmla="*/ 12135602 h 12135602"/>
              <a:gd name="connsiteX4" fmla="*/ 0 w 1395417"/>
              <a:gd name="connsiteY4" fmla="*/ 12135602 h 1213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7" h="12135602">
                <a:moveTo>
                  <a:pt x="0" y="12135602"/>
                </a:moveTo>
                <a:cubicBezTo>
                  <a:pt x="7478" y="8103929"/>
                  <a:pt x="31462" y="4044381"/>
                  <a:pt x="38940" y="12708"/>
                </a:cubicBezTo>
                <a:lnTo>
                  <a:pt x="982256" y="0"/>
                </a:lnTo>
                <a:lnTo>
                  <a:pt x="1395417" y="12135602"/>
                </a:lnTo>
                <a:lnTo>
                  <a:pt x="0" y="12135602"/>
                </a:lnTo>
                <a:close/>
              </a:path>
            </a:pathLst>
          </a:cu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D900"/>
              </a:solidFill>
              <a:latin typeface="Calibri" panose="020F0502020204030204"/>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71988" y="264640"/>
            <a:ext cx="713324" cy="713324"/>
          </a:xfrm>
          <a:prstGeom prst="rect">
            <a:avLst/>
          </a:prstGeom>
        </p:spPr>
      </p:pic>
      <p:sp>
        <p:nvSpPr>
          <p:cNvPr id="12" name="Footer Placeholder 4"/>
          <p:cNvSpPr txBox="1">
            <a:spLocks/>
          </p:cNvSpPr>
          <p:nvPr userDrawn="1"/>
        </p:nvSpPr>
        <p:spPr>
          <a:xfrm>
            <a:off x="3043757" y="6411990"/>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AD47">
                    <a:lumMod val="75000"/>
                  </a:srgbClr>
                </a:solidFill>
                <a:effectLst>
                  <a:innerShdw blurRad="63500" dist="50800" dir="15600000">
                    <a:prstClr val="black">
                      <a:alpha val="0"/>
                    </a:prstClr>
                  </a:innerShdw>
                </a:effectLst>
                <a:latin typeface="Calibri Light" panose="020F0302020204030204" pitchFamily="34" charset="0"/>
                <a:cs typeface="Calibri Light" panose="020F0302020204030204" pitchFamily="34" charset="0"/>
              </a:rPr>
              <a:t>UNCLASSIFIED/FOR OFFICIAL USE ONLY</a:t>
            </a:r>
          </a:p>
          <a:p>
            <a:endParaRPr lang="en-US" dirty="0"/>
          </a:p>
        </p:txBody>
      </p:sp>
    </p:spTree>
    <p:extLst>
      <p:ext uri="{BB962C8B-B14F-4D97-AF65-F5344CB8AC3E}">
        <p14:creationId xmlns:p14="http://schemas.microsoft.com/office/powerpoint/2010/main" val="1985659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336042" y="388800"/>
            <a:ext cx="2585466" cy="1069848"/>
          </a:xfrm>
        </p:spPr>
        <p:txBody>
          <a:bodyPr wrap="square" anchor="t">
            <a:normAutofit/>
          </a:bodyPr>
          <a:lstStyle>
            <a:lvl1pPr>
              <a:defRPr sz="21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3278124" y="441325"/>
            <a:ext cx="5529834" cy="55114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336042" y="1735200"/>
            <a:ext cx="2585466" cy="4214750"/>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329184" y="6153912"/>
            <a:ext cx="2592324" cy="502920"/>
          </a:xfrm>
          <a:prstGeom prst="rect">
            <a:avLst/>
          </a:prstGeom>
        </p:spPr>
        <p:txBody>
          <a:bodyPr/>
          <a:lstStyle/>
          <a:p>
            <a:fld id="{51D3F6BF-A585-41F8-88DF-7E5D069F892A}" type="datetime2">
              <a:rPr lang="en-US" smtClean="0"/>
              <a:t>Thursday, October 13, 2022</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65906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336042" y="1956816"/>
            <a:ext cx="8476488"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329184" y="6153912"/>
            <a:ext cx="2592324" cy="502920"/>
          </a:xfrm>
          <a:prstGeom prst="rect">
            <a:avLst/>
          </a:prstGeom>
        </p:spPr>
        <p:txBody>
          <a:bodyPr/>
          <a:lstStyle/>
          <a:p>
            <a:fld id="{53CF612A-4CB0-4F57-9A87-F049CECB184D}" type="datetime2">
              <a:rPr lang="en-US" smtClean="0"/>
              <a:t>Thursday, October 13, 2022</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634273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7674102" y="448056"/>
            <a:ext cx="1186434"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329184" y="438912"/>
            <a:ext cx="7077456"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329184" y="6153912"/>
            <a:ext cx="2592324" cy="502920"/>
          </a:xfrm>
          <a:prstGeom prst="rect">
            <a:avLst/>
          </a:prstGeom>
        </p:spPr>
        <p:txBody>
          <a:bodyPr/>
          <a:lstStyle/>
          <a:p>
            <a:fld id="{8F397F40-C8F7-4897-A6B8-241042F913A9}" type="datetime2">
              <a:rPr lang="en-US" smtClean="0"/>
              <a:t>Thursday, October 13, 2022</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476533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9" name="Subtitle 8"/>
          <p:cNvSpPr>
            <a:spLocks noGrp="1"/>
          </p:cNvSpPr>
          <p:nvPr>
            <p:ph type="subTitle" idx="1"/>
          </p:nvPr>
        </p:nvSpPr>
        <p:spPr>
          <a:xfrm>
            <a:off x="2362200"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extLst/>
          </a:lstStyle>
          <a:p>
            <a:pPr algn="ctr"/>
            <a:fld id="{047E157E-8DCB-4F70-A0AF-5EB586A91DD4}" type="datetime1">
              <a:rPr lang="en-US" smtClean="0">
                <a:solidFill>
                  <a:srgbClr val="FFFFFF"/>
                </a:solidFill>
              </a:rPr>
              <a:pPr algn="ctr"/>
              <a:t>10/13/2022</a:t>
            </a:fld>
            <a:endParaRPr lang="en-US" sz="2000" dirty="0">
              <a:solidFill>
                <a:srgbClr val="FFFFFF"/>
              </a:solidFill>
            </a:endParaRPr>
          </a:p>
        </p:txBody>
      </p:sp>
      <p:sp>
        <p:nvSpPr>
          <p:cNvPr id="17" name="Footer Placeholder 16"/>
          <p:cNvSpPr>
            <a:spLocks noGrp="1"/>
          </p:cNvSpPr>
          <p:nvPr>
            <p:ph type="ftr" sz="quarter" idx="11"/>
          </p:nvPr>
        </p:nvSpPr>
        <p:spPr>
          <a:xfrm>
            <a:off x="2085393" y="236539"/>
            <a:ext cx="5867400" cy="365125"/>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2362200" y="3124200"/>
            <a:ext cx="6477000" cy="2717800"/>
          </a:xfrm>
        </p:spPr>
        <p:txBody>
          <a:bodyPr rtlCol="0" anchor="b"/>
          <a:lstStyle>
            <a:lvl1pPr>
              <a:defRPr cap="all" baseline="0"/>
            </a:lvl1pPr>
            <a:extLst/>
          </a:lstStyle>
          <a:p>
            <a:r>
              <a:rPr lang="en-US"/>
              <a:t>Click to edit Master title style</a:t>
            </a:r>
            <a:endParaRPr lang="en-US" dirty="0"/>
          </a:p>
        </p:txBody>
      </p:sp>
    </p:spTree>
    <p:extLst>
      <p:ext uri="{BB962C8B-B14F-4D97-AF65-F5344CB8AC3E}">
        <p14:creationId xmlns:p14="http://schemas.microsoft.com/office/powerpoint/2010/main" val="262822856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10/13/2022</a:t>
            </a:fld>
            <a:endParaRPr lang="en-US" dirty="0"/>
          </a:p>
        </p:txBody>
      </p:sp>
      <p:sp>
        <p:nvSpPr>
          <p:cNvPr id="4" name="Rectangle 3"/>
          <p:cNvSpPr>
            <a:spLocks noGrp="1"/>
          </p:cNvSpPr>
          <p:nvPr>
            <p:ph type="ftr" sz="quarter" idx="11"/>
          </p:nvPr>
        </p:nvSpPr>
        <p:spPr/>
        <p:txBody>
          <a:bodyPr/>
          <a:lstStyle/>
          <a:p>
            <a:endParaRPr lang="en-US" dirty="0"/>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dirty="0"/>
          </a:p>
        </p:txBody>
      </p:sp>
      <p:sp>
        <p:nvSpPr>
          <p:cNvPr id="7" name="Rectangle 6"/>
          <p:cNvSpPr>
            <a:spLocks noGrp="1"/>
          </p:cNvSpPr>
          <p:nvPr>
            <p:ph sz="quarter" idx="13"/>
          </p:nvPr>
        </p:nvSpPr>
        <p:spPr>
          <a:xfrm>
            <a:off x="609600" y="1803400"/>
            <a:ext cx="81534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859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1"/>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10/13/2022</a:t>
            </a:fld>
            <a:endParaRPr lang="en-US" dirty="0"/>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extLst/>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56162787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803402"/>
            <a:ext cx="38862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803399"/>
            <a:ext cx="38862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10/13/2022</a:t>
            </a:fld>
            <a:endParaRPr lang="en-US" dirty="0"/>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3220958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57480"/>
            <a:ext cx="8153400" cy="134112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10/13/2022</a:t>
            </a:fld>
            <a:endParaRPr lang="en-US" dirty="0"/>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8"/>
          </p:nvPr>
        </p:nvSpPr>
        <p:spPr>
          <a:xfrm>
            <a:off x="609600" y="1816383"/>
            <a:ext cx="3886200" cy="707136"/>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816383"/>
            <a:ext cx="3886200" cy="707136"/>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extLst>
      <p:ext uri="{BB962C8B-B14F-4D97-AF65-F5344CB8AC3E}">
        <p14:creationId xmlns:p14="http://schemas.microsoft.com/office/powerpoint/2010/main" val="1781785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10/13/2022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57907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10/13/2022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45409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169476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7480"/>
            <a:ext cx="8153400" cy="134112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905000"/>
            <a:ext cx="16002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905000"/>
            <a:ext cx="6400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1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dirty="0"/>
              <a:t>Drag picture to placeholder or click icon to add</a:t>
            </a: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10" name="Rectangle 9"/>
          <p:cNvSpPr/>
          <p:nvPr/>
        </p:nvSpPr>
        <p:spPr>
          <a:xfrm>
            <a:off x="1545336"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2" name="Title 1"/>
          <p:cNvSpPr>
            <a:spLocks noGrp="1"/>
          </p:cNvSpPr>
          <p:nvPr>
            <p:ph type="title"/>
          </p:nvPr>
        </p:nvSpPr>
        <p:spPr>
          <a:xfrm>
            <a:off x="1600200" y="4724400"/>
            <a:ext cx="7315200" cy="6096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12" name="Date Placeholder 11"/>
          <p:cNvSpPr>
            <a:spLocks noGrp="1"/>
          </p:cNvSpPr>
          <p:nvPr>
            <p:ph type="dt" sz="half" idx="10"/>
          </p:nvPr>
        </p:nvSpPr>
        <p:spPr>
          <a:xfrm>
            <a:off x="6248400" y="6248400"/>
            <a:ext cx="2667000" cy="365125"/>
          </a:xfrm>
        </p:spPr>
        <p:txBody>
          <a:bodyPr rtlCol="0"/>
          <a:lstStyle/>
          <a:p>
            <a:fld id="{E4606EA6-EFEA-4C30-9264-4F9291A5780D}" type="datetime1">
              <a:rPr lang="en-US" smtClean="0"/>
              <a:pPr/>
              <a:t>10/13/2022</a:t>
            </a:fld>
            <a:endParaRPr lang="en-US" dirty="0"/>
          </a:p>
        </p:txBody>
      </p:sp>
      <p:sp>
        <p:nvSpPr>
          <p:cNvPr id="13" name="Slide Number Placeholder 12"/>
          <p:cNvSpPr>
            <a:spLocks noGrp="1"/>
          </p:cNvSpPr>
          <p:nvPr>
            <p:ph type="sldNum" sz="quarter" idx="11"/>
          </p:nvPr>
        </p:nvSpPr>
        <p:spPr>
          <a:xfrm>
            <a:off x="0" y="4667249"/>
            <a:ext cx="1447800" cy="663579"/>
          </a:xfrm>
        </p:spPr>
        <p:txBody>
          <a:bodyPr rtlCol="0"/>
          <a:lstStyle>
            <a:lvl1pPr>
              <a:defRPr sz="2800"/>
            </a:lvl1pPr>
            <a:extLst/>
          </a:lstStyle>
          <a:p>
            <a:pPr algn="ctr"/>
            <a:fld id="{8F82E0A0-C266-4798-8C8F-B9F91E9DA37E}" type="slidenum">
              <a:rPr lang="en-US" sz="2800" b="1" smtClean="0">
                <a:solidFill>
                  <a:srgbClr val="FFFFFF"/>
                </a:solidFill>
              </a:rPr>
              <a:pPr algn="ctr"/>
              <a:t>‹#›</a:t>
            </a:fld>
            <a:endParaRPr lang="en-US" sz="2800" dirty="0"/>
          </a:p>
        </p:txBody>
      </p:sp>
      <p:sp>
        <p:nvSpPr>
          <p:cNvPr id="14" name="Footer Placeholder 13"/>
          <p:cNvSpPr>
            <a:spLocks noGrp="1"/>
          </p:cNvSpPr>
          <p:nvPr>
            <p:ph type="ftr" sz="quarter" idx="12"/>
          </p:nvPr>
        </p:nvSpPr>
        <p:spPr>
          <a:xfrm>
            <a:off x="1600200" y="6248207"/>
            <a:ext cx="4572000" cy="365125"/>
          </a:xfrm>
        </p:spPr>
        <p:txBody>
          <a:bodyPr rtlCol="0"/>
          <a:lstStyle/>
          <a:p>
            <a:endParaRPr lang="en-US" dirty="0"/>
          </a:p>
        </p:txBody>
      </p:sp>
    </p:spTree>
    <p:extLst>
      <p:ext uri="{BB962C8B-B14F-4D97-AF65-F5344CB8AC3E}">
        <p14:creationId xmlns:p14="http://schemas.microsoft.com/office/powerpoint/2010/main" val="348086076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858957-BFAC-854A-B6AF-F026697C0CE2}"/>
              </a:ext>
            </a:extLst>
          </p:cNvPr>
          <p:cNvSpPr/>
          <p:nvPr/>
        </p:nvSpPr>
        <p:spPr>
          <a:xfrm>
            <a:off x="0" y="5971117"/>
            <a:ext cx="9144000" cy="88688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 name="Rectangle 4">
            <a:extLst>
              <a:ext uri="{FF2B5EF4-FFF2-40B4-BE49-F238E27FC236}">
                <a16:creationId xmlns:a16="http://schemas.microsoft.com/office/drawing/2014/main" id="{E4277EC1-312A-6B48-904B-F9B753BA4BE8}"/>
              </a:ext>
            </a:extLst>
          </p:cNvPr>
          <p:cNvSpPr/>
          <p:nvPr/>
        </p:nvSpPr>
        <p:spPr>
          <a:xfrm>
            <a:off x="-9525" y="6053667"/>
            <a:ext cx="2249488" cy="71331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089850A3-7287-F34D-B286-2A4FD5F90E7B}"/>
              </a:ext>
            </a:extLst>
          </p:cNvPr>
          <p:cNvSpPr/>
          <p:nvPr/>
        </p:nvSpPr>
        <p:spPr>
          <a:xfrm>
            <a:off x="2359026" y="6045200"/>
            <a:ext cx="6784975" cy="7112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Subtitle 8"/>
          <p:cNvSpPr>
            <a:spLocks noGrp="1"/>
          </p:cNvSpPr>
          <p:nvPr>
            <p:ph type="subTitle" idx="1"/>
          </p:nvPr>
        </p:nvSpPr>
        <p:spPr>
          <a:xfrm>
            <a:off x="2362200"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Rectangle 11"/>
          <p:cNvSpPr>
            <a:spLocks noGrp="1"/>
          </p:cNvSpPr>
          <p:nvPr>
            <p:ph type="title"/>
          </p:nvPr>
        </p:nvSpPr>
        <p:spPr>
          <a:xfrm>
            <a:off x="2362200" y="3124200"/>
            <a:ext cx="6477000" cy="2717800"/>
          </a:xfrm>
        </p:spPr>
        <p:txBody>
          <a:bodyPr rtlCol="0"/>
          <a:lstStyle>
            <a:lvl1pPr>
              <a:defRPr cap="all" baseline="0"/>
            </a:lvl1pPr>
            <a:extLst/>
          </a:lstStyle>
          <a:p>
            <a:r>
              <a:rPr lang="en-US"/>
              <a:t>Click to edit Master title style</a:t>
            </a:r>
            <a:endParaRPr lang="en-US" dirty="0"/>
          </a:p>
        </p:txBody>
      </p:sp>
      <p:sp>
        <p:nvSpPr>
          <p:cNvPr id="7" name="Date Placeholder 27">
            <a:extLst>
              <a:ext uri="{FF2B5EF4-FFF2-40B4-BE49-F238E27FC236}">
                <a16:creationId xmlns:a16="http://schemas.microsoft.com/office/drawing/2014/main" id="{1A47F806-CAF5-4F43-8D56-3041FBB1B1A9}"/>
              </a:ext>
            </a:extLst>
          </p:cNvPr>
          <p:cNvSpPr>
            <a:spLocks noGrp="1"/>
          </p:cNvSpPr>
          <p:nvPr>
            <p:ph type="dt" sz="half" idx="10"/>
          </p:nvPr>
        </p:nvSpPr>
        <p:spPr>
          <a:xfrm>
            <a:off x="76200" y="6068484"/>
            <a:ext cx="2057400" cy="685800"/>
          </a:xfrm>
        </p:spPr>
        <p:txBody>
          <a:bodyPr>
            <a:noAutofit/>
          </a:bodyPr>
          <a:lstStyle>
            <a:lvl1pPr algn="ctr">
              <a:defRPr sz="2000">
                <a:solidFill>
                  <a:srgbClr val="FFFFFF"/>
                </a:solidFill>
              </a:defRPr>
            </a:lvl1pPr>
          </a:lstStyle>
          <a:p>
            <a:pPr>
              <a:defRPr/>
            </a:pPr>
            <a:fld id="{71A878FD-B1D1-46A9-898A-2E2847C75588}" type="datetime1">
              <a:rPr lang="en-US" altLang="en-US"/>
              <a:pPr>
                <a:defRPr/>
              </a:pPr>
              <a:t>10/13/2022</a:t>
            </a:fld>
            <a:endParaRPr lang="en-US" altLang="en-US" dirty="0"/>
          </a:p>
        </p:txBody>
      </p:sp>
      <p:sp>
        <p:nvSpPr>
          <p:cNvPr id="8" name="Footer Placeholder 16">
            <a:extLst>
              <a:ext uri="{FF2B5EF4-FFF2-40B4-BE49-F238E27FC236}">
                <a16:creationId xmlns:a16="http://schemas.microsoft.com/office/drawing/2014/main" id="{BFB3CF38-0833-854D-94E6-01B921EC53AF}"/>
              </a:ext>
            </a:extLst>
          </p:cNvPr>
          <p:cNvSpPr>
            <a:spLocks noGrp="1"/>
          </p:cNvSpPr>
          <p:nvPr>
            <p:ph type="ftr" sz="quarter" idx="11"/>
          </p:nvPr>
        </p:nvSpPr>
        <p:spPr>
          <a:xfrm>
            <a:off x="2085975" y="237067"/>
            <a:ext cx="5867400" cy="364067"/>
          </a:xfrm>
        </p:spPr>
        <p:txBody>
          <a:bodyPr/>
          <a:lstStyle>
            <a:lvl1pPr algn="r">
              <a:defRPr dirty="0">
                <a:solidFill>
                  <a:schemeClr val="tx2"/>
                </a:solidFill>
              </a:defRPr>
            </a:lvl1pPr>
            <a:extLst/>
          </a:lstStyle>
          <a:p>
            <a:pPr>
              <a:defRPr/>
            </a:pPr>
            <a:endParaRPr lang="en-US" dirty="0"/>
          </a:p>
        </p:txBody>
      </p:sp>
      <p:sp>
        <p:nvSpPr>
          <p:cNvPr id="10" name="Slide Number Placeholder 28">
            <a:extLst>
              <a:ext uri="{FF2B5EF4-FFF2-40B4-BE49-F238E27FC236}">
                <a16:creationId xmlns:a16="http://schemas.microsoft.com/office/drawing/2014/main" id="{4508F445-8214-1542-B92A-6954677C71D3}"/>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59CC56A8-8792-4656-B66C-395062C6DC3A}" type="slidenum">
              <a:rPr lang="en-US" altLang="en-US"/>
              <a:pPr>
                <a:defRPr/>
              </a:pPr>
              <a:t>‹#›</a:t>
            </a:fld>
            <a:endParaRPr lang="en-US" altLang="en-US" dirty="0"/>
          </a:p>
        </p:txBody>
      </p:sp>
    </p:spTree>
    <p:extLst>
      <p:ext uri="{BB962C8B-B14F-4D97-AF65-F5344CB8AC3E}">
        <p14:creationId xmlns:p14="http://schemas.microsoft.com/office/powerpoint/2010/main" val="343956927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7" name="Rectangle 6"/>
          <p:cNvSpPr>
            <a:spLocks noGrp="1"/>
          </p:cNvSpPr>
          <p:nvPr>
            <p:ph sz="quarter" idx="13"/>
          </p:nvPr>
        </p:nvSpPr>
        <p:spPr>
          <a:xfrm>
            <a:off x="609600" y="1803400"/>
            <a:ext cx="81534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103A599-6711-7244-882B-302132DA6E7E}"/>
              </a:ext>
            </a:extLst>
          </p:cNvPr>
          <p:cNvSpPr>
            <a:spLocks noGrp="1"/>
          </p:cNvSpPr>
          <p:nvPr>
            <p:ph type="dt" sz="half" idx="14"/>
          </p:nvPr>
        </p:nvSpPr>
        <p:spPr/>
        <p:txBody>
          <a:bodyPr/>
          <a:lstStyle>
            <a:lvl1pPr>
              <a:defRPr/>
            </a:lvl1pPr>
          </a:lstStyle>
          <a:p>
            <a:pPr>
              <a:defRPr/>
            </a:pPr>
            <a:fld id="{6BCBA883-5C3B-487C-B0E0-4FAA4C17038E}" type="datetime1">
              <a:rPr lang="en-US" altLang="en-US"/>
              <a:pPr>
                <a:defRPr/>
              </a:pPr>
              <a:t>10/13/2022</a:t>
            </a:fld>
            <a:endParaRPr lang="en-US" altLang="en-US" dirty="0"/>
          </a:p>
        </p:txBody>
      </p:sp>
      <p:sp>
        <p:nvSpPr>
          <p:cNvPr id="5" name="Footer Placeholder 2">
            <a:extLst>
              <a:ext uri="{FF2B5EF4-FFF2-40B4-BE49-F238E27FC236}">
                <a16:creationId xmlns:a16="http://schemas.microsoft.com/office/drawing/2014/main" id="{3C13A082-A496-5A47-8E81-996D5422C24D}"/>
              </a:ext>
            </a:extLst>
          </p:cNvPr>
          <p:cNvSpPr>
            <a:spLocks noGrp="1"/>
          </p:cNvSpPr>
          <p:nvPr>
            <p:ph type="ftr" sz="quarter" idx="15"/>
          </p:nvPr>
        </p:nvSpPr>
        <p:spPr/>
        <p:txBody>
          <a:bodyPr/>
          <a:lstStyle>
            <a:lvl1pPr>
              <a:defRPr/>
            </a:lvl1pPr>
          </a:lstStyle>
          <a:p>
            <a:pPr>
              <a:defRPr/>
            </a:pPr>
            <a:endParaRPr lang="en-US" dirty="0"/>
          </a:p>
        </p:txBody>
      </p:sp>
      <p:sp>
        <p:nvSpPr>
          <p:cNvPr id="6" name="Slide Number Placeholder 22">
            <a:extLst>
              <a:ext uri="{FF2B5EF4-FFF2-40B4-BE49-F238E27FC236}">
                <a16:creationId xmlns:a16="http://schemas.microsoft.com/office/drawing/2014/main" id="{4968CC91-0AF8-054B-A02A-7A28268983F8}"/>
              </a:ext>
            </a:extLst>
          </p:cNvPr>
          <p:cNvSpPr>
            <a:spLocks noGrp="1"/>
          </p:cNvSpPr>
          <p:nvPr>
            <p:ph type="sldNum" sz="quarter" idx="16"/>
          </p:nvPr>
        </p:nvSpPr>
        <p:spPr/>
        <p:txBody>
          <a:bodyPr/>
          <a:lstStyle>
            <a:lvl1pPr>
              <a:defRPr/>
            </a:lvl1pPr>
          </a:lstStyle>
          <a:p>
            <a:pPr>
              <a:defRPr/>
            </a:pPr>
            <a:fld id="{20A6AB2B-D129-4FCA-984C-84A876753517}" type="slidenum">
              <a:rPr lang="en-US" altLang="en-US"/>
              <a:pPr>
                <a:defRPr/>
              </a:pPr>
              <a:t>‹#›</a:t>
            </a:fld>
            <a:endParaRPr lang="en-US" altLang="en-US" dirty="0"/>
          </a:p>
        </p:txBody>
      </p:sp>
    </p:spTree>
    <p:extLst>
      <p:ext uri="{BB962C8B-B14F-4D97-AF65-F5344CB8AC3E}">
        <p14:creationId xmlns:p14="http://schemas.microsoft.com/office/powerpoint/2010/main" val="3249356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9EBF5-0967-2E49-9132-063011A8DC8B}"/>
              </a:ext>
            </a:extLst>
          </p:cNvPr>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 name="Rectangle 4">
            <a:extLst>
              <a:ext uri="{FF2B5EF4-FFF2-40B4-BE49-F238E27FC236}">
                <a16:creationId xmlns:a16="http://schemas.microsoft.com/office/drawing/2014/main" id="{86A66D94-706D-0848-9C7C-7B8B08AD642C}"/>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D246E935-4EB2-FE49-AB21-7BB70EA651F7}"/>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 name="Text Placeholder 2"/>
          <p:cNvSpPr>
            <a:spLocks noGrp="1"/>
          </p:cNvSpPr>
          <p:nvPr>
            <p:ph type="body" idx="1"/>
          </p:nvPr>
        </p:nvSpPr>
        <p:spPr>
          <a:xfrm>
            <a:off x="1371601" y="2743201"/>
            <a:ext cx="7123113" cy="1673225"/>
          </a:xfrm>
        </p:spPr>
        <p:txBody>
          <a:bodyPr/>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extLst/>
          </a:lstStyle>
          <a:p>
            <a:r>
              <a:rPr lang="en-US"/>
              <a:t>Click to edit Master title style</a:t>
            </a:r>
            <a:endParaRPr lang="en-US" dirty="0"/>
          </a:p>
        </p:txBody>
      </p:sp>
      <p:sp>
        <p:nvSpPr>
          <p:cNvPr id="7" name="Date Placeholder 11">
            <a:extLst>
              <a:ext uri="{FF2B5EF4-FFF2-40B4-BE49-F238E27FC236}">
                <a16:creationId xmlns:a16="http://schemas.microsoft.com/office/drawing/2014/main" id="{058894EA-57C7-4E41-85B5-8BC1FBE37CFA}"/>
              </a:ext>
            </a:extLst>
          </p:cNvPr>
          <p:cNvSpPr>
            <a:spLocks noGrp="1"/>
          </p:cNvSpPr>
          <p:nvPr>
            <p:ph type="dt" sz="half" idx="10"/>
          </p:nvPr>
        </p:nvSpPr>
        <p:spPr/>
        <p:txBody>
          <a:bodyPr/>
          <a:lstStyle>
            <a:lvl1pPr>
              <a:defRPr/>
            </a:lvl1pPr>
          </a:lstStyle>
          <a:p>
            <a:pPr>
              <a:defRPr/>
            </a:pPr>
            <a:fld id="{D0398F52-D775-43AC-9FBD-775F742F451F}" type="datetime1">
              <a:rPr lang="en-US" altLang="en-US"/>
              <a:pPr>
                <a:defRPr/>
              </a:pPr>
              <a:t>10/13/2022</a:t>
            </a:fld>
            <a:endParaRPr lang="en-US" altLang="en-US" dirty="0"/>
          </a:p>
        </p:txBody>
      </p:sp>
      <p:sp>
        <p:nvSpPr>
          <p:cNvPr id="8" name="Slide Number Placeholder 12">
            <a:extLst>
              <a:ext uri="{FF2B5EF4-FFF2-40B4-BE49-F238E27FC236}">
                <a16:creationId xmlns:a16="http://schemas.microsoft.com/office/drawing/2014/main" id="{EA19E181-93DC-9346-847D-45B6C896FC4D}"/>
              </a:ext>
            </a:extLst>
          </p:cNvPr>
          <p:cNvSpPr>
            <a:spLocks noGrp="1"/>
          </p:cNvSpPr>
          <p:nvPr>
            <p:ph type="sldNum" sz="quarter" idx="11"/>
          </p:nvPr>
        </p:nvSpPr>
        <p:spPr>
          <a:xfrm>
            <a:off x="0" y="1752600"/>
            <a:ext cx="1295400" cy="702733"/>
          </a:xfrm>
        </p:spPr>
        <p:txBody>
          <a:bodyPr>
            <a:noAutofit/>
          </a:bodyPr>
          <a:lstStyle>
            <a:lvl1pPr>
              <a:defRPr sz="2400"/>
            </a:lvl1pPr>
          </a:lstStyle>
          <a:p>
            <a:pPr>
              <a:defRPr/>
            </a:pPr>
            <a:fld id="{D32A2217-2736-457D-9669-5363617E15AD}" type="slidenum">
              <a:rPr lang="en-US" altLang="en-US"/>
              <a:pPr>
                <a:defRPr/>
              </a:pPr>
              <a:t>‹#›</a:t>
            </a:fld>
            <a:endParaRPr lang="en-US" altLang="en-US" dirty="0"/>
          </a:p>
        </p:txBody>
      </p:sp>
      <p:sp>
        <p:nvSpPr>
          <p:cNvPr id="9" name="Footer Placeholder 13">
            <a:extLst>
              <a:ext uri="{FF2B5EF4-FFF2-40B4-BE49-F238E27FC236}">
                <a16:creationId xmlns:a16="http://schemas.microsoft.com/office/drawing/2014/main" id="{E36FEFF1-81ED-D84E-9DBD-DFBD431EA74A}"/>
              </a:ext>
            </a:extLst>
          </p:cNvPr>
          <p:cNvSpPr>
            <a:spLocks noGrp="1"/>
          </p:cNvSpPr>
          <p:nvPr>
            <p:ph type="ftr" sz="quarter" idx="12"/>
          </p:nvPr>
        </p:nvSpPr>
        <p:spPr/>
        <p:txBody>
          <a:bodyPr/>
          <a:lstStyle>
            <a:lvl1pPr>
              <a:defRPr dirty="0"/>
            </a:lvl1pPr>
            <a:extLst/>
          </a:lstStyle>
          <a:p>
            <a:pPr>
              <a:defRPr/>
            </a:pPr>
            <a:endParaRPr lang="en-US" dirty="0"/>
          </a:p>
        </p:txBody>
      </p:sp>
    </p:spTree>
    <p:extLst>
      <p:ext uri="{BB962C8B-B14F-4D97-AF65-F5344CB8AC3E}">
        <p14:creationId xmlns:p14="http://schemas.microsoft.com/office/powerpoint/2010/main" val="394011022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803402"/>
            <a:ext cx="38862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803399"/>
            <a:ext cx="38862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7">
            <a:extLst>
              <a:ext uri="{FF2B5EF4-FFF2-40B4-BE49-F238E27FC236}">
                <a16:creationId xmlns:a16="http://schemas.microsoft.com/office/drawing/2014/main" id="{E2762755-6566-9F43-B296-02B313AF8C5D}"/>
              </a:ext>
            </a:extLst>
          </p:cNvPr>
          <p:cNvSpPr>
            <a:spLocks noGrp="1"/>
          </p:cNvSpPr>
          <p:nvPr>
            <p:ph type="dt" sz="half" idx="15"/>
          </p:nvPr>
        </p:nvSpPr>
        <p:spPr/>
        <p:txBody>
          <a:bodyPr/>
          <a:lstStyle>
            <a:lvl1pPr>
              <a:defRPr/>
            </a:lvl1pPr>
          </a:lstStyle>
          <a:p>
            <a:pPr>
              <a:defRPr/>
            </a:pPr>
            <a:fld id="{4E5FE477-68CA-4164-8335-1174E3C8F455}" type="datetime1">
              <a:rPr lang="en-US" altLang="en-US"/>
              <a:pPr>
                <a:defRPr/>
              </a:pPr>
              <a:t>10/13/2022</a:t>
            </a:fld>
            <a:endParaRPr lang="en-US" altLang="en-US" dirty="0"/>
          </a:p>
        </p:txBody>
      </p:sp>
      <p:sp>
        <p:nvSpPr>
          <p:cNvPr id="6" name="Slide Number Placeholder 9">
            <a:extLst>
              <a:ext uri="{FF2B5EF4-FFF2-40B4-BE49-F238E27FC236}">
                <a16:creationId xmlns:a16="http://schemas.microsoft.com/office/drawing/2014/main" id="{4A179D78-D28D-404C-A8C8-8E8ED613D60C}"/>
              </a:ext>
            </a:extLst>
          </p:cNvPr>
          <p:cNvSpPr>
            <a:spLocks noGrp="1"/>
          </p:cNvSpPr>
          <p:nvPr>
            <p:ph type="sldNum" sz="quarter" idx="16"/>
          </p:nvPr>
        </p:nvSpPr>
        <p:spPr/>
        <p:txBody>
          <a:bodyPr/>
          <a:lstStyle>
            <a:lvl1pPr>
              <a:defRPr/>
            </a:lvl1pPr>
          </a:lstStyle>
          <a:p>
            <a:pPr>
              <a:defRPr/>
            </a:pPr>
            <a:fld id="{9746A15F-5469-4CBD-898E-089F120FE0A9}" type="slidenum">
              <a:rPr lang="en-US" altLang="en-US"/>
              <a:pPr>
                <a:defRPr/>
              </a:pPr>
              <a:t>‹#›</a:t>
            </a:fld>
            <a:endParaRPr lang="en-US" altLang="en-US" dirty="0"/>
          </a:p>
        </p:txBody>
      </p:sp>
      <p:sp>
        <p:nvSpPr>
          <p:cNvPr id="7" name="Footer Placeholder 11">
            <a:extLst>
              <a:ext uri="{FF2B5EF4-FFF2-40B4-BE49-F238E27FC236}">
                <a16:creationId xmlns:a16="http://schemas.microsoft.com/office/drawing/2014/main" id="{3D4FDCA6-0273-8B4A-BE52-E2F7D2F15766}"/>
              </a:ext>
            </a:extLst>
          </p:cNvPr>
          <p:cNvSpPr>
            <a:spLocks noGrp="1"/>
          </p:cNvSpPr>
          <p:nvPr>
            <p:ph type="ftr" sz="quarter" idx="17"/>
          </p:nvPr>
        </p:nvSpPr>
        <p:spPr/>
        <p:txBody>
          <a:bodyPr rtlCol="0"/>
          <a:lstStyle>
            <a:lvl1pPr>
              <a:defRPr dirty="0"/>
            </a:lvl1pPr>
            <a:extLst/>
          </a:lstStyle>
          <a:p>
            <a:pPr>
              <a:defRPr/>
            </a:pPr>
            <a:endParaRPr lang="en-US" dirty="0"/>
          </a:p>
        </p:txBody>
      </p:sp>
    </p:spTree>
    <p:extLst>
      <p:ext uri="{BB962C8B-B14F-4D97-AF65-F5344CB8AC3E}">
        <p14:creationId xmlns:p14="http://schemas.microsoft.com/office/powerpoint/2010/main" val="2084460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57480"/>
            <a:ext cx="8153400" cy="1341120"/>
          </a:xfrm>
        </p:spPr>
        <p:txBody>
          <a:bodyPr/>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609600" y="1816383"/>
            <a:ext cx="3886200" cy="707136"/>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816383"/>
            <a:ext cx="3886200" cy="707136"/>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7" name="Date Placeholder 9">
            <a:extLst>
              <a:ext uri="{FF2B5EF4-FFF2-40B4-BE49-F238E27FC236}">
                <a16:creationId xmlns:a16="http://schemas.microsoft.com/office/drawing/2014/main" id="{7EE5DD30-679D-7844-89D4-771B48115AD4}"/>
              </a:ext>
            </a:extLst>
          </p:cNvPr>
          <p:cNvSpPr>
            <a:spLocks noGrp="1"/>
          </p:cNvSpPr>
          <p:nvPr>
            <p:ph type="dt" sz="half" idx="20"/>
          </p:nvPr>
        </p:nvSpPr>
        <p:spPr/>
        <p:txBody>
          <a:bodyPr/>
          <a:lstStyle>
            <a:lvl1pPr>
              <a:defRPr/>
            </a:lvl1pPr>
          </a:lstStyle>
          <a:p>
            <a:pPr>
              <a:defRPr/>
            </a:pPr>
            <a:fld id="{58DCAAE2-8D27-46B5-A4A3-5F17FFB8F228}" type="datetime1">
              <a:rPr lang="en-US" altLang="en-US"/>
              <a:pPr>
                <a:defRPr/>
              </a:pPr>
              <a:t>10/13/2022</a:t>
            </a:fld>
            <a:endParaRPr lang="en-US" altLang="en-US" dirty="0"/>
          </a:p>
        </p:txBody>
      </p:sp>
      <p:sp>
        <p:nvSpPr>
          <p:cNvPr id="8" name="Slide Number Placeholder 11">
            <a:extLst>
              <a:ext uri="{FF2B5EF4-FFF2-40B4-BE49-F238E27FC236}">
                <a16:creationId xmlns:a16="http://schemas.microsoft.com/office/drawing/2014/main" id="{5555F5BB-C9EA-6742-8176-F91717E78934}"/>
              </a:ext>
            </a:extLst>
          </p:cNvPr>
          <p:cNvSpPr>
            <a:spLocks noGrp="1"/>
          </p:cNvSpPr>
          <p:nvPr>
            <p:ph type="sldNum" sz="quarter" idx="21"/>
          </p:nvPr>
        </p:nvSpPr>
        <p:spPr/>
        <p:txBody>
          <a:bodyPr/>
          <a:lstStyle>
            <a:lvl1pPr>
              <a:defRPr/>
            </a:lvl1pPr>
          </a:lstStyle>
          <a:p>
            <a:pPr>
              <a:defRPr/>
            </a:pPr>
            <a:fld id="{041B3FC0-2CD5-4B69-AABD-1DAA390A698D}" type="slidenum">
              <a:rPr lang="en-US" altLang="en-US"/>
              <a:pPr>
                <a:defRPr/>
              </a:pPr>
              <a:t>‹#›</a:t>
            </a:fld>
            <a:endParaRPr lang="en-US" altLang="en-US" dirty="0"/>
          </a:p>
        </p:txBody>
      </p:sp>
      <p:sp>
        <p:nvSpPr>
          <p:cNvPr id="9" name="Footer Placeholder 13">
            <a:extLst>
              <a:ext uri="{FF2B5EF4-FFF2-40B4-BE49-F238E27FC236}">
                <a16:creationId xmlns:a16="http://schemas.microsoft.com/office/drawing/2014/main" id="{2CB05549-FD00-8243-940E-F9AA80B499B1}"/>
              </a:ext>
            </a:extLst>
          </p:cNvPr>
          <p:cNvSpPr>
            <a:spLocks noGrp="1"/>
          </p:cNvSpPr>
          <p:nvPr>
            <p:ph type="ftr" sz="quarter" idx="22"/>
          </p:nvPr>
        </p:nvSpPr>
        <p:spPr/>
        <p:txBody>
          <a:bodyPr rtlCol="0"/>
          <a:lstStyle>
            <a:lvl1pPr>
              <a:defRPr dirty="0"/>
            </a:lvl1pPr>
            <a:extLst/>
          </a:lstStyle>
          <a:p>
            <a:pPr>
              <a:defRPr/>
            </a:pPr>
            <a:endParaRPr lang="en-US" dirty="0"/>
          </a:p>
        </p:txBody>
      </p:sp>
    </p:spTree>
    <p:extLst>
      <p:ext uri="{BB962C8B-B14F-4D97-AF65-F5344CB8AC3E}">
        <p14:creationId xmlns:p14="http://schemas.microsoft.com/office/powerpoint/2010/main" val="3794517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13">
            <a:extLst>
              <a:ext uri="{FF2B5EF4-FFF2-40B4-BE49-F238E27FC236}">
                <a16:creationId xmlns:a16="http://schemas.microsoft.com/office/drawing/2014/main" id="{0103A599-6711-7244-882B-302132DA6E7E}"/>
              </a:ext>
            </a:extLst>
          </p:cNvPr>
          <p:cNvSpPr>
            <a:spLocks noGrp="1"/>
          </p:cNvSpPr>
          <p:nvPr>
            <p:ph type="dt" sz="half" idx="10"/>
          </p:nvPr>
        </p:nvSpPr>
        <p:spPr/>
        <p:txBody>
          <a:bodyPr/>
          <a:lstStyle>
            <a:lvl1pPr>
              <a:defRPr/>
            </a:lvl1pPr>
          </a:lstStyle>
          <a:p>
            <a:pPr>
              <a:defRPr/>
            </a:pPr>
            <a:fld id="{9BAA8325-2521-486A-8B41-C0350F21C9E3}" type="datetime1">
              <a:rPr lang="en-US" altLang="en-US"/>
              <a:pPr>
                <a:defRPr/>
              </a:pPr>
              <a:t>10/13/2022</a:t>
            </a:fld>
            <a:endParaRPr lang="en-US" altLang="en-US" dirty="0"/>
          </a:p>
        </p:txBody>
      </p:sp>
      <p:sp>
        <p:nvSpPr>
          <p:cNvPr id="4" name="Footer Placeholder 2">
            <a:extLst>
              <a:ext uri="{FF2B5EF4-FFF2-40B4-BE49-F238E27FC236}">
                <a16:creationId xmlns:a16="http://schemas.microsoft.com/office/drawing/2014/main" id="{3C13A082-A496-5A47-8E81-996D5422C24D}"/>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22">
            <a:extLst>
              <a:ext uri="{FF2B5EF4-FFF2-40B4-BE49-F238E27FC236}">
                <a16:creationId xmlns:a16="http://schemas.microsoft.com/office/drawing/2014/main" id="{4968CC91-0AF8-054B-A02A-7A28268983F8}"/>
              </a:ext>
            </a:extLst>
          </p:cNvPr>
          <p:cNvSpPr>
            <a:spLocks noGrp="1"/>
          </p:cNvSpPr>
          <p:nvPr>
            <p:ph type="sldNum" sz="quarter" idx="12"/>
          </p:nvPr>
        </p:nvSpPr>
        <p:spPr/>
        <p:txBody>
          <a:bodyPr/>
          <a:lstStyle>
            <a:lvl1pPr>
              <a:defRPr/>
            </a:lvl1pPr>
          </a:lstStyle>
          <a:p>
            <a:pPr>
              <a:defRPr/>
            </a:pPr>
            <a:fld id="{2C6B10CE-3C06-4AEC-A38F-E72AFAA47EA2}" type="slidenum">
              <a:rPr lang="en-US" altLang="en-US"/>
              <a:pPr>
                <a:defRPr/>
              </a:pPr>
              <a:t>‹#›</a:t>
            </a:fld>
            <a:endParaRPr lang="en-US" altLang="en-US" dirty="0"/>
          </a:p>
        </p:txBody>
      </p:sp>
    </p:spTree>
    <p:extLst>
      <p:ext uri="{BB962C8B-B14F-4D97-AF65-F5344CB8AC3E}">
        <p14:creationId xmlns:p14="http://schemas.microsoft.com/office/powerpoint/2010/main" val="879498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5CDE3-9B19-B14C-AEEF-3633AA0D30E3}"/>
              </a:ext>
            </a:extLst>
          </p:cNvPr>
          <p:cNvSpPr>
            <a:spLocks noGrp="1"/>
          </p:cNvSpPr>
          <p:nvPr>
            <p:ph type="dt" sz="half" idx="10"/>
          </p:nvPr>
        </p:nvSpPr>
        <p:spPr/>
        <p:txBody>
          <a:bodyPr/>
          <a:lstStyle>
            <a:lvl1pPr>
              <a:defRPr/>
            </a:lvl1pPr>
          </a:lstStyle>
          <a:p>
            <a:pPr>
              <a:defRPr/>
            </a:pPr>
            <a:fld id="{59472BBA-7A37-48D8-8224-0BF705F8FB59}" type="datetime1">
              <a:rPr lang="en-US" altLang="en-US"/>
              <a:pPr>
                <a:defRPr/>
              </a:pPr>
              <a:t>10/13/2022</a:t>
            </a:fld>
            <a:endParaRPr lang="en-US" altLang="en-US" dirty="0"/>
          </a:p>
        </p:txBody>
      </p:sp>
      <p:sp>
        <p:nvSpPr>
          <p:cNvPr id="3" name="Footer Placeholder 2">
            <a:extLst>
              <a:ext uri="{FF2B5EF4-FFF2-40B4-BE49-F238E27FC236}">
                <a16:creationId xmlns:a16="http://schemas.microsoft.com/office/drawing/2014/main" id="{7E4DD141-0925-1143-852A-C6D964AF26AB}"/>
              </a:ext>
            </a:extLst>
          </p:cNvPr>
          <p:cNvSpPr>
            <a:spLocks noGrp="1"/>
          </p:cNvSpPr>
          <p:nvPr>
            <p:ph type="ftr" sz="quarter" idx="11"/>
          </p:nvPr>
        </p:nvSpPr>
        <p:spPr/>
        <p:txBody>
          <a:bodyPr/>
          <a:lstStyle>
            <a:lvl1pPr>
              <a:defRPr dirty="0"/>
            </a:lvl1pPr>
            <a:extLst/>
          </a:lstStyle>
          <a:p>
            <a:pPr>
              <a:defRPr/>
            </a:pPr>
            <a:endParaRPr lang="en-US" dirty="0"/>
          </a:p>
        </p:txBody>
      </p:sp>
      <p:sp>
        <p:nvSpPr>
          <p:cNvPr id="4" name="Slide Number Placeholder 3">
            <a:extLst>
              <a:ext uri="{FF2B5EF4-FFF2-40B4-BE49-F238E27FC236}">
                <a16:creationId xmlns:a16="http://schemas.microsoft.com/office/drawing/2014/main" id="{BAE3ADB8-8035-F940-8EE4-7C6FEA1D86DE}"/>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8F16F2C1-6E4B-4EF5-A9DF-13268D7DDF38}" type="slidenum">
              <a:rPr lang="en-US" altLang="en-US"/>
              <a:pPr>
                <a:defRPr/>
              </a:pPr>
              <a:t>‹#›</a:t>
            </a:fld>
            <a:endParaRPr lang="en-US" altLang="en-US" dirty="0"/>
          </a:p>
        </p:txBody>
      </p:sp>
    </p:spTree>
    <p:extLst>
      <p:ext uri="{BB962C8B-B14F-4D97-AF65-F5344CB8AC3E}">
        <p14:creationId xmlns:p14="http://schemas.microsoft.com/office/powerpoint/2010/main" val="960250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7480"/>
            <a:ext cx="8153400" cy="1341120"/>
          </a:xfrm>
        </p:spPr>
        <p:txBody>
          <a:bodyPr/>
          <a:lstStyle>
            <a:lvl1pPr algn="l">
              <a:buNone/>
              <a:defRPr sz="4200" b="0"/>
            </a:lvl1pPr>
            <a:extLst/>
          </a:lstStyle>
          <a:p>
            <a:r>
              <a:rPr lang="en-US"/>
              <a:t>Click to edit Master title style</a:t>
            </a:r>
            <a:endParaRPr lang="en-US" dirty="0"/>
          </a:p>
        </p:txBody>
      </p:sp>
      <p:sp>
        <p:nvSpPr>
          <p:cNvPr id="3" name="Text Placeholder 2"/>
          <p:cNvSpPr>
            <a:spLocks noGrp="1"/>
          </p:cNvSpPr>
          <p:nvPr>
            <p:ph type="body" idx="1"/>
          </p:nvPr>
        </p:nvSpPr>
        <p:spPr>
          <a:xfrm>
            <a:off x="609600" y="1905000"/>
            <a:ext cx="16002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905000"/>
            <a:ext cx="6400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13">
            <a:extLst>
              <a:ext uri="{FF2B5EF4-FFF2-40B4-BE49-F238E27FC236}">
                <a16:creationId xmlns:a16="http://schemas.microsoft.com/office/drawing/2014/main" id="{0103A599-6711-7244-882B-302132DA6E7E}"/>
              </a:ext>
            </a:extLst>
          </p:cNvPr>
          <p:cNvSpPr>
            <a:spLocks noGrp="1"/>
          </p:cNvSpPr>
          <p:nvPr>
            <p:ph type="dt" sz="half" idx="14"/>
          </p:nvPr>
        </p:nvSpPr>
        <p:spPr/>
        <p:txBody>
          <a:bodyPr/>
          <a:lstStyle>
            <a:lvl1pPr>
              <a:defRPr/>
            </a:lvl1pPr>
          </a:lstStyle>
          <a:p>
            <a:pPr>
              <a:defRPr/>
            </a:pPr>
            <a:fld id="{DF43A24C-8CF6-40E1-A310-DE8011AEA41B}" type="datetime1">
              <a:rPr lang="en-US" altLang="en-US"/>
              <a:pPr>
                <a:defRPr/>
              </a:pPr>
              <a:t>10/13/2022</a:t>
            </a:fld>
            <a:endParaRPr lang="en-US" altLang="en-US" dirty="0"/>
          </a:p>
        </p:txBody>
      </p:sp>
      <p:sp>
        <p:nvSpPr>
          <p:cNvPr id="6" name="Footer Placeholder 2">
            <a:extLst>
              <a:ext uri="{FF2B5EF4-FFF2-40B4-BE49-F238E27FC236}">
                <a16:creationId xmlns:a16="http://schemas.microsoft.com/office/drawing/2014/main" id="{3C13A082-A496-5A47-8E81-996D5422C24D}"/>
              </a:ext>
            </a:extLst>
          </p:cNvPr>
          <p:cNvSpPr>
            <a:spLocks noGrp="1"/>
          </p:cNvSpPr>
          <p:nvPr>
            <p:ph type="ftr" sz="quarter" idx="15"/>
          </p:nvPr>
        </p:nvSpPr>
        <p:spPr/>
        <p:txBody>
          <a:bodyPr/>
          <a:lstStyle>
            <a:lvl1pPr>
              <a:defRPr/>
            </a:lvl1pPr>
          </a:lstStyle>
          <a:p>
            <a:pPr>
              <a:defRPr/>
            </a:pPr>
            <a:endParaRPr lang="en-US" dirty="0"/>
          </a:p>
        </p:txBody>
      </p:sp>
      <p:sp>
        <p:nvSpPr>
          <p:cNvPr id="7" name="Slide Number Placeholder 22">
            <a:extLst>
              <a:ext uri="{FF2B5EF4-FFF2-40B4-BE49-F238E27FC236}">
                <a16:creationId xmlns:a16="http://schemas.microsoft.com/office/drawing/2014/main" id="{4968CC91-0AF8-054B-A02A-7A28268983F8}"/>
              </a:ext>
            </a:extLst>
          </p:cNvPr>
          <p:cNvSpPr>
            <a:spLocks noGrp="1"/>
          </p:cNvSpPr>
          <p:nvPr>
            <p:ph type="sldNum" sz="quarter" idx="16"/>
          </p:nvPr>
        </p:nvSpPr>
        <p:spPr/>
        <p:txBody>
          <a:bodyPr/>
          <a:lstStyle>
            <a:lvl1pPr>
              <a:defRPr/>
            </a:lvl1pPr>
          </a:lstStyle>
          <a:p>
            <a:pPr>
              <a:defRPr/>
            </a:pPr>
            <a:fld id="{2481BA6F-B541-4E73-8916-7CB5A88578B0}" type="slidenum">
              <a:rPr lang="en-US" altLang="en-US"/>
              <a:pPr>
                <a:defRPr/>
              </a:pPr>
              <a:t>‹#›</a:t>
            </a:fld>
            <a:endParaRPr lang="en-US" altLang="en-US" dirty="0"/>
          </a:p>
        </p:txBody>
      </p:sp>
    </p:spTree>
    <p:extLst>
      <p:ext uri="{BB962C8B-B14F-4D97-AF65-F5344CB8AC3E}">
        <p14:creationId xmlns:p14="http://schemas.microsoft.com/office/powerpoint/2010/main" val="976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1586265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DA68D7-9165-9F4C-A224-4D7CDF7E1D93}"/>
              </a:ext>
            </a:extLst>
          </p:cNvPr>
          <p:cNvSpPr/>
          <p:nvPr/>
        </p:nvSpPr>
        <p:spPr>
          <a:xfrm>
            <a:off x="-9525" y="4572001"/>
            <a:ext cx="9144000" cy="88688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E516FA2B-9280-5748-894B-1A67C5171462}"/>
              </a:ext>
            </a:extLst>
          </p:cNvPr>
          <p:cNvSpPr/>
          <p:nvPr/>
        </p:nvSpPr>
        <p:spPr>
          <a:xfrm>
            <a:off x="-9524" y="4663018"/>
            <a:ext cx="1463675" cy="71331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a:extLst>
              <a:ext uri="{FF2B5EF4-FFF2-40B4-BE49-F238E27FC236}">
                <a16:creationId xmlns:a16="http://schemas.microsoft.com/office/drawing/2014/main" id="{CD7BCFA6-D55E-8445-89C5-737061505B78}"/>
              </a:ext>
            </a:extLst>
          </p:cNvPr>
          <p:cNvSpPr/>
          <p:nvPr/>
        </p:nvSpPr>
        <p:spPr>
          <a:xfrm>
            <a:off x="1544639" y="4654551"/>
            <a:ext cx="7589837" cy="713316"/>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Rectangle 7">
            <a:extLst>
              <a:ext uri="{FF2B5EF4-FFF2-40B4-BE49-F238E27FC236}">
                <a16:creationId xmlns:a16="http://schemas.microsoft.com/office/drawing/2014/main" id="{7CA39E53-C151-EA43-B422-ECA0EBFF2D1D}"/>
              </a:ext>
            </a:extLst>
          </p:cNvPr>
          <p:cNvSpPr/>
          <p:nvPr/>
        </p:nvSpPr>
        <p:spPr>
          <a:xfrm>
            <a:off x="1447801" y="0"/>
            <a:ext cx="100013" cy="6866467"/>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normAutofit/>
          </a:bodyPr>
          <a:lstStyle>
            <a:lvl1pPr>
              <a:buNone/>
              <a:defRPr sz="3200"/>
            </a:lvl1pPr>
            <a:extLst/>
          </a:lstStyle>
          <a:p>
            <a:pPr lvl="0"/>
            <a:r>
              <a:rPr lang="en-US" noProof="0" dirty="0"/>
              <a:t>Drag picture to placeholder or click icon to add</a:t>
            </a: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2" name="Title 1"/>
          <p:cNvSpPr>
            <a:spLocks noGrp="1"/>
          </p:cNvSpPr>
          <p:nvPr>
            <p:ph type="title"/>
          </p:nvPr>
        </p:nvSpPr>
        <p:spPr>
          <a:xfrm>
            <a:off x="1600200" y="4724400"/>
            <a:ext cx="7315200" cy="6096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9" name="Date Placeholder 11">
            <a:extLst>
              <a:ext uri="{FF2B5EF4-FFF2-40B4-BE49-F238E27FC236}">
                <a16:creationId xmlns:a16="http://schemas.microsoft.com/office/drawing/2014/main" id="{BEB54406-DC1F-E847-9DC8-07E39E5ED7F9}"/>
              </a:ext>
            </a:extLst>
          </p:cNvPr>
          <p:cNvSpPr>
            <a:spLocks noGrp="1"/>
          </p:cNvSpPr>
          <p:nvPr>
            <p:ph type="dt" sz="half" idx="10"/>
          </p:nvPr>
        </p:nvSpPr>
        <p:spPr>
          <a:xfrm>
            <a:off x="6248400" y="6248400"/>
            <a:ext cx="2667000" cy="366184"/>
          </a:xfrm>
        </p:spPr>
        <p:txBody>
          <a:bodyPr/>
          <a:lstStyle>
            <a:lvl1pPr>
              <a:defRPr/>
            </a:lvl1pPr>
          </a:lstStyle>
          <a:p>
            <a:pPr>
              <a:defRPr/>
            </a:pPr>
            <a:fld id="{224CC0AA-0A33-420B-9151-8E153F855193}" type="datetime1">
              <a:rPr lang="en-US" altLang="en-US"/>
              <a:pPr>
                <a:defRPr/>
              </a:pPr>
              <a:t>10/13/2022</a:t>
            </a:fld>
            <a:endParaRPr lang="en-US" altLang="en-US" dirty="0"/>
          </a:p>
        </p:txBody>
      </p:sp>
      <p:sp>
        <p:nvSpPr>
          <p:cNvPr id="10" name="Slide Number Placeholder 12">
            <a:extLst>
              <a:ext uri="{FF2B5EF4-FFF2-40B4-BE49-F238E27FC236}">
                <a16:creationId xmlns:a16="http://schemas.microsoft.com/office/drawing/2014/main" id="{06EC7705-A521-8B46-AFAB-2485CE0802B2}"/>
              </a:ext>
            </a:extLst>
          </p:cNvPr>
          <p:cNvSpPr>
            <a:spLocks noGrp="1"/>
          </p:cNvSpPr>
          <p:nvPr>
            <p:ph type="sldNum" sz="quarter" idx="11"/>
          </p:nvPr>
        </p:nvSpPr>
        <p:spPr>
          <a:xfrm>
            <a:off x="0" y="4667252"/>
            <a:ext cx="1447800" cy="664633"/>
          </a:xfrm>
        </p:spPr>
        <p:txBody>
          <a:bodyPr/>
          <a:lstStyle>
            <a:lvl1pPr>
              <a:defRPr sz="2800"/>
            </a:lvl1pPr>
          </a:lstStyle>
          <a:p>
            <a:pPr>
              <a:defRPr/>
            </a:pPr>
            <a:fld id="{BBA51D08-D474-40EA-80FE-485760F3A8BE}" type="slidenum">
              <a:rPr lang="en-US" altLang="en-US"/>
              <a:pPr>
                <a:defRPr/>
              </a:pPr>
              <a:t>‹#›</a:t>
            </a:fld>
            <a:endParaRPr lang="en-US" altLang="en-US" dirty="0"/>
          </a:p>
        </p:txBody>
      </p:sp>
      <p:sp>
        <p:nvSpPr>
          <p:cNvPr id="11" name="Footer Placeholder 13">
            <a:extLst>
              <a:ext uri="{FF2B5EF4-FFF2-40B4-BE49-F238E27FC236}">
                <a16:creationId xmlns:a16="http://schemas.microsoft.com/office/drawing/2014/main" id="{AA1CDBA4-DD09-A24B-A840-4D0069281538}"/>
              </a:ext>
            </a:extLst>
          </p:cNvPr>
          <p:cNvSpPr>
            <a:spLocks noGrp="1"/>
          </p:cNvSpPr>
          <p:nvPr>
            <p:ph type="ftr" sz="quarter" idx="12"/>
          </p:nvPr>
        </p:nvSpPr>
        <p:spPr>
          <a:xfrm>
            <a:off x="1600200" y="6248400"/>
            <a:ext cx="4572000" cy="364067"/>
          </a:xfrm>
        </p:spPr>
        <p:txBody>
          <a:bodyPr rtlCol="0"/>
          <a:lstStyle>
            <a:lvl1pPr>
              <a:defRPr dirty="0"/>
            </a:lvl1pPr>
            <a:extLst/>
          </a:lstStyle>
          <a:p>
            <a:pPr>
              <a:defRPr/>
            </a:pPr>
            <a:endParaRPr lang="en-US" dirty="0"/>
          </a:p>
        </p:txBody>
      </p:sp>
    </p:spTree>
    <p:extLst>
      <p:ext uri="{BB962C8B-B14F-4D97-AF65-F5344CB8AC3E}">
        <p14:creationId xmlns:p14="http://schemas.microsoft.com/office/powerpoint/2010/main" val="1551517543"/>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09600" y="157480"/>
            <a:ext cx="8153400" cy="1341120"/>
          </a:xfrm>
          <a:prstGeom prst="rect">
            <a:avLst/>
          </a:prstGeom>
          <a:noFill/>
          <a:ln>
            <a:noFill/>
          </a:ln>
        </p:spPr>
        <p:txBody>
          <a:bodyPr spcFirstLastPara="1" lIns="91425" tIns="91425" rIns="91425" bIns="91425"/>
          <a:lstStyle>
            <a:lvl1pPr marR="0" lvl="0" algn="l" rtl="0">
              <a:spcBef>
                <a:spcPts val="0"/>
              </a:spcBef>
              <a:spcAft>
                <a:spcPts val="0"/>
              </a:spcAft>
              <a:buClr>
                <a:schemeClr val="dk2"/>
              </a:buClr>
              <a:buSzPts val="4200"/>
              <a:buFont typeface="Calibri"/>
              <a:buNone/>
              <a:defRPr sz="42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609600" y="1803402"/>
            <a:ext cx="3886200" cy="4358165"/>
          </a:xfrm>
          <a:prstGeom prst="rect">
            <a:avLst/>
          </a:prstGeom>
          <a:noFill/>
          <a:ln>
            <a:noFill/>
          </a:ln>
        </p:spPr>
        <p:txBody>
          <a:bodyPr spcFirstLastPara="1" lIns="91425" tIns="91425" rIns="91425" bIns="91425"/>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Calibri"/>
                <a:ea typeface="Calibri"/>
                <a:cs typeface="Calibri"/>
                <a:sym typeface="Calibri"/>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Calibri"/>
                <a:ea typeface="Calibri"/>
                <a:cs typeface="Calibri"/>
                <a:sym typeface="Calibri"/>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Calibri"/>
                <a:ea typeface="Calibri"/>
                <a:cs typeface="Calibri"/>
                <a:sym typeface="Calibri"/>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alibri"/>
                <a:ea typeface="Calibri"/>
                <a:cs typeface="Calibri"/>
                <a:sym typeface="Calibri"/>
              </a:defRPr>
            </a:lvl5pPr>
            <a:lvl6pPr marL="2743200" marR="0" lvl="5" indent="-228600" algn="l" rtl="0">
              <a:spcBef>
                <a:spcPts val="360"/>
              </a:spcBef>
              <a:spcAft>
                <a:spcPts val="0"/>
              </a:spcAft>
              <a:buClr>
                <a:schemeClr val="accent1"/>
              </a:buClr>
              <a:buSzPts val="1800"/>
              <a:buFont typeface="Noto Sans Symbols"/>
              <a:buNone/>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844901" y="1803399"/>
            <a:ext cx="3886200" cy="4358167"/>
          </a:xfrm>
          <a:prstGeom prst="rect">
            <a:avLst/>
          </a:prstGeom>
          <a:noFill/>
          <a:ln>
            <a:noFill/>
          </a:ln>
        </p:spPr>
        <p:txBody>
          <a:bodyPr spcFirstLastPara="1" lIns="91425" tIns="91425" rIns="91425" bIns="91425"/>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Calibri"/>
                <a:ea typeface="Calibri"/>
                <a:cs typeface="Calibri"/>
                <a:sym typeface="Calibri"/>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Calibri"/>
                <a:ea typeface="Calibri"/>
                <a:cs typeface="Calibri"/>
                <a:sym typeface="Calibri"/>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Calibri"/>
                <a:ea typeface="Calibri"/>
                <a:cs typeface="Calibri"/>
                <a:sym typeface="Calibri"/>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alibri"/>
                <a:ea typeface="Calibri"/>
                <a:cs typeface="Calibri"/>
                <a:sym typeface="Calibri"/>
              </a:defRPr>
            </a:lvl5pPr>
            <a:lvl6pPr marL="2743200" marR="0" lvl="5" indent="-228600" algn="l" rtl="0">
              <a:spcBef>
                <a:spcPts val="360"/>
              </a:spcBef>
              <a:spcAft>
                <a:spcPts val="0"/>
              </a:spcAft>
              <a:buClr>
                <a:schemeClr val="accent1"/>
              </a:buClr>
              <a:buSzPts val="1800"/>
              <a:buFont typeface="Noto Sans Symbols"/>
              <a:buNone/>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 name="Shape 40">
            <a:extLst>
              <a:ext uri="{FF2B5EF4-FFF2-40B4-BE49-F238E27FC236}">
                <a16:creationId xmlns:a16="http://schemas.microsoft.com/office/drawing/2014/main" id="{77EB1D5D-B346-854D-8744-FCED926BA29F}"/>
              </a:ext>
            </a:extLst>
          </p:cNvPr>
          <p:cNvSpPr txBox="1">
            <a:spLocks noGrp="1"/>
          </p:cNvSpPr>
          <p:nvPr>
            <p:ph type="dt" idx="10"/>
          </p:nvPr>
        </p:nvSpPr>
        <p:spPr/>
        <p:txBody>
          <a:bodyPr spcFirstLastPara="1" lIns="91425" tIns="91425" rIns="91425" bIns="91425"/>
          <a:lstStyle>
            <a:lvl1pPr marR="0" lvl="0" algn="l" rtl="0">
              <a:spcBef>
                <a:spcPts val="0"/>
              </a:spcBef>
              <a:spcAft>
                <a:spcPts val="0"/>
              </a:spcAft>
              <a:buSzPts val="1400"/>
              <a:buNone/>
              <a:defRPr sz="1400" dirty="0">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dirty="0"/>
          </a:p>
        </p:txBody>
      </p:sp>
      <p:sp>
        <p:nvSpPr>
          <p:cNvPr id="6" name="Shape 41">
            <a:extLst>
              <a:ext uri="{FF2B5EF4-FFF2-40B4-BE49-F238E27FC236}">
                <a16:creationId xmlns:a16="http://schemas.microsoft.com/office/drawing/2014/main" id="{EFD2013D-11B0-2E4E-8DA5-E56EA2A801A6}"/>
              </a:ext>
            </a:extLst>
          </p:cNvPr>
          <p:cNvSpPr txBox="1">
            <a:spLocks noGrp="1"/>
          </p:cNvSpPr>
          <p:nvPr>
            <p:ph type="sldNum" idx="11"/>
          </p:nvPr>
        </p:nvSpPr>
        <p:spPr/>
        <p:txBody>
          <a:bodyPr spcFirstLastPara="1" lIns="91425" tIns="45700" rIns="91425" bIns="45700">
            <a:noAutofit/>
          </a:bodyPr>
          <a:lstStyle>
            <a:lvl1pPr marL="0" marR="0" lvl="0" indent="0" algn="ctr" rtl="0">
              <a:spcBef>
                <a:spcPts val="0"/>
              </a:spcBef>
              <a:spcAft>
                <a:spcPts val="0"/>
              </a:spcAft>
              <a:buNone/>
              <a:defRPr sz="1400" b="1">
                <a:solidFill>
                  <a:srgbClr val="FFFFFF"/>
                </a:solidFill>
                <a:latin typeface="Calibri"/>
                <a:ea typeface="Calibri"/>
                <a:cs typeface="Calibri"/>
                <a:sym typeface="Calibri"/>
              </a:defRPr>
            </a:lvl1pPr>
            <a:lvl2pPr marL="0" marR="0" lvl="1" indent="0" algn="ctr" rtl="0">
              <a:spcBef>
                <a:spcPts val="0"/>
              </a:spcBef>
              <a:buNone/>
              <a:defRPr sz="1400" b="1">
                <a:solidFill>
                  <a:srgbClr val="FFFFFF"/>
                </a:solidFill>
                <a:latin typeface="Calibri"/>
                <a:ea typeface="Calibri"/>
                <a:cs typeface="Calibri"/>
                <a:sym typeface="Calibri"/>
              </a:defRPr>
            </a:lvl2pPr>
            <a:lvl3pPr marL="0" marR="0" lvl="2" indent="0" algn="ctr" rtl="0">
              <a:spcBef>
                <a:spcPts val="0"/>
              </a:spcBef>
              <a:buNone/>
              <a:defRPr sz="1400" b="1">
                <a:solidFill>
                  <a:srgbClr val="FFFFFF"/>
                </a:solidFill>
                <a:latin typeface="Calibri"/>
                <a:ea typeface="Calibri"/>
                <a:cs typeface="Calibri"/>
                <a:sym typeface="Calibri"/>
              </a:defRPr>
            </a:lvl3pPr>
            <a:lvl4pPr marL="0" marR="0" lvl="3" indent="0" algn="ctr" rtl="0">
              <a:spcBef>
                <a:spcPts val="0"/>
              </a:spcBef>
              <a:buNone/>
              <a:defRPr sz="1400" b="1">
                <a:solidFill>
                  <a:srgbClr val="FFFFFF"/>
                </a:solidFill>
                <a:latin typeface="Calibri"/>
                <a:ea typeface="Calibri"/>
                <a:cs typeface="Calibri"/>
                <a:sym typeface="Calibri"/>
              </a:defRPr>
            </a:lvl4pPr>
            <a:lvl5pPr marL="0" marR="0" lvl="4" indent="0" algn="ctr" rtl="0">
              <a:spcBef>
                <a:spcPts val="0"/>
              </a:spcBef>
              <a:buNone/>
              <a:defRPr sz="1400" b="1">
                <a:solidFill>
                  <a:srgbClr val="FFFFFF"/>
                </a:solidFill>
                <a:latin typeface="Calibri"/>
                <a:ea typeface="Calibri"/>
                <a:cs typeface="Calibri"/>
                <a:sym typeface="Calibri"/>
              </a:defRPr>
            </a:lvl5pPr>
            <a:lvl6pPr marL="0" marR="0" lvl="5" indent="0" algn="ctr" rtl="0">
              <a:spcBef>
                <a:spcPts val="0"/>
              </a:spcBef>
              <a:buNone/>
              <a:defRPr sz="1400" b="1">
                <a:solidFill>
                  <a:srgbClr val="FFFFFF"/>
                </a:solidFill>
                <a:latin typeface="Calibri"/>
                <a:ea typeface="Calibri"/>
                <a:cs typeface="Calibri"/>
                <a:sym typeface="Calibri"/>
              </a:defRPr>
            </a:lvl6pPr>
            <a:lvl7pPr marL="0" marR="0" lvl="6" indent="0" algn="ctr" rtl="0">
              <a:spcBef>
                <a:spcPts val="0"/>
              </a:spcBef>
              <a:buNone/>
              <a:defRPr sz="1400" b="1">
                <a:solidFill>
                  <a:srgbClr val="FFFFFF"/>
                </a:solidFill>
                <a:latin typeface="Calibri"/>
                <a:ea typeface="Calibri"/>
                <a:cs typeface="Calibri"/>
                <a:sym typeface="Calibri"/>
              </a:defRPr>
            </a:lvl7pPr>
            <a:lvl8pPr marL="0" marR="0" lvl="7" indent="0" algn="ctr" rtl="0">
              <a:spcBef>
                <a:spcPts val="0"/>
              </a:spcBef>
              <a:buNone/>
              <a:defRPr sz="1400" b="1">
                <a:solidFill>
                  <a:srgbClr val="FFFFFF"/>
                </a:solidFill>
                <a:latin typeface="Calibri"/>
                <a:ea typeface="Calibri"/>
                <a:cs typeface="Calibri"/>
                <a:sym typeface="Calibri"/>
              </a:defRPr>
            </a:lvl8pPr>
            <a:lvl9pPr marL="0" marR="0" lvl="8" indent="0" algn="ctr" rtl="0">
              <a:spcBef>
                <a:spcPts val="0"/>
              </a:spcBef>
              <a:buNone/>
              <a:defRPr sz="1400" b="1">
                <a:solidFill>
                  <a:srgbClr val="FFFFFF"/>
                </a:solidFill>
                <a:latin typeface="Calibri"/>
                <a:ea typeface="Calibri"/>
                <a:cs typeface="Calibri"/>
                <a:sym typeface="Calibri"/>
              </a:defRPr>
            </a:lvl9pPr>
          </a:lstStyle>
          <a:p>
            <a:pPr>
              <a:defRPr/>
            </a:pPr>
            <a:fld id="{9BE1E7E3-63A5-47BA-8EC7-24C7FC348633}" type="slidenum">
              <a:rPr lang="en-US"/>
              <a:pPr>
                <a:defRPr/>
              </a:pPr>
              <a:t>‹#›</a:t>
            </a:fld>
            <a:endParaRPr dirty="0"/>
          </a:p>
        </p:txBody>
      </p:sp>
      <p:sp>
        <p:nvSpPr>
          <p:cNvPr id="7" name="Shape 42">
            <a:extLst>
              <a:ext uri="{FF2B5EF4-FFF2-40B4-BE49-F238E27FC236}">
                <a16:creationId xmlns:a16="http://schemas.microsoft.com/office/drawing/2014/main" id="{09E1DA0E-424F-9B42-9F73-52D9AE070471}"/>
              </a:ext>
            </a:extLst>
          </p:cNvPr>
          <p:cNvSpPr txBox="1">
            <a:spLocks noGrp="1"/>
          </p:cNvSpPr>
          <p:nvPr>
            <p:ph type="ftr" idx="12"/>
          </p:nvPr>
        </p:nvSpPr>
        <p:spPr/>
        <p:txBody>
          <a:bodyPr spcFirstLastPara="1" wrap="square" lIns="91425" tIns="91425" rIns="91425" bIns="91425" anchorCtr="0"/>
          <a:lstStyle>
            <a:lvl1pPr marR="0" lvl="0" algn="r" rtl="0">
              <a:spcBef>
                <a:spcPts val="0"/>
              </a:spcBef>
              <a:spcAft>
                <a:spcPts val="0"/>
              </a:spcAft>
              <a:buSzPts val="1400"/>
              <a:buNone/>
              <a:defRPr sz="1400" dirty="0">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dirty="0"/>
          </a:p>
        </p:txBody>
      </p:sp>
    </p:spTree>
    <p:extLst>
      <p:ext uri="{BB962C8B-B14F-4D97-AF65-F5344CB8AC3E}">
        <p14:creationId xmlns:p14="http://schemas.microsoft.com/office/powerpoint/2010/main" val="2113308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9" name="Subtitle 8"/>
          <p:cNvSpPr>
            <a:spLocks noGrp="1"/>
          </p:cNvSpPr>
          <p:nvPr>
            <p:ph type="subTitle" idx="1"/>
          </p:nvPr>
        </p:nvSpPr>
        <p:spPr>
          <a:xfrm>
            <a:off x="2362200"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extLst/>
          </a:lstStyle>
          <a:p>
            <a:fld id="{047E157E-8DCB-4F70-A0AF-5EB586A91DD4}" type="datetime1">
              <a:rPr lang="en-US" smtClean="0"/>
              <a:pPr/>
              <a:t>10/13/2022</a:t>
            </a:fld>
            <a:endParaRPr lang="en-US" dirty="0"/>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extLst/>
          </a:lstStyle>
          <a:p>
            <a:endParaRPr lang="en-US" dirty="0">
              <a:solidFill>
                <a:srgbClr val="000000"/>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extLst/>
          </a:lstStyle>
          <a:p>
            <a:fld id="{8F82E0A0-C266-4798-8C8F-B9F91E9DA37E}" type="slidenum">
              <a:rPr lang="en-US" smtClean="0">
                <a:solidFill>
                  <a:srgbClr val="000000"/>
                </a:solidFill>
              </a:rPr>
              <a:pPr/>
              <a:t>‹#›</a:t>
            </a:fld>
            <a:endParaRPr lang="en-US" dirty="0">
              <a:solidFill>
                <a:srgbClr val="000000"/>
              </a:solidFill>
            </a:endParaRPr>
          </a:p>
        </p:txBody>
      </p:sp>
      <p:sp>
        <p:nvSpPr>
          <p:cNvPr id="12" name="Rectangle 11"/>
          <p:cNvSpPr>
            <a:spLocks noGrp="1"/>
          </p:cNvSpPr>
          <p:nvPr>
            <p:ph type="title"/>
          </p:nvPr>
        </p:nvSpPr>
        <p:spPr>
          <a:xfrm>
            <a:off x="2362200" y="3124200"/>
            <a:ext cx="6477000" cy="2717800"/>
          </a:xfrm>
        </p:spPr>
        <p:txBody>
          <a:bodyPr rtlCol="0" anchor="b"/>
          <a:lstStyle>
            <a:lvl1pPr>
              <a:defRPr cap="all" baseline="0"/>
            </a:lvl1pPr>
            <a:extLst/>
          </a:lstStyle>
          <a:p>
            <a:r>
              <a:rPr lang="en-US"/>
              <a:t>Click to edit Master title style</a:t>
            </a:r>
            <a:endParaRPr lang="en-US" dirty="0"/>
          </a:p>
        </p:txBody>
      </p:sp>
    </p:spTree>
    <p:extLst>
      <p:ext uri="{BB962C8B-B14F-4D97-AF65-F5344CB8AC3E}">
        <p14:creationId xmlns:p14="http://schemas.microsoft.com/office/powerpoint/2010/main" val="283965854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solidFill>
                  <a:srgbClr val="33313D"/>
                </a:solidFill>
              </a:rPr>
              <a:pPr/>
              <a:t>10/13/2022</a:t>
            </a:fld>
            <a:endParaRPr lang="en-US" dirty="0">
              <a:solidFill>
                <a:srgbClr val="33313D"/>
              </a:solidFill>
            </a:endParaRPr>
          </a:p>
        </p:txBody>
      </p:sp>
      <p:sp>
        <p:nvSpPr>
          <p:cNvPr id="4" name="Rectangle 3"/>
          <p:cNvSpPr>
            <a:spLocks noGrp="1"/>
          </p:cNvSpPr>
          <p:nvPr>
            <p:ph type="ftr" sz="quarter" idx="11"/>
          </p:nvPr>
        </p:nvSpPr>
        <p:spPr/>
        <p:txBody>
          <a:bodyPr/>
          <a:lstStyle/>
          <a:p>
            <a:endParaRPr lang="en-US" dirty="0">
              <a:solidFill>
                <a:srgbClr val="33313D"/>
              </a:solidFill>
            </a:endParaRPr>
          </a:p>
        </p:txBody>
      </p:sp>
      <p:sp>
        <p:nvSpPr>
          <p:cNvPr id="5" name="Rectangle 4"/>
          <p:cNvSpPr>
            <a:spLocks noGrp="1"/>
          </p:cNvSpPr>
          <p:nvPr>
            <p:ph type="sldNum" sz="quarter" idx="12"/>
          </p:nvPr>
        </p:nvSpPr>
        <p:spPr/>
        <p:txBody>
          <a:bodyPr/>
          <a:lstStyle/>
          <a:p>
            <a:fld id="{8F82E0A0-C266-4798-8C8F-B9F91E9DA37E}" type="slidenum">
              <a:rPr lang="en-US" smtClean="0"/>
              <a:pPr/>
              <a:t>‹#›</a:t>
            </a:fld>
            <a:endParaRPr lang="en-US" dirty="0"/>
          </a:p>
        </p:txBody>
      </p:sp>
      <p:sp>
        <p:nvSpPr>
          <p:cNvPr id="7" name="Rectangle 6"/>
          <p:cNvSpPr>
            <a:spLocks noGrp="1"/>
          </p:cNvSpPr>
          <p:nvPr>
            <p:ph sz="quarter" idx="13"/>
          </p:nvPr>
        </p:nvSpPr>
        <p:spPr>
          <a:xfrm>
            <a:off x="609600" y="1803400"/>
            <a:ext cx="81534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662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4"/>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solidFill>
                  <a:srgbClr val="33313D"/>
                </a:solidFill>
              </a:rPr>
              <a:pPr/>
              <a:t>10/13/2022</a:t>
            </a:fld>
            <a:endParaRPr lang="en-US" dirty="0">
              <a:solidFill>
                <a:srgbClr val="33313D"/>
              </a:solidFill>
            </a:endParaRPr>
          </a:p>
        </p:txBody>
      </p:sp>
      <p:sp>
        <p:nvSpPr>
          <p:cNvPr id="13" name="Slide Number Placeholder 12"/>
          <p:cNvSpPr>
            <a:spLocks noGrp="1"/>
          </p:cNvSpPr>
          <p:nvPr>
            <p:ph type="sldNum" sz="quarter" idx="11"/>
          </p:nvPr>
        </p:nvSpPr>
        <p:spPr>
          <a:xfrm>
            <a:off x="0" y="1752602"/>
            <a:ext cx="1295400" cy="701676"/>
          </a:xfrm>
        </p:spPr>
        <p:txBody>
          <a:bodyPr>
            <a:noAutofit/>
          </a:bodyPr>
          <a:lstStyle>
            <a:lvl1pPr>
              <a:defRPr sz="2400">
                <a:solidFill>
                  <a:srgbClr val="FFFFFF"/>
                </a:solidFill>
              </a:defRPr>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33313D"/>
              </a:solidFill>
            </a:endParaRPr>
          </a:p>
        </p:txBody>
      </p:sp>
    </p:spTree>
    <p:extLst>
      <p:ext uri="{BB962C8B-B14F-4D97-AF65-F5344CB8AC3E}">
        <p14:creationId xmlns:p14="http://schemas.microsoft.com/office/powerpoint/2010/main" val="414896978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803404"/>
            <a:ext cx="38862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803402"/>
            <a:ext cx="38862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solidFill>
                  <a:srgbClr val="33313D"/>
                </a:solidFill>
              </a:rPr>
              <a:pPr/>
              <a:t>10/13/2022</a:t>
            </a:fld>
            <a:endParaRPr lang="en-US" dirty="0">
              <a:solidFill>
                <a:srgbClr val="33313D"/>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33313D"/>
              </a:solidFill>
            </a:endParaRPr>
          </a:p>
        </p:txBody>
      </p:sp>
    </p:spTree>
    <p:extLst>
      <p:ext uri="{BB962C8B-B14F-4D97-AF65-F5344CB8AC3E}">
        <p14:creationId xmlns:p14="http://schemas.microsoft.com/office/powerpoint/2010/main" val="3612988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57480"/>
            <a:ext cx="8153400" cy="134112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solidFill>
                  <a:srgbClr val="33313D"/>
                </a:solidFill>
              </a:rPr>
              <a:pPr/>
              <a:t>10/13/2022</a:t>
            </a:fld>
            <a:endParaRPr lang="en-US" dirty="0">
              <a:solidFill>
                <a:srgbClr val="33313D"/>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33313D"/>
              </a:solidFill>
            </a:endParaRPr>
          </a:p>
        </p:txBody>
      </p:sp>
      <p:sp>
        <p:nvSpPr>
          <p:cNvPr id="16" name="Text Placeholder 15"/>
          <p:cNvSpPr>
            <a:spLocks noGrp="1"/>
          </p:cNvSpPr>
          <p:nvPr>
            <p:ph type="body" sz="quarter" idx="18"/>
          </p:nvPr>
        </p:nvSpPr>
        <p:spPr>
          <a:xfrm>
            <a:off x="609600" y="1816383"/>
            <a:ext cx="3886200" cy="707136"/>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816383"/>
            <a:ext cx="3886200" cy="707136"/>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extLst>
      <p:ext uri="{BB962C8B-B14F-4D97-AF65-F5344CB8AC3E}">
        <p14:creationId xmlns:p14="http://schemas.microsoft.com/office/powerpoint/2010/main" val="863239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solidFill>
                  <a:srgbClr val="33313D"/>
                </a:solidFill>
              </a:rPr>
              <a:pPr/>
              <a:t>10/13/2022</a:t>
            </a:fld>
            <a:endParaRPr lang="en-US" dirty="0">
              <a:solidFill>
                <a:srgbClr val="33313D"/>
              </a:solidFill>
            </a:endParaRPr>
          </a:p>
        </p:txBody>
      </p:sp>
      <p:sp>
        <p:nvSpPr>
          <p:cNvPr id="4" name="Footer Placeholder 3"/>
          <p:cNvSpPr>
            <a:spLocks noGrp="1"/>
          </p:cNvSpPr>
          <p:nvPr>
            <p:ph type="ftr" sz="quarter" idx="11"/>
          </p:nvPr>
        </p:nvSpPr>
        <p:spPr/>
        <p:txBody>
          <a:bodyPr/>
          <a:lstStyle/>
          <a:p>
            <a:endParaRPr lang="en-US" dirty="0">
              <a:solidFill>
                <a:srgbClr val="33313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pPr/>
              <a:t>‹#›</a:t>
            </a:fld>
            <a:endParaRPr lang="en-US" dirty="0"/>
          </a:p>
        </p:txBody>
      </p:sp>
    </p:spTree>
    <p:extLst>
      <p:ext uri="{BB962C8B-B14F-4D97-AF65-F5344CB8AC3E}">
        <p14:creationId xmlns:p14="http://schemas.microsoft.com/office/powerpoint/2010/main" val="38225036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solidFill>
                  <a:srgbClr val="33313D"/>
                </a:solidFill>
              </a:rPr>
              <a:pPr/>
              <a:t>10/13/2022</a:t>
            </a:fld>
            <a:endParaRPr lang="en-US" dirty="0">
              <a:solidFill>
                <a:srgbClr val="33313D"/>
              </a:solidFill>
            </a:endParaRPr>
          </a:p>
        </p:txBody>
      </p:sp>
      <p:sp>
        <p:nvSpPr>
          <p:cNvPr id="3" name="Footer Placeholder 2"/>
          <p:cNvSpPr>
            <a:spLocks noGrp="1"/>
          </p:cNvSpPr>
          <p:nvPr>
            <p:ph type="ftr" sz="quarter" idx="11"/>
          </p:nvPr>
        </p:nvSpPr>
        <p:spPr/>
        <p:txBody>
          <a:bodyPr/>
          <a:lstStyle/>
          <a:p>
            <a:endParaRPr lang="en-US" dirty="0">
              <a:solidFill>
                <a:srgbClr val="33313D"/>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extLst/>
          </a:lstStyle>
          <a:p>
            <a:fld id="{A3F7CB7D-F184-43C7-B6FD-03D728E1BBFF}" type="slidenum">
              <a:rPr lang="en-US" smtClean="0">
                <a:solidFill>
                  <a:srgbClr val="33313D"/>
                </a:solidFill>
              </a:rPr>
              <a:pPr/>
              <a:t>‹#›</a:t>
            </a:fld>
            <a:endParaRPr lang="en-US" dirty="0">
              <a:solidFill>
                <a:srgbClr val="33313D"/>
              </a:solidFill>
            </a:endParaRPr>
          </a:p>
        </p:txBody>
      </p:sp>
    </p:spTree>
    <p:extLst>
      <p:ext uri="{BB962C8B-B14F-4D97-AF65-F5344CB8AC3E}">
        <p14:creationId xmlns:p14="http://schemas.microsoft.com/office/powerpoint/2010/main" val="2773894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7480"/>
            <a:ext cx="8153400" cy="134112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solidFill>
                  <a:srgbClr val="33313D"/>
                </a:solidFill>
              </a:rPr>
              <a:pPr/>
              <a:t>10/13/2022</a:t>
            </a:fld>
            <a:endParaRPr lang="en-US" dirty="0">
              <a:solidFill>
                <a:srgbClr val="33313D"/>
              </a:solidFill>
            </a:endParaRPr>
          </a:p>
        </p:txBody>
      </p:sp>
      <p:sp>
        <p:nvSpPr>
          <p:cNvPr id="6" name="Footer Placeholder 5"/>
          <p:cNvSpPr>
            <a:spLocks noGrp="1"/>
          </p:cNvSpPr>
          <p:nvPr>
            <p:ph type="ftr" sz="quarter" idx="11"/>
          </p:nvPr>
        </p:nvSpPr>
        <p:spPr/>
        <p:txBody>
          <a:bodyPr/>
          <a:lstStyle/>
          <a:p>
            <a:endParaRPr lang="en-US" dirty="0">
              <a:solidFill>
                <a:srgbClr val="33313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pPr/>
              <a:t>‹#›</a:t>
            </a:fld>
            <a:endParaRPr lang="en-US" dirty="0"/>
          </a:p>
        </p:txBody>
      </p:sp>
      <p:sp>
        <p:nvSpPr>
          <p:cNvPr id="3" name="Text Placeholder 2"/>
          <p:cNvSpPr>
            <a:spLocks noGrp="1"/>
          </p:cNvSpPr>
          <p:nvPr>
            <p:ph type="body" idx="1"/>
          </p:nvPr>
        </p:nvSpPr>
        <p:spPr>
          <a:xfrm>
            <a:off x="609600" y="1905000"/>
            <a:ext cx="16002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905000"/>
            <a:ext cx="6400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11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1521640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dirty="0"/>
              <a:t>Drag picture to placeholder or click icon to add</a:t>
            </a: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10" name="Rectangle 9"/>
          <p:cNvSpPr/>
          <p:nvPr/>
        </p:nvSpPr>
        <p:spPr>
          <a:xfrm>
            <a:off x="1545336"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2" name="Title 1"/>
          <p:cNvSpPr>
            <a:spLocks noGrp="1"/>
          </p:cNvSpPr>
          <p:nvPr>
            <p:ph type="title"/>
          </p:nvPr>
        </p:nvSpPr>
        <p:spPr>
          <a:xfrm>
            <a:off x="1600200" y="4724400"/>
            <a:ext cx="7315200" cy="6096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E4606EA6-EFEA-4C30-9264-4F9291A5780D}" type="datetime1">
              <a:rPr lang="en-US" smtClean="0">
                <a:solidFill>
                  <a:srgbClr val="000000"/>
                </a:solidFill>
              </a:rPr>
              <a:pPr/>
              <a:t>10/13/2022</a:t>
            </a:fld>
            <a:endParaRPr lang="en-US" dirty="0">
              <a:solidFill>
                <a:srgbClr val="000000"/>
              </a:solidFill>
            </a:endParaRPr>
          </a:p>
        </p:txBody>
      </p:sp>
      <p:sp>
        <p:nvSpPr>
          <p:cNvPr id="13" name="Slide Number Placeholder 12"/>
          <p:cNvSpPr>
            <a:spLocks noGrp="1"/>
          </p:cNvSpPr>
          <p:nvPr>
            <p:ph type="sldNum" sz="quarter" idx="11"/>
          </p:nvPr>
        </p:nvSpPr>
        <p:spPr>
          <a:xfrm>
            <a:off x="0" y="4667249"/>
            <a:ext cx="1447800" cy="663579"/>
          </a:xfrm>
        </p:spPr>
        <p:txBody>
          <a:bodyPr rtlCol="0"/>
          <a:lstStyle>
            <a:lvl1pPr>
              <a:defRPr sz="2800"/>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a:xfrm>
            <a:off x="1600200" y="6248208"/>
            <a:ext cx="4572000" cy="365125"/>
          </a:xfrm>
        </p:spPr>
        <p:txBody>
          <a:bodyPr rtlCol="0"/>
          <a:lstStyle/>
          <a:p>
            <a:endParaRPr lang="en-US" dirty="0">
              <a:solidFill>
                <a:srgbClr val="000000"/>
              </a:solidFill>
            </a:endParaRPr>
          </a:p>
        </p:txBody>
      </p:sp>
    </p:spTree>
    <p:extLst>
      <p:ext uri="{BB962C8B-B14F-4D97-AF65-F5344CB8AC3E}">
        <p14:creationId xmlns:p14="http://schemas.microsoft.com/office/powerpoint/2010/main" val="101134420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1" y="1905002"/>
            <a:ext cx="7681913" cy="1523495"/>
          </a:xfrm>
        </p:spPr>
        <p:txBody>
          <a:bodyPr>
            <a:noAutofit/>
          </a:bodyPr>
          <a:lstStyle>
            <a:lvl1pPr>
              <a:lnSpc>
                <a:spcPct val="90000"/>
              </a:lnSpc>
              <a:defRPr sz="405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50" y="4344990"/>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8295459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65363637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575780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899900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4"/>
            <a:ext cx="4114800" cy="1306512"/>
          </a:xfrm>
        </p:spPr>
        <p:txBody>
          <a:bodyPr/>
          <a:lstStyle>
            <a:lvl1pPr marL="254982" indent="-254982">
              <a:lnSpc>
                <a:spcPct val="90000"/>
              </a:lnSpc>
              <a:defRPr sz="2100"/>
            </a:lvl1pPr>
            <a:lvl2pPr marL="505004" indent="-244068">
              <a:lnSpc>
                <a:spcPct val="90000"/>
              </a:lnSpc>
              <a:defRPr sz="1800"/>
            </a:lvl2pPr>
            <a:lvl3pPr marL="715339" indent="-216288">
              <a:lnSpc>
                <a:spcPct val="90000"/>
              </a:lnSpc>
              <a:defRPr sz="1500"/>
            </a:lvl3pPr>
            <a:lvl4pPr marL="920714" indent="-205375">
              <a:lnSpc>
                <a:spcPct val="90000"/>
              </a:lnSpc>
              <a:defRPr sz="1350"/>
            </a:lvl4pPr>
            <a:lvl5pPr marL="1137002" indent="-210335">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4"/>
            <a:ext cx="4114800" cy="1306512"/>
          </a:xfrm>
        </p:spPr>
        <p:txBody>
          <a:bodyPr/>
          <a:lstStyle>
            <a:lvl1pPr marL="260936" indent="-260936">
              <a:lnSpc>
                <a:spcPct val="90000"/>
              </a:lnSpc>
              <a:defRPr sz="2100"/>
            </a:lvl1pPr>
            <a:lvl2pPr marL="505004" indent="-254982">
              <a:lnSpc>
                <a:spcPct val="90000"/>
              </a:lnSpc>
              <a:defRPr sz="1800"/>
            </a:lvl2pPr>
            <a:lvl3pPr marL="721292" indent="-227202">
              <a:lnSpc>
                <a:spcPct val="90000"/>
              </a:lnSpc>
              <a:defRPr sz="1500"/>
            </a:lvl3pPr>
            <a:lvl4pPr marL="920714" indent="-199422">
              <a:lnSpc>
                <a:spcPct val="90000"/>
              </a:lnSpc>
              <a:defRPr sz="1350"/>
            </a:lvl4pPr>
            <a:lvl5pPr marL="1137002" indent="-205375">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546555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844366"/>
            <a:ext cx="4114800" cy="259686"/>
          </a:xfrm>
        </p:spPr>
        <p:txBody>
          <a:bodyPr anchor="b"/>
          <a:lstStyle>
            <a:lvl1pPr marL="0" indent="0">
              <a:lnSpc>
                <a:spcPct val="90000"/>
              </a:lnSpc>
              <a:spcBef>
                <a:spcPts val="0"/>
              </a:spcBef>
              <a:buNone/>
              <a:defRPr sz="1875"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153008"/>
          </a:xfrm>
        </p:spPr>
        <p:txBody>
          <a:bodyPr/>
          <a:lstStyle>
            <a:lvl1pPr marL="211328" indent="-211328">
              <a:defRPr sz="1725"/>
            </a:lvl1pPr>
            <a:lvl2pPr marL="421664" indent="-199422">
              <a:defRPr sz="1500"/>
            </a:lvl2pPr>
            <a:lvl3pPr marL="610172" indent="-182555">
              <a:defRPr sz="1350"/>
            </a:lvl3pPr>
            <a:lvl4pPr marL="787766" indent="-171642">
              <a:defRPr sz="1275"/>
            </a:lvl4pPr>
            <a:lvl5pPr marL="959408" indent="-154775">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2" y="1844366"/>
            <a:ext cx="4117019" cy="259686"/>
          </a:xfrm>
        </p:spPr>
        <p:txBody>
          <a:bodyPr anchor="b"/>
          <a:lstStyle>
            <a:lvl1pPr marL="0" indent="0">
              <a:lnSpc>
                <a:spcPct val="90000"/>
              </a:lnSpc>
              <a:spcBef>
                <a:spcPts val="0"/>
              </a:spcBef>
              <a:buNone/>
              <a:defRPr sz="1875"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153008"/>
          </a:xfrm>
        </p:spPr>
        <p:txBody>
          <a:bodyPr/>
          <a:lstStyle>
            <a:lvl1pPr marL="222241" indent="-222241">
              <a:defRPr sz="1725"/>
            </a:lvl1pPr>
            <a:lvl2pPr marL="427616" indent="-205375">
              <a:defRPr sz="1500"/>
            </a:lvl2pPr>
            <a:lvl3pPr marL="616124" indent="-183548">
              <a:defRPr sz="1350"/>
            </a:lvl3pPr>
            <a:lvl4pPr marL="787766" indent="-177595">
              <a:defRPr sz="1275"/>
            </a:lvl4pPr>
            <a:lvl5pPr marL="959408" indent="-165689">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025551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817796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2179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8979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20331454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1601977"/>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176519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1601977"/>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18476614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3090035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33185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54998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067"/>
              </a:spcBef>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1676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556"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27778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133" b="1"/>
            </a:lvl1pPr>
            <a:lvl2pPr>
              <a:defRPr sz="1778"/>
            </a:lvl2pPr>
            <a:lvl3pPr>
              <a:defRPr sz="1778"/>
            </a:lvl3pPr>
            <a:lvl4pPr>
              <a:defRPr sz="1778"/>
            </a:lvl4pPr>
            <a:lvl5pPr>
              <a:defRPr sz="1778"/>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25963"/>
          </a:xfrm>
        </p:spPr>
        <p:txBody>
          <a:bodyPr/>
          <a:lstStyle>
            <a:lvl1pPr>
              <a:defRPr sz="2133" b="1"/>
            </a:lvl1pPr>
            <a:lvl2pPr>
              <a:defRPr sz="1778"/>
            </a:lvl2pPr>
            <a:lvl3pPr>
              <a:defRPr sz="1778"/>
            </a:lvl3pPr>
            <a:lvl4pPr>
              <a:defRPr sz="1778"/>
            </a:lvl4pPr>
            <a:lvl5pPr>
              <a:defRPr sz="1778"/>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14288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51038"/>
            <a:ext cx="4040188" cy="505846"/>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dirty="0"/>
              <a:t>Click to edit Master text styles</a:t>
            </a:r>
          </a:p>
        </p:txBody>
      </p:sp>
      <p:sp>
        <p:nvSpPr>
          <p:cNvPr id="4" name="Content Placeholder 3"/>
          <p:cNvSpPr>
            <a:spLocks noGrp="1"/>
          </p:cNvSpPr>
          <p:nvPr>
            <p:ph sz="half" idx="2"/>
          </p:nvPr>
        </p:nvSpPr>
        <p:spPr>
          <a:xfrm>
            <a:off x="457200" y="2590800"/>
            <a:ext cx="4040188" cy="3124200"/>
          </a:xfrm>
        </p:spPr>
        <p:txBody>
          <a:bodyPr/>
          <a:lstStyle>
            <a:lvl1pPr>
              <a:defRPr sz="2133"/>
            </a:lvl1pPr>
            <a:lvl2pPr>
              <a:defRPr sz="1778"/>
            </a:lvl2pPr>
            <a:lvl3pPr>
              <a:defRPr sz="1778"/>
            </a:lvl3pPr>
            <a:lvl4pPr>
              <a:defRPr sz="1778"/>
            </a:lvl4pPr>
            <a:lvl5pPr>
              <a:defRPr sz="1778"/>
            </a:lvl5pPr>
            <a:lvl6pPr>
              <a:defRPr sz="1422"/>
            </a:lvl6pPr>
            <a:lvl7pPr>
              <a:defRPr sz="1422"/>
            </a:lvl7pPr>
            <a:lvl8pPr>
              <a:defRPr sz="1422"/>
            </a:lvl8pPr>
            <a:lvl9pPr>
              <a:defRPr sz="142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951038"/>
            <a:ext cx="4041775" cy="505846"/>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29" y="2590800"/>
            <a:ext cx="4041775" cy="3124200"/>
          </a:xfrm>
        </p:spPr>
        <p:txBody>
          <a:bodyPr/>
          <a:lstStyle>
            <a:lvl1pPr>
              <a:defRPr sz="2133"/>
            </a:lvl1pPr>
            <a:lvl2pPr>
              <a:defRPr sz="1778"/>
            </a:lvl2pPr>
            <a:lvl3pPr>
              <a:defRPr sz="1778"/>
            </a:lvl3pPr>
            <a:lvl4pPr>
              <a:defRPr sz="1778"/>
            </a:lvl4pPr>
            <a:lvl5pPr>
              <a:defRPr sz="1778"/>
            </a:lvl5pPr>
            <a:lvl6pPr>
              <a:defRPr sz="1422"/>
            </a:lvl6pPr>
            <a:lvl7pPr>
              <a:defRPr sz="1422"/>
            </a:lvl7pPr>
            <a:lvl8pPr>
              <a:defRPr sz="1422"/>
            </a:lvl8pPr>
            <a:lvl9pPr>
              <a:defRPr sz="142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352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578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2794375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785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967723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76401"/>
            <a:ext cx="8229600" cy="3733800"/>
          </a:xfrm>
        </p:spPr>
        <p:txBody>
          <a:bodyPr vert="eaVert"/>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0808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631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tx1"/>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612648" y="1600200"/>
            <a:ext cx="81534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4"/>
          </p:nvPr>
        </p:nvSpPr>
        <p:spPr/>
        <p:txBody>
          <a:bodyPr/>
          <a:lstStyle>
            <a:lvl1pPr>
              <a:defRPr/>
            </a:lvl1pPr>
          </a:lstStyle>
          <a:p>
            <a:fld id="{900BC5CD-81FA-A947-8BBA-B29AE1C50560}" type="datetime1">
              <a:rPr lang="en-US"/>
              <a:pPr/>
              <a:t>10/13/2022</a:t>
            </a:fld>
            <a:endParaRPr lang="en-US"/>
          </a:p>
        </p:txBody>
      </p:sp>
      <p:sp>
        <p:nvSpPr>
          <p:cNvPr id="5" name="Footer Placeholder 2"/>
          <p:cNvSpPr>
            <a:spLocks noGrp="1"/>
          </p:cNvSpPr>
          <p:nvPr>
            <p:ph type="ftr" sz="quarter" idx="15"/>
          </p:nvPr>
        </p:nvSpPr>
        <p:spPr/>
        <p:txBody>
          <a:bodyPr/>
          <a:lstStyle>
            <a:lvl1pPr>
              <a:defRPr/>
            </a:lvl1pPr>
          </a:lstStyle>
          <a:p>
            <a:endParaRPr lang="en-US"/>
          </a:p>
        </p:txBody>
      </p:sp>
      <p:sp>
        <p:nvSpPr>
          <p:cNvPr id="6" name="Slide Number Placeholder 22"/>
          <p:cNvSpPr>
            <a:spLocks noGrp="1"/>
          </p:cNvSpPr>
          <p:nvPr>
            <p:ph type="sldNum" sz="quarter" idx="16"/>
          </p:nvPr>
        </p:nvSpPr>
        <p:spPr/>
        <p:txBody>
          <a:bodyPr/>
          <a:lstStyle>
            <a:lvl1pPr>
              <a:defRPr/>
            </a:lvl1pPr>
          </a:lstStyle>
          <a:p>
            <a:fld id="{47A52B53-54CE-A644-96CB-E173076CC7A1}" type="slidenum">
              <a:rPr lang="en-US"/>
              <a:pPr/>
              <a:t>‹#›</a:t>
            </a:fld>
            <a:endParaRPr lang="en-US"/>
          </a:p>
        </p:txBody>
      </p:sp>
    </p:spTree>
    <p:extLst>
      <p:ext uri="{BB962C8B-B14F-4D97-AF65-F5344CB8AC3E}">
        <p14:creationId xmlns:p14="http://schemas.microsoft.com/office/powerpoint/2010/main" val="4068035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2"/>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2"/>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30585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099770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67324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95116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372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1556218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040" r:id="rId3" imgW="0" imgH="0" progId="PowerPoint.Show.8">
                  <p:embed/>
                </p:oleObj>
              </mc:Choice>
              <mc:Fallback>
                <p:oleObj r:id="rId3" imgW="0" imgH="0" progId="PowerPoint.Show.8">
                  <p:embed/>
                  <p:pic>
                    <p:nvPicPr>
                      <p:cNvPr id="4"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5"/>
          <p:cNvSpPr txBox="1">
            <a:spLocks noChangeArrowheads="1"/>
          </p:cNvSpPr>
          <p:nvPr/>
        </p:nvSpPr>
        <p:spPr bwMode="auto">
          <a:xfrm>
            <a:off x="7391400" y="6583363"/>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rgbClr val="CC0000"/>
                </a:solidFill>
                <a:latin typeface="Stencil" pitchFamily="82" charset="0"/>
                <a:cs typeface="Arial" charset="0"/>
              </a:defRPr>
            </a:lvl1pPr>
            <a:lvl2pPr marL="742950" indent="-285750" eaLnBrk="0" hangingPunct="0">
              <a:defRPr sz="5400">
                <a:solidFill>
                  <a:srgbClr val="CC0000"/>
                </a:solidFill>
                <a:latin typeface="Stencil" pitchFamily="82" charset="0"/>
                <a:cs typeface="Arial" charset="0"/>
              </a:defRPr>
            </a:lvl2pPr>
            <a:lvl3pPr marL="1143000" indent="-228600" eaLnBrk="0" hangingPunct="0">
              <a:defRPr sz="5400">
                <a:solidFill>
                  <a:srgbClr val="CC0000"/>
                </a:solidFill>
                <a:latin typeface="Stencil" pitchFamily="82" charset="0"/>
                <a:cs typeface="Arial" charset="0"/>
              </a:defRPr>
            </a:lvl3pPr>
            <a:lvl4pPr marL="1600200" indent="-228600" eaLnBrk="0" hangingPunct="0">
              <a:defRPr sz="5400">
                <a:solidFill>
                  <a:srgbClr val="CC0000"/>
                </a:solidFill>
                <a:latin typeface="Stencil" pitchFamily="82" charset="0"/>
                <a:cs typeface="Arial" charset="0"/>
              </a:defRPr>
            </a:lvl4pPr>
            <a:lvl5pPr marL="2057400" indent="-228600" eaLnBrk="0" hangingPunct="0">
              <a:defRPr sz="5400">
                <a:solidFill>
                  <a:srgbClr val="CC0000"/>
                </a:solidFill>
                <a:latin typeface="Stencil" pitchFamily="82" charset="0"/>
                <a:cs typeface="Arial" charset="0"/>
              </a:defRPr>
            </a:lvl5pPr>
            <a:lvl6pPr marL="2514600" indent="-228600" eaLnBrk="0" fontAlgn="base" hangingPunct="0">
              <a:spcBef>
                <a:spcPct val="0"/>
              </a:spcBef>
              <a:spcAft>
                <a:spcPct val="0"/>
              </a:spcAft>
              <a:defRPr sz="5400">
                <a:solidFill>
                  <a:srgbClr val="CC0000"/>
                </a:solidFill>
                <a:latin typeface="Stencil" pitchFamily="82" charset="0"/>
                <a:cs typeface="Arial" charset="0"/>
              </a:defRPr>
            </a:lvl6pPr>
            <a:lvl7pPr marL="2971800" indent="-228600" eaLnBrk="0" fontAlgn="base" hangingPunct="0">
              <a:spcBef>
                <a:spcPct val="0"/>
              </a:spcBef>
              <a:spcAft>
                <a:spcPct val="0"/>
              </a:spcAft>
              <a:defRPr sz="5400">
                <a:solidFill>
                  <a:srgbClr val="CC0000"/>
                </a:solidFill>
                <a:latin typeface="Stencil" pitchFamily="82" charset="0"/>
                <a:cs typeface="Arial" charset="0"/>
              </a:defRPr>
            </a:lvl7pPr>
            <a:lvl8pPr marL="3429000" indent="-228600" eaLnBrk="0" fontAlgn="base" hangingPunct="0">
              <a:spcBef>
                <a:spcPct val="0"/>
              </a:spcBef>
              <a:spcAft>
                <a:spcPct val="0"/>
              </a:spcAft>
              <a:defRPr sz="5400">
                <a:solidFill>
                  <a:srgbClr val="CC0000"/>
                </a:solidFill>
                <a:latin typeface="Stencil" pitchFamily="82" charset="0"/>
                <a:cs typeface="Arial" charset="0"/>
              </a:defRPr>
            </a:lvl8pPr>
            <a:lvl9pPr marL="3886200" indent="-228600" eaLnBrk="0" fontAlgn="base" hangingPunct="0">
              <a:spcBef>
                <a:spcPct val="0"/>
              </a:spcBef>
              <a:spcAft>
                <a:spcPct val="0"/>
              </a:spcAft>
              <a:defRPr sz="5400">
                <a:solidFill>
                  <a:srgbClr val="CC0000"/>
                </a:solidFill>
                <a:latin typeface="Stencil" pitchFamily="82" charset="0"/>
                <a:cs typeface="Arial" charset="0"/>
              </a:defRPr>
            </a:lvl9pPr>
          </a:lstStyle>
          <a:p>
            <a:pPr algn="ctr" eaLnBrk="1" hangingPunct="1">
              <a:spcBef>
                <a:spcPct val="50000"/>
              </a:spcBef>
            </a:pPr>
            <a:endParaRPr lang="en-US" altLang="en-US" sz="1000" b="1" dirty="0">
              <a:solidFill>
                <a:srgbClr val="D61C0E"/>
              </a:solidFill>
            </a:endParaRPr>
          </a:p>
        </p:txBody>
      </p:sp>
      <p:pic>
        <p:nvPicPr>
          <p:cNvPr id="6" name="Picture 6" descr="MARSOC Change"/>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52400" y="2012950"/>
            <a:ext cx="29241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Rectangle 2"/>
          <p:cNvSpPr>
            <a:spLocks noGrp="1" noChangeArrowheads="1"/>
          </p:cNvSpPr>
          <p:nvPr>
            <p:ph type="ctrTitle"/>
          </p:nvPr>
        </p:nvSpPr>
        <p:spPr>
          <a:xfrm>
            <a:off x="3856158" y="2201008"/>
            <a:ext cx="5076826" cy="1143000"/>
          </a:xfrm>
        </p:spPr>
        <p:txBody>
          <a:bodyPr/>
          <a:lstStyle>
            <a:lvl1pPr>
              <a:defRPr/>
            </a:lvl1pPr>
          </a:lstStyle>
          <a:p>
            <a:r>
              <a:rPr lang="en-US" dirty="0"/>
              <a:t>Click to edit Master title style</a:t>
            </a:r>
          </a:p>
        </p:txBody>
      </p:sp>
      <p:sp>
        <p:nvSpPr>
          <p:cNvPr id="236547" name="Rectangle 3"/>
          <p:cNvSpPr>
            <a:spLocks noGrp="1" noChangeArrowheads="1"/>
          </p:cNvSpPr>
          <p:nvPr>
            <p:ph type="subTitle" idx="1"/>
          </p:nvPr>
        </p:nvSpPr>
        <p:spPr>
          <a:xfrm>
            <a:off x="3851032" y="3505200"/>
            <a:ext cx="5087816" cy="1524000"/>
          </a:xfrm>
        </p:spPr>
        <p:txBody>
          <a:bodyPr anchor="ctr" anchorCtr="1"/>
          <a:lstStyle>
            <a:lvl1pPr marL="0" indent="0" algn="ctr">
              <a:buFontTx/>
              <a:buNone/>
              <a:defRPr sz="2800" b="1">
                <a:effectLst>
                  <a:outerShdw blurRad="38100" dist="38100" dir="2700000" algn="tl">
                    <a:srgbClr val="C0C0C0"/>
                  </a:outerShdw>
                </a:effectLst>
              </a:defRPr>
            </a:lvl1pPr>
          </a:lstStyle>
          <a:p>
            <a:r>
              <a:rPr lang="en-US"/>
              <a:t>Click to edit Master subtitle style</a:t>
            </a:r>
          </a:p>
        </p:txBody>
      </p:sp>
      <p:sp>
        <p:nvSpPr>
          <p:cNvPr id="7" name="Text Box 7"/>
          <p:cNvSpPr txBox="1">
            <a:spLocks noGrp="1" noChangeArrowheads="1"/>
          </p:cNvSpPr>
          <p:nvPr>
            <p:ph type="dt" sz="half" idx="10"/>
          </p:nvPr>
        </p:nvSpPr>
        <p:spPr>
          <a:xfrm>
            <a:off x="37489" y="6535616"/>
            <a:ext cx="1828800" cy="274638"/>
          </a:xfrm>
        </p:spPr>
        <p:txBody>
          <a:bodyPr/>
          <a:lstStyle>
            <a:lvl1pPr>
              <a:defRPr b="1"/>
            </a:lvl1pPr>
          </a:lstStyle>
          <a:p>
            <a:pPr>
              <a:defRPr/>
            </a:pPr>
            <a:r>
              <a:rPr lang="en-US" dirty="0"/>
              <a:t>Unclassified</a:t>
            </a:r>
          </a:p>
        </p:txBody>
      </p:sp>
      <p:sp>
        <p:nvSpPr>
          <p:cNvPr id="8" name="Rectangle 4"/>
          <p:cNvSpPr>
            <a:spLocks noGrp="1" noChangeArrowheads="1"/>
          </p:cNvSpPr>
          <p:nvPr>
            <p:ph type="sldNum" sz="quarter" idx="11"/>
          </p:nvPr>
        </p:nvSpPr>
        <p:spPr/>
        <p:txBody>
          <a:bodyPr/>
          <a:lstStyle>
            <a:lvl1pPr algn="r">
              <a:defRPr sz="1200">
                <a:solidFill>
                  <a:schemeClr val="tx1"/>
                </a:solidFill>
                <a:latin typeface="+mn-lt"/>
              </a:defRPr>
            </a:lvl1pPr>
          </a:lstStyle>
          <a:p>
            <a:pPr>
              <a:defRPr/>
            </a:pPr>
            <a:fld id="{FFAF4C4A-7928-4C68-92D8-3CBF6EE4C073}" type="slidenum">
              <a:rPr lang="en-US"/>
              <a:pPr>
                <a:defRPr/>
              </a:pPr>
              <a:t>‹#›</a:t>
            </a:fld>
            <a:endParaRPr lang="en-US" dirty="0"/>
          </a:p>
        </p:txBody>
      </p:sp>
      <p:sp>
        <p:nvSpPr>
          <p:cNvPr id="9" name="Text Box 7"/>
          <p:cNvSpPr txBox="1">
            <a:spLocks noChangeArrowheads="1"/>
          </p:cNvSpPr>
          <p:nvPr userDrawn="1"/>
        </p:nvSpPr>
        <p:spPr bwMode="auto">
          <a:xfrm>
            <a:off x="7265376" y="47746"/>
            <a:ext cx="1828800" cy="274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1200" kern="1200">
                <a:solidFill>
                  <a:srgbClr val="167428"/>
                </a:solidFill>
                <a:effectLst>
                  <a:outerShdw blurRad="38100" dist="38100" dir="2700000" algn="tl">
                    <a:srgbClr val="C0C0C0"/>
                  </a:outerShdw>
                </a:effectLst>
                <a:latin typeface="Stencil" pitchFamily="82" charset="0"/>
                <a:ea typeface="+mn-ea"/>
                <a:cs typeface="Arial" charset="0"/>
              </a:defRPr>
            </a:lvl1pPr>
            <a:lvl2pPr marL="457200" algn="l" rtl="0" fontAlgn="base">
              <a:spcBef>
                <a:spcPct val="0"/>
              </a:spcBef>
              <a:spcAft>
                <a:spcPct val="0"/>
              </a:spcAft>
              <a:defRPr sz="5400" kern="1200">
                <a:solidFill>
                  <a:srgbClr val="CC0000"/>
                </a:solidFill>
                <a:latin typeface="Stencil" pitchFamily="82" charset="0"/>
                <a:ea typeface="+mn-ea"/>
                <a:cs typeface="Arial" charset="0"/>
              </a:defRPr>
            </a:lvl2pPr>
            <a:lvl3pPr marL="914400" algn="l" rtl="0" fontAlgn="base">
              <a:spcBef>
                <a:spcPct val="0"/>
              </a:spcBef>
              <a:spcAft>
                <a:spcPct val="0"/>
              </a:spcAft>
              <a:defRPr sz="5400" kern="1200">
                <a:solidFill>
                  <a:srgbClr val="CC0000"/>
                </a:solidFill>
                <a:latin typeface="Stencil" pitchFamily="82" charset="0"/>
                <a:ea typeface="+mn-ea"/>
                <a:cs typeface="Arial" charset="0"/>
              </a:defRPr>
            </a:lvl3pPr>
            <a:lvl4pPr marL="1371600" algn="l" rtl="0" fontAlgn="base">
              <a:spcBef>
                <a:spcPct val="0"/>
              </a:spcBef>
              <a:spcAft>
                <a:spcPct val="0"/>
              </a:spcAft>
              <a:defRPr sz="5400" kern="1200">
                <a:solidFill>
                  <a:srgbClr val="CC0000"/>
                </a:solidFill>
                <a:latin typeface="Stencil" pitchFamily="82" charset="0"/>
                <a:ea typeface="+mn-ea"/>
                <a:cs typeface="Arial" charset="0"/>
              </a:defRPr>
            </a:lvl4pPr>
            <a:lvl5pPr marL="1828800" algn="l" rtl="0" fontAlgn="base">
              <a:spcBef>
                <a:spcPct val="0"/>
              </a:spcBef>
              <a:spcAft>
                <a:spcPct val="0"/>
              </a:spcAft>
              <a:defRPr sz="5400" kern="1200">
                <a:solidFill>
                  <a:srgbClr val="CC0000"/>
                </a:solidFill>
                <a:latin typeface="Stencil" pitchFamily="82" charset="0"/>
                <a:ea typeface="+mn-ea"/>
                <a:cs typeface="Arial" charset="0"/>
              </a:defRPr>
            </a:lvl5pPr>
            <a:lvl6pPr marL="2286000" algn="l" defTabSz="914400" rtl="0" eaLnBrk="1" latinLnBrk="0" hangingPunct="1">
              <a:defRPr sz="5400" kern="1200">
                <a:solidFill>
                  <a:srgbClr val="CC0000"/>
                </a:solidFill>
                <a:latin typeface="Stencil" pitchFamily="82" charset="0"/>
                <a:ea typeface="+mn-ea"/>
                <a:cs typeface="Arial" charset="0"/>
              </a:defRPr>
            </a:lvl6pPr>
            <a:lvl7pPr marL="2743200" algn="l" defTabSz="914400" rtl="0" eaLnBrk="1" latinLnBrk="0" hangingPunct="1">
              <a:defRPr sz="5400" kern="1200">
                <a:solidFill>
                  <a:srgbClr val="CC0000"/>
                </a:solidFill>
                <a:latin typeface="Stencil" pitchFamily="82" charset="0"/>
                <a:ea typeface="+mn-ea"/>
                <a:cs typeface="Arial" charset="0"/>
              </a:defRPr>
            </a:lvl7pPr>
            <a:lvl8pPr marL="3200400" algn="l" defTabSz="914400" rtl="0" eaLnBrk="1" latinLnBrk="0" hangingPunct="1">
              <a:defRPr sz="5400" kern="1200">
                <a:solidFill>
                  <a:srgbClr val="CC0000"/>
                </a:solidFill>
                <a:latin typeface="Stencil" pitchFamily="82" charset="0"/>
                <a:ea typeface="+mn-ea"/>
                <a:cs typeface="Arial" charset="0"/>
              </a:defRPr>
            </a:lvl8pPr>
            <a:lvl9pPr marL="3657600" algn="l" defTabSz="914400" rtl="0" eaLnBrk="1" latinLnBrk="0" hangingPunct="1">
              <a:defRPr sz="5400" kern="1200">
                <a:solidFill>
                  <a:srgbClr val="CC0000"/>
                </a:solidFill>
                <a:latin typeface="Stencil" pitchFamily="82" charset="0"/>
                <a:ea typeface="+mn-ea"/>
                <a:cs typeface="Arial" charset="0"/>
              </a:defRPr>
            </a:lvl9pPr>
          </a:lstStyle>
          <a:p>
            <a:pPr algn="r">
              <a:defRPr/>
            </a:pPr>
            <a:endParaRPr lang="en-US" b="1" dirty="0"/>
          </a:p>
        </p:txBody>
      </p:sp>
      <p:sp>
        <p:nvSpPr>
          <p:cNvPr id="10" name="Rectangle 8"/>
          <p:cNvSpPr>
            <a:spLocks noChangeArrowheads="1"/>
          </p:cNvSpPr>
          <p:nvPr userDrawn="1"/>
        </p:nvSpPr>
        <p:spPr bwMode="auto">
          <a:xfrm>
            <a:off x="0" y="1050925"/>
            <a:ext cx="9144000" cy="46038"/>
          </a:xfrm>
          <a:prstGeom prst="rect">
            <a:avLst/>
          </a:prstGeom>
          <a:gradFill rotWithShape="1">
            <a:gsLst>
              <a:gs pos="0">
                <a:srgbClr val="CC0000"/>
              </a:gs>
              <a:gs pos="100000">
                <a:srgbClr val="000000"/>
              </a:gs>
            </a:gsLst>
            <a:lin ang="0" scaled="1"/>
          </a:gra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lvl1pPr eaLnBrk="0" hangingPunct="0">
              <a:defRPr sz="5400">
                <a:solidFill>
                  <a:srgbClr val="CC0000"/>
                </a:solidFill>
                <a:latin typeface="Stencil" pitchFamily="82" charset="0"/>
                <a:cs typeface="Arial" charset="0"/>
              </a:defRPr>
            </a:lvl1pPr>
            <a:lvl2pPr marL="742950" indent="-285750" eaLnBrk="0" hangingPunct="0">
              <a:defRPr sz="5400">
                <a:solidFill>
                  <a:srgbClr val="CC0000"/>
                </a:solidFill>
                <a:latin typeface="Stencil" pitchFamily="82" charset="0"/>
                <a:cs typeface="Arial" charset="0"/>
              </a:defRPr>
            </a:lvl2pPr>
            <a:lvl3pPr marL="1143000" indent="-228600" eaLnBrk="0" hangingPunct="0">
              <a:defRPr sz="5400">
                <a:solidFill>
                  <a:srgbClr val="CC0000"/>
                </a:solidFill>
                <a:latin typeface="Stencil" pitchFamily="82" charset="0"/>
                <a:cs typeface="Arial" charset="0"/>
              </a:defRPr>
            </a:lvl3pPr>
            <a:lvl4pPr marL="1600200" indent="-228600" eaLnBrk="0" hangingPunct="0">
              <a:defRPr sz="5400">
                <a:solidFill>
                  <a:srgbClr val="CC0000"/>
                </a:solidFill>
                <a:latin typeface="Stencil" pitchFamily="82" charset="0"/>
                <a:cs typeface="Arial" charset="0"/>
              </a:defRPr>
            </a:lvl4pPr>
            <a:lvl5pPr marL="2057400" indent="-228600" eaLnBrk="0" hangingPunct="0">
              <a:defRPr sz="5400">
                <a:solidFill>
                  <a:srgbClr val="CC0000"/>
                </a:solidFill>
                <a:latin typeface="Stencil" pitchFamily="82" charset="0"/>
                <a:cs typeface="Arial" charset="0"/>
              </a:defRPr>
            </a:lvl5pPr>
            <a:lvl6pPr marL="2514600" indent="-228600" eaLnBrk="0" fontAlgn="base" hangingPunct="0">
              <a:spcBef>
                <a:spcPct val="0"/>
              </a:spcBef>
              <a:spcAft>
                <a:spcPct val="0"/>
              </a:spcAft>
              <a:defRPr sz="5400">
                <a:solidFill>
                  <a:srgbClr val="CC0000"/>
                </a:solidFill>
                <a:latin typeface="Stencil" pitchFamily="82" charset="0"/>
                <a:cs typeface="Arial" charset="0"/>
              </a:defRPr>
            </a:lvl6pPr>
            <a:lvl7pPr marL="2971800" indent="-228600" eaLnBrk="0" fontAlgn="base" hangingPunct="0">
              <a:spcBef>
                <a:spcPct val="0"/>
              </a:spcBef>
              <a:spcAft>
                <a:spcPct val="0"/>
              </a:spcAft>
              <a:defRPr sz="5400">
                <a:solidFill>
                  <a:srgbClr val="CC0000"/>
                </a:solidFill>
                <a:latin typeface="Stencil" pitchFamily="82" charset="0"/>
                <a:cs typeface="Arial" charset="0"/>
              </a:defRPr>
            </a:lvl7pPr>
            <a:lvl8pPr marL="3429000" indent="-228600" eaLnBrk="0" fontAlgn="base" hangingPunct="0">
              <a:spcBef>
                <a:spcPct val="0"/>
              </a:spcBef>
              <a:spcAft>
                <a:spcPct val="0"/>
              </a:spcAft>
              <a:defRPr sz="5400">
                <a:solidFill>
                  <a:srgbClr val="CC0000"/>
                </a:solidFill>
                <a:latin typeface="Stencil" pitchFamily="82" charset="0"/>
                <a:cs typeface="Arial" charset="0"/>
              </a:defRPr>
            </a:lvl8pPr>
            <a:lvl9pPr marL="3886200" indent="-228600" eaLnBrk="0" fontAlgn="base" hangingPunct="0">
              <a:spcBef>
                <a:spcPct val="0"/>
              </a:spcBef>
              <a:spcAft>
                <a:spcPct val="0"/>
              </a:spcAft>
              <a:defRPr sz="5400">
                <a:solidFill>
                  <a:srgbClr val="CC0000"/>
                </a:solidFill>
                <a:latin typeface="Stencil" pitchFamily="82" charset="0"/>
                <a:cs typeface="Arial" charset="0"/>
              </a:defRPr>
            </a:lvl9pPr>
          </a:lstStyle>
          <a:p>
            <a:pPr algn="ctr" eaLnBrk="1" hangingPunct="1"/>
            <a:endParaRPr lang="en-US" altLang="en-US" dirty="0"/>
          </a:p>
        </p:txBody>
      </p:sp>
      <p:sp>
        <p:nvSpPr>
          <p:cNvPr id="2" name="TextBox 1"/>
          <p:cNvSpPr txBox="1"/>
          <p:nvPr userDrawn="1"/>
        </p:nvSpPr>
        <p:spPr>
          <a:xfrm>
            <a:off x="1561252" y="8792"/>
            <a:ext cx="6014788" cy="1077218"/>
          </a:xfrm>
          <a:prstGeom prst="rect">
            <a:avLst/>
          </a:prstGeom>
          <a:noFill/>
        </p:spPr>
        <p:txBody>
          <a:bodyPr wrap="none" rtlCol="0">
            <a:spAutoFit/>
          </a:bodyPr>
          <a:lstStyle/>
          <a:p>
            <a:pPr algn="ctr"/>
            <a:r>
              <a:rPr lang="en-US" sz="3200" b="1" i="1" dirty="0">
                <a:solidFill>
                  <a:schemeClr val="tx1"/>
                </a:solidFill>
                <a:effectLst>
                  <a:outerShdw blurRad="38100" dist="38100" dir="2700000" algn="tl">
                    <a:srgbClr val="000000">
                      <a:alpha val="43137"/>
                    </a:srgbClr>
                  </a:outerShdw>
                </a:effectLst>
                <a:latin typeface="+mj-lt"/>
              </a:rPr>
              <a:t>U.S. Marine Corps Forces</a:t>
            </a:r>
          </a:p>
          <a:p>
            <a:pPr algn="ctr"/>
            <a:r>
              <a:rPr lang="en-US" sz="3200" b="1" i="1" dirty="0">
                <a:solidFill>
                  <a:schemeClr val="tx1"/>
                </a:solidFill>
                <a:effectLst>
                  <a:outerShdw blurRad="38100" dist="38100" dir="2700000" algn="tl">
                    <a:srgbClr val="000000">
                      <a:alpha val="43137"/>
                    </a:srgbClr>
                  </a:outerShdw>
                </a:effectLst>
                <a:latin typeface="+mj-lt"/>
              </a:rPr>
              <a:t>Special Operations Command</a:t>
            </a:r>
          </a:p>
        </p:txBody>
      </p:sp>
    </p:spTree>
    <p:extLst>
      <p:ext uri="{BB962C8B-B14F-4D97-AF65-F5344CB8AC3E}">
        <p14:creationId xmlns:p14="http://schemas.microsoft.com/office/powerpoint/2010/main" val="3640394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45FDB500-3A9E-49F2-B7EF-F4F205B1BF27}" type="slidenum">
              <a:rPr lang="en-US"/>
              <a:pPr>
                <a:defRPr/>
              </a:pPr>
              <a:t>‹#›</a:t>
            </a:fld>
            <a:endParaRPr lang="en-US" dirty="0"/>
          </a:p>
        </p:txBody>
      </p:sp>
      <p:sp>
        <p:nvSpPr>
          <p:cNvPr id="5" name="Text Box 6"/>
          <p:cNvSpPr txBox="1">
            <a:spLocks noGrp="1" noChangeArrowheads="1"/>
          </p:cNvSpPr>
          <p:nvPr>
            <p:ph type="dt" sz="half" idx="11"/>
          </p:nvPr>
        </p:nvSpPr>
        <p:spPr>
          <a:ln/>
        </p:spPr>
        <p:txBody>
          <a:bodyPr/>
          <a:lstStyle>
            <a:lvl1pPr>
              <a:defRPr b="1"/>
            </a:lvl1pPr>
          </a:lstStyle>
          <a:p>
            <a:pPr>
              <a:defRPr/>
            </a:pPr>
            <a:r>
              <a:rPr lang="en-US" dirty="0"/>
              <a:t>Unclassified</a:t>
            </a:r>
          </a:p>
        </p:txBody>
      </p:sp>
      <p:sp>
        <p:nvSpPr>
          <p:cNvPr id="6" name="Rectangle 7"/>
          <p:cNvSpPr>
            <a:spLocks noGrp="1" noChangeArrowheads="1"/>
          </p:cNvSpPr>
          <p:nvPr>
            <p:ph type="ftr"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216169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79513"/>
            <a:ext cx="4038600" cy="4846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79513"/>
            <a:ext cx="4038600" cy="4846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EAF66BF4-60DF-4D64-B4FF-26C9B373719D}" type="slidenum">
              <a:rPr lang="en-US"/>
              <a:pPr>
                <a:defRPr/>
              </a:pPr>
              <a:t>‹#›</a:t>
            </a:fld>
            <a:endParaRPr lang="en-US" dirty="0"/>
          </a:p>
        </p:txBody>
      </p:sp>
      <p:sp>
        <p:nvSpPr>
          <p:cNvPr id="6" name="Text Box 6"/>
          <p:cNvSpPr txBox="1">
            <a:spLocks noGrp="1" noChangeArrowheads="1"/>
          </p:cNvSpPr>
          <p:nvPr>
            <p:ph type="dt" sz="half" idx="11"/>
          </p:nvPr>
        </p:nvSpPr>
        <p:spPr>
          <a:ln/>
        </p:spPr>
        <p:txBody>
          <a:bodyPr/>
          <a:lstStyle>
            <a:lvl1pPr>
              <a:defRPr b="1"/>
            </a:lvl1pPr>
          </a:lstStyle>
          <a:p>
            <a:pPr>
              <a:defRPr/>
            </a:pPr>
            <a:r>
              <a:rPr lang="en-US" dirty="0"/>
              <a:t>Unclassified</a:t>
            </a:r>
          </a:p>
        </p:txBody>
      </p:sp>
      <p:sp>
        <p:nvSpPr>
          <p:cNvPr id="7" name="Rectangle 7"/>
          <p:cNvSpPr>
            <a:spLocks noGrp="1" noChangeArrowheads="1"/>
          </p:cNvSpPr>
          <p:nvPr>
            <p:ph type="ftr"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428116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E4541944-E6E6-4D98-8855-C2FC09CC81E3}" type="slidenum">
              <a:rPr lang="en-US"/>
              <a:pPr>
                <a:defRPr/>
              </a:pPr>
              <a:t>‹#›</a:t>
            </a:fld>
            <a:endParaRPr lang="en-US" dirty="0"/>
          </a:p>
        </p:txBody>
      </p:sp>
      <p:sp>
        <p:nvSpPr>
          <p:cNvPr id="4" name="Text Box 6"/>
          <p:cNvSpPr txBox="1">
            <a:spLocks noGrp="1" noChangeArrowheads="1"/>
          </p:cNvSpPr>
          <p:nvPr>
            <p:ph type="dt" sz="half" idx="11"/>
          </p:nvPr>
        </p:nvSpPr>
        <p:spPr>
          <a:ln/>
        </p:spPr>
        <p:txBody>
          <a:bodyPr/>
          <a:lstStyle>
            <a:lvl1pPr marL="0" marR="0" indent="0" algn="ctr" defTabSz="914400" rtl="0" eaLnBrk="1" fontAlgn="base" latinLnBrk="0" hangingPunct="1">
              <a:lnSpc>
                <a:spcPct val="100000"/>
              </a:lnSpc>
              <a:spcBef>
                <a:spcPct val="0"/>
              </a:spcBef>
              <a:spcAft>
                <a:spcPct val="0"/>
              </a:spcAft>
              <a:buClrTx/>
              <a:buSzTx/>
              <a:buFontTx/>
              <a:buNone/>
              <a:tabLst/>
              <a:defRPr b="1"/>
            </a:lvl1pPr>
          </a:lstStyle>
          <a:p>
            <a:pPr>
              <a:defRPr/>
            </a:pPr>
            <a:r>
              <a:rPr lang="en-US" dirty="0"/>
              <a:t>Unclassified</a:t>
            </a:r>
          </a:p>
        </p:txBody>
      </p:sp>
      <p:sp>
        <p:nvSpPr>
          <p:cNvPr id="5" name="Rectangle 7"/>
          <p:cNvSpPr>
            <a:spLocks noGrp="1" noChangeArrowheads="1"/>
          </p:cNvSpPr>
          <p:nvPr>
            <p:ph type="ftr"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944309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F4C91F-277D-4ECB-ACD9-5470FACEC06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1383675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4C91F-277D-4ECB-ACD9-5470FACEC06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81047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F4C91F-277D-4ECB-ACD9-5470FACEC06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2010811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F4C91F-277D-4ECB-ACD9-5470FACEC060}"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3752985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F4C91F-277D-4ECB-ACD9-5470FACEC060}"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17357124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F4C91F-277D-4ECB-ACD9-5470FACEC060}"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2710705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674DF1B-9589-41B4-8530-B9D23F7F13DA}" type="datetimeFigureOut">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03D27F-C0DA-43A8-A3D1-5C15A6830A57}" type="slidenum">
              <a:rPr lang="en-US" smtClean="0"/>
              <a:t>‹#›</a:t>
            </a:fld>
            <a:endParaRPr lang="en-US" dirty="0"/>
          </a:p>
        </p:txBody>
      </p:sp>
    </p:spTree>
    <p:extLst>
      <p:ext uri="{BB962C8B-B14F-4D97-AF65-F5344CB8AC3E}">
        <p14:creationId xmlns:p14="http://schemas.microsoft.com/office/powerpoint/2010/main" val="7524473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4C91F-277D-4ECB-ACD9-5470FACEC060}"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1821720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4C91F-277D-4ECB-ACD9-5470FACEC060}"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12228348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4C91F-277D-4ECB-ACD9-5470FACEC060}"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36493203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4C91F-277D-4ECB-ACD9-5470FACEC06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3997398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4C91F-277D-4ECB-ACD9-5470FACEC06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278C5-0309-4606-8CCA-C4732502E7D5}" type="slidenum">
              <a:rPr lang="en-US" smtClean="0"/>
              <a:t>‹#›</a:t>
            </a:fld>
            <a:endParaRPr lang="en-US"/>
          </a:p>
        </p:txBody>
      </p:sp>
    </p:spTree>
    <p:extLst>
      <p:ext uri="{BB962C8B-B14F-4D97-AF65-F5344CB8AC3E}">
        <p14:creationId xmlns:p14="http://schemas.microsoft.com/office/powerpoint/2010/main" val="2699363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114800" cy="1097280"/>
          </a:xfrm>
        </p:spPr>
        <p:txBody>
          <a:bodyPr anchor="ctr" anchorCtr="1">
            <a:normAutofit/>
          </a:bodyPr>
          <a:lstStyle>
            <a:lvl1pPr algn="ctr">
              <a:defRPr sz="3200" b="1">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82880" y="4754880"/>
            <a:ext cx="4114800" cy="1097280"/>
          </a:xfrm>
        </p:spPr>
        <p:txBody>
          <a:bodyPr anchor="t" anchorCtr="1">
            <a:normAutofit/>
          </a:bodyPr>
          <a:lstStyle>
            <a:lvl1pPr marL="0" indent="0" algn="ctr">
              <a:spcBef>
                <a:spcPts val="0"/>
              </a:spcBef>
              <a:buNone/>
              <a:defRPr sz="20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492240" y="6492240"/>
            <a:ext cx="1828800" cy="365125"/>
          </a:xfrm>
          <a:prstGeom prst="rect">
            <a:avLst/>
          </a:prstGeom>
        </p:spPr>
        <p:txBody>
          <a:bodyPr anchor="ctr" anchorCtr="0"/>
          <a:lstStyle>
            <a:lvl1pPr algn="ctr">
              <a:defRPr sz="1200">
                <a:solidFill>
                  <a:schemeClr val="bg1"/>
                </a:solidFill>
              </a:defRPr>
            </a:lvl1pPr>
          </a:lstStyle>
          <a:p>
            <a:endParaRPr lang="en-US" dirty="0"/>
          </a:p>
        </p:txBody>
      </p:sp>
      <p:sp>
        <p:nvSpPr>
          <p:cNvPr id="5" name="Footer Placeholder 4"/>
          <p:cNvSpPr>
            <a:spLocks noGrp="1"/>
          </p:cNvSpPr>
          <p:nvPr>
            <p:ph type="ftr" sz="quarter" idx="11"/>
          </p:nvPr>
        </p:nvSpPr>
        <p:spPr>
          <a:xfrm>
            <a:off x="0" y="6490310"/>
            <a:ext cx="2743200" cy="365125"/>
          </a:xfrm>
          <a:prstGeom prst="rect">
            <a:avLst/>
          </a:prstGeom>
        </p:spPr>
        <p:txBody>
          <a:bodyPr anchor="ctr" anchorCtr="0"/>
          <a:lstStyle>
            <a:lvl1pPr>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86800" y="6492875"/>
            <a:ext cx="457200" cy="365125"/>
          </a:xfrm>
          <a:prstGeom prst="rect">
            <a:avLst/>
          </a:prstGeom>
        </p:spPr>
        <p:txBody>
          <a:bodyPr anchor="ctr" anchorCtr="0"/>
          <a:lstStyle>
            <a:lvl1pPr algn="r">
              <a:defRPr sz="1200">
                <a:solidFill>
                  <a:schemeClr val="bg1"/>
                </a:solidFill>
              </a:defRPr>
            </a:lvl1pPr>
          </a:lstStyle>
          <a:p>
            <a:fld id="{776DA034-8790-47DB-B313-2AB7FC923CBE}" type="slidenum">
              <a:rPr lang="en-US" smtClean="0"/>
              <a:pPr/>
              <a:t>‹#›</a:t>
            </a:fld>
            <a:endParaRPr lang="en-US" dirty="0"/>
          </a:p>
        </p:txBody>
      </p:sp>
    </p:spTree>
    <p:extLst>
      <p:ext uri="{BB962C8B-B14F-4D97-AF65-F5344CB8AC3E}">
        <p14:creationId xmlns:p14="http://schemas.microsoft.com/office/powerpoint/2010/main" val="2207314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ctr" anchorCtr="0">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3934389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92240" y="6492875"/>
            <a:ext cx="1828800" cy="365125"/>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
        <p:nvSpPr>
          <p:cNvPr id="7"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3371869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9"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40144089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Text Placeholder 2"/>
          <p:cNvSpPr>
            <a:spLocks noGrp="1"/>
          </p:cNvSpPr>
          <p:nvPr>
            <p:ph type="body" idx="1"/>
          </p:nvPr>
        </p:nvSpPr>
        <p:spPr>
          <a:xfrm>
            <a:off x="45720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6344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0F70353F-5ECB-4B50-B3EA-C871EA4E3F32}" type="slidenum">
              <a:rPr lang="en-US" smtClean="0"/>
              <a:t>‹#›</a:t>
            </a:fld>
            <a:endParaRPr lang="en-US"/>
          </a:p>
        </p:txBody>
      </p:sp>
      <p:sp>
        <p:nvSpPr>
          <p:cNvPr id="11"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291424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6.jpe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15.jpeg"/><Relationship Id="rId5" Type="http://schemas.openxmlformats.org/officeDocument/2006/relationships/theme" Target="../theme/theme10.xml"/><Relationship Id="rId4"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2.xml"/><Relationship Id="rId1" Type="http://schemas.openxmlformats.org/officeDocument/2006/relationships/slideLayout" Target="../slideLayouts/slideLayout95.xml"/><Relationship Id="rId5" Type="http://schemas.openxmlformats.org/officeDocument/2006/relationships/image" Target="../media/image20.png"/><Relationship Id="rId4" Type="http://schemas.openxmlformats.org/officeDocument/2006/relationships/image" Target="../media/image19.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image" Target="../media/image2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24.png"/><Relationship Id="rId5" Type="http://schemas.openxmlformats.org/officeDocument/2006/relationships/slideLayout" Target="../slideLayouts/slideLayout118.xml"/><Relationship Id="rId10" Type="http://schemas.openxmlformats.org/officeDocument/2006/relationships/image" Target="../media/image23.png"/><Relationship Id="rId4" Type="http://schemas.openxmlformats.org/officeDocument/2006/relationships/slideLayout" Target="../slideLayouts/slideLayout117.xml"/><Relationship Id="rId9"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11.png"/><Relationship Id="rId2" Type="http://schemas.openxmlformats.org/officeDocument/2006/relationships/slideLayout" Target="../slideLayouts/slideLayout52.xml"/><Relationship Id="rId16" Type="http://schemas.openxmlformats.org/officeDocument/2006/relationships/image" Target="../media/image10.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9.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7.xml"/><Relationship Id="rId1"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3.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14.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9.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200" b="1" dirty="0" smtClean="0">
                <a:solidFill>
                  <a:srgbClr val="70AD47">
                    <a:lumMod val="75000"/>
                  </a:srgbClr>
                </a:solidFill>
                <a:effectLst>
                  <a:innerShdw blurRad="63500" dist="50800" dir="15600000">
                    <a:prstClr val="black">
                      <a:alpha val="0"/>
                    </a:prstClr>
                  </a:innerShdw>
                </a:effectLst>
                <a:latin typeface="Calibri Light" panose="020F0302020204030204" pitchFamily="34" charset="0"/>
                <a:cs typeface="Calibri Light" panose="020F0302020204030204" pitchFamily="34" charset="0"/>
              </a:rPr>
              <a:t>UNCLASSIFIED/FOR OFFICIAL USE ONLY</a:t>
            </a:r>
          </a:p>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3D27F-C0DA-43A8-A3D1-5C15A6830A57}" type="slidenum">
              <a:rPr lang="en-US" smtClean="0"/>
              <a:t>‹#›</a:t>
            </a:fld>
            <a:endParaRPr lang="en-US" dirty="0"/>
          </a:p>
        </p:txBody>
      </p:sp>
    </p:spTree>
    <p:extLst>
      <p:ext uri="{BB962C8B-B14F-4D97-AF65-F5344CB8AC3E}">
        <p14:creationId xmlns:p14="http://schemas.microsoft.com/office/powerpoint/2010/main" val="2803736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143000" y="22225"/>
            <a:ext cx="68580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27" name="Rectangle 3"/>
          <p:cNvSpPr>
            <a:spLocks noGrp="1" noChangeArrowheads="1"/>
          </p:cNvSpPr>
          <p:nvPr>
            <p:ph type="body" idx="1"/>
          </p:nvPr>
        </p:nvSpPr>
        <p:spPr bwMode="auto">
          <a:xfrm>
            <a:off x="152400" y="1135063"/>
            <a:ext cx="883920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p:cNvSpPr>
            <a:spLocks noGrp="1" noChangeArrowheads="1"/>
          </p:cNvSpPr>
          <p:nvPr>
            <p:ph type="sldNum" sz="quarter" idx="4"/>
          </p:nvPr>
        </p:nvSpPr>
        <p:spPr bwMode="auto">
          <a:xfrm>
            <a:off x="7272338" y="6553200"/>
            <a:ext cx="1828800" cy="274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solidFill>
                  <a:schemeClr val="tx1"/>
                </a:solidFill>
                <a:latin typeface="+mn-lt"/>
              </a:defRPr>
            </a:lvl1pPr>
          </a:lstStyle>
          <a:p>
            <a:pPr>
              <a:defRPr/>
            </a:pPr>
            <a:fld id="{0996D11A-7586-4719-ADD2-56423097C35F}" type="slidenum">
              <a:rPr lang="en-US"/>
              <a:pPr>
                <a:defRPr/>
              </a:pPr>
              <a:t>‹#›</a:t>
            </a:fld>
            <a:endParaRPr lang="en-US" dirty="0"/>
          </a:p>
        </p:txBody>
      </p:sp>
      <p:pic>
        <p:nvPicPr>
          <p:cNvPr id="1029" name="Picture 5" descr="USSOC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077200" y="49213"/>
            <a:ext cx="9683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6"/>
          <p:cNvSpPr txBox="1">
            <a:spLocks noGrp="1" noChangeArrowheads="1"/>
          </p:cNvSpPr>
          <p:nvPr>
            <p:ph type="dt" sz="half" idx="2"/>
          </p:nvPr>
        </p:nvSpPr>
        <p:spPr bwMode="auto">
          <a:xfrm>
            <a:off x="33338" y="6553200"/>
            <a:ext cx="1828800" cy="274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167428"/>
                </a:solidFill>
                <a:effectLst>
                  <a:outerShdw blurRad="38100" dist="38100" dir="2700000" algn="tl">
                    <a:srgbClr val="C0C0C0"/>
                  </a:outerShdw>
                </a:effectLst>
              </a:defRPr>
            </a:lvl1pPr>
          </a:lstStyle>
          <a:p>
            <a:pPr>
              <a:defRPr/>
            </a:pPr>
            <a:endParaRPr lang="en-US" dirty="0"/>
          </a:p>
        </p:txBody>
      </p:sp>
      <p:sp>
        <p:nvSpPr>
          <p:cNvPr id="95239" name="Rectangle 7"/>
          <p:cNvSpPr>
            <a:spLocks noGrp="1" noChangeArrowheads="1"/>
          </p:cNvSpPr>
          <p:nvPr>
            <p:ph type="ftr" sz="quarter" idx="3"/>
          </p:nvPr>
        </p:nvSpPr>
        <p:spPr bwMode="auto">
          <a:xfrm>
            <a:off x="3124200" y="6499225"/>
            <a:ext cx="2895600"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tx1"/>
                </a:solidFill>
                <a:latin typeface="+mn-lt"/>
              </a:defRPr>
            </a:lvl1pPr>
          </a:lstStyle>
          <a:p>
            <a:pPr>
              <a:defRPr/>
            </a:pPr>
            <a:endParaRPr lang="en-US" dirty="0"/>
          </a:p>
        </p:txBody>
      </p:sp>
      <p:sp>
        <p:nvSpPr>
          <p:cNvPr id="1032" name="Rectangle 8"/>
          <p:cNvSpPr>
            <a:spLocks noChangeArrowheads="1"/>
          </p:cNvSpPr>
          <p:nvPr/>
        </p:nvSpPr>
        <p:spPr bwMode="auto">
          <a:xfrm>
            <a:off x="0" y="1050925"/>
            <a:ext cx="9144000" cy="46038"/>
          </a:xfrm>
          <a:prstGeom prst="rect">
            <a:avLst/>
          </a:prstGeom>
          <a:gradFill rotWithShape="1">
            <a:gsLst>
              <a:gs pos="0">
                <a:srgbClr val="CC0000"/>
              </a:gs>
              <a:gs pos="100000">
                <a:srgbClr val="000000"/>
              </a:gs>
            </a:gsLst>
            <a:lin ang="0" scaled="1"/>
          </a:gra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lvl1pPr eaLnBrk="0" hangingPunct="0">
              <a:defRPr sz="5400">
                <a:solidFill>
                  <a:srgbClr val="CC0000"/>
                </a:solidFill>
                <a:latin typeface="Stencil" pitchFamily="82" charset="0"/>
                <a:cs typeface="Arial" charset="0"/>
              </a:defRPr>
            </a:lvl1pPr>
            <a:lvl2pPr marL="742950" indent="-285750" eaLnBrk="0" hangingPunct="0">
              <a:defRPr sz="5400">
                <a:solidFill>
                  <a:srgbClr val="CC0000"/>
                </a:solidFill>
                <a:latin typeface="Stencil" pitchFamily="82" charset="0"/>
                <a:cs typeface="Arial" charset="0"/>
              </a:defRPr>
            </a:lvl2pPr>
            <a:lvl3pPr marL="1143000" indent="-228600" eaLnBrk="0" hangingPunct="0">
              <a:defRPr sz="5400">
                <a:solidFill>
                  <a:srgbClr val="CC0000"/>
                </a:solidFill>
                <a:latin typeface="Stencil" pitchFamily="82" charset="0"/>
                <a:cs typeface="Arial" charset="0"/>
              </a:defRPr>
            </a:lvl3pPr>
            <a:lvl4pPr marL="1600200" indent="-228600" eaLnBrk="0" hangingPunct="0">
              <a:defRPr sz="5400">
                <a:solidFill>
                  <a:srgbClr val="CC0000"/>
                </a:solidFill>
                <a:latin typeface="Stencil" pitchFamily="82" charset="0"/>
                <a:cs typeface="Arial" charset="0"/>
              </a:defRPr>
            </a:lvl4pPr>
            <a:lvl5pPr marL="2057400" indent="-228600" eaLnBrk="0" hangingPunct="0">
              <a:defRPr sz="5400">
                <a:solidFill>
                  <a:srgbClr val="CC0000"/>
                </a:solidFill>
                <a:latin typeface="Stencil" pitchFamily="82" charset="0"/>
                <a:cs typeface="Arial" charset="0"/>
              </a:defRPr>
            </a:lvl5pPr>
            <a:lvl6pPr marL="2514600" indent="-228600" eaLnBrk="0" fontAlgn="base" hangingPunct="0">
              <a:spcBef>
                <a:spcPct val="0"/>
              </a:spcBef>
              <a:spcAft>
                <a:spcPct val="0"/>
              </a:spcAft>
              <a:defRPr sz="5400">
                <a:solidFill>
                  <a:srgbClr val="CC0000"/>
                </a:solidFill>
                <a:latin typeface="Stencil" pitchFamily="82" charset="0"/>
                <a:cs typeface="Arial" charset="0"/>
              </a:defRPr>
            </a:lvl6pPr>
            <a:lvl7pPr marL="2971800" indent="-228600" eaLnBrk="0" fontAlgn="base" hangingPunct="0">
              <a:spcBef>
                <a:spcPct val="0"/>
              </a:spcBef>
              <a:spcAft>
                <a:spcPct val="0"/>
              </a:spcAft>
              <a:defRPr sz="5400">
                <a:solidFill>
                  <a:srgbClr val="CC0000"/>
                </a:solidFill>
                <a:latin typeface="Stencil" pitchFamily="82" charset="0"/>
                <a:cs typeface="Arial" charset="0"/>
              </a:defRPr>
            </a:lvl7pPr>
            <a:lvl8pPr marL="3429000" indent="-228600" eaLnBrk="0" fontAlgn="base" hangingPunct="0">
              <a:spcBef>
                <a:spcPct val="0"/>
              </a:spcBef>
              <a:spcAft>
                <a:spcPct val="0"/>
              </a:spcAft>
              <a:defRPr sz="5400">
                <a:solidFill>
                  <a:srgbClr val="CC0000"/>
                </a:solidFill>
                <a:latin typeface="Stencil" pitchFamily="82" charset="0"/>
                <a:cs typeface="Arial" charset="0"/>
              </a:defRPr>
            </a:lvl8pPr>
            <a:lvl9pPr marL="3886200" indent="-228600" eaLnBrk="0" fontAlgn="base" hangingPunct="0">
              <a:spcBef>
                <a:spcPct val="0"/>
              </a:spcBef>
              <a:spcAft>
                <a:spcPct val="0"/>
              </a:spcAft>
              <a:defRPr sz="5400">
                <a:solidFill>
                  <a:srgbClr val="CC0000"/>
                </a:solidFill>
                <a:latin typeface="Stencil" pitchFamily="82" charset="0"/>
                <a:cs typeface="Arial" charset="0"/>
              </a:defRPr>
            </a:lvl9pPr>
          </a:lstStyle>
          <a:p>
            <a:pPr algn="ctr" eaLnBrk="1" hangingPunct="1"/>
            <a:endParaRPr lang="en-US" altLang="en-US" dirty="0"/>
          </a:p>
        </p:txBody>
      </p:sp>
      <p:pic>
        <p:nvPicPr>
          <p:cNvPr id="1033" name="Picture 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119" y="32552"/>
            <a:ext cx="1106488"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userDrawn="1"/>
        </p:nvSpPr>
        <p:spPr>
          <a:xfrm>
            <a:off x="6400800" y="47746"/>
            <a:ext cx="1828800" cy="274638"/>
          </a:xfrm>
          <a:prstGeom prst="rect">
            <a:avLst/>
          </a:prstGeom>
        </p:spPr>
        <p:txBody>
          <a:bodyPr/>
          <a:lstStyle>
            <a:defPPr>
              <a:defRPr lang="en-US"/>
            </a:defPPr>
            <a:lvl1pPr algn="l" rtl="0" fontAlgn="base">
              <a:spcBef>
                <a:spcPct val="0"/>
              </a:spcBef>
              <a:spcAft>
                <a:spcPct val="0"/>
              </a:spcAft>
              <a:defRPr sz="5400" kern="1200">
                <a:solidFill>
                  <a:srgbClr val="CC0000"/>
                </a:solidFill>
                <a:latin typeface="Stencil" pitchFamily="82" charset="0"/>
                <a:ea typeface="+mn-ea"/>
                <a:cs typeface="Arial" charset="0"/>
              </a:defRPr>
            </a:lvl1pPr>
            <a:lvl2pPr marL="457200" algn="l" rtl="0" fontAlgn="base">
              <a:spcBef>
                <a:spcPct val="0"/>
              </a:spcBef>
              <a:spcAft>
                <a:spcPct val="0"/>
              </a:spcAft>
              <a:defRPr sz="5400" kern="1200">
                <a:solidFill>
                  <a:srgbClr val="CC0000"/>
                </a:solidFill>
                <a:latin typeface="Stencil" pitchFamily="82" charset="0"/>
                <a:ea typeface="+mn-ea"/>
                <a:cs typeface="Arial" charset="0"/>
              </a:defRPr>
            </a:lvl2pPr>
            <a:lvl3pPr marL="914400" algn="l" rtl="0" fontAlgn="base">
              <a:spcBef>
                <a:spcPct val="0"/>
              </a:spcBef>
              <a:spcAft>
                <a:spcPct val="0"/>
              </a:spcAft>
              <a:defRPr sz="5400" kern="1200">
                <a:solidFill>
                  <a:srgbClr val="CC0000"/>
                </a:solidFill>
                <a:latin typeface="Stencil" pitchFamily="82" charset="0"/>
                <a:ea typeface="+mn-ea"/>
                <a:cs typeface="Arial" charset="0"/>
              </a:defRPr>
            </a:lvl3pPr>
            <a:lvl4pPr marL="1371600" algn="l" rtl="0" fontAlgn="base">
              <a:spcBef>
                <a:spcPct val="0"/>
              </a:spcBef>
              <a:spcAft>
                <a:spcPct val="0"/>
              </a:spcAft>
              <a:defRPr sz="5400" kern="1200">
                <a:solidFill>
                  <a:srgbClr val="CC0000"/>
                </a:solidFill>
                <a:latin typeface="Stencil" pitchFamily="82" charset="0"/>
                <a:ea typeface="+mn-ea"/>
                <a:cs typeface="Arial" charset="0"/>
              </a:defRPr>
            </a:lvl4pPr>
            <a:lvl5pPr marL="1828800" algn="l" rtl="0" fontAlgn="base">
              <a:spcBef>
                <a:spcPct val="0"/>
              </a:spcBef>
              <a:spcAft>
                <a:spcPct val="0"/>
              </a:spcAft>
              <a:defRPr sz="5400" kern="1200">
                <a:solidFill>
                  <a:srgbClr val="CC0000"/>
                </a:solidFill>
                <a:latin typeface="Stencil" pitchFamily="82" charset="0"/>
                <a:ea typeface="+mn-ea"/>
                <a:cs typeface="Arial" charset="0"/>
              </a:defRPr>
            </a:lvl5pPr>
            <a:lvl6pPr marL="2286000" algn="l" defTabSz="914400" rtl="0" eaLnBrk="1" latinLnBrk="0" hangingPunct="1">
              <a:defRPr sz="5400" kern="1200">
                <a:solidFill>
                  <a:srgbClr val="CC0000"/>
                </a:solidFill>
                <a:latin typeface="Stencil" pitchFamily="82" charset="0"/>
                <a:ea typeface="+mn-ea"/>
                <a:cs typeface="Arial" charset="0"/>
              </a:defRPr>
            </a:lvl6pPr>
            <a:lvl7pPr marL="2743200" algn="l" defTabSz="914400" rtl="0" eaLnBrk="1" latinLnBrk="0" hangingPunct="1">
              <a:defRPr sz="5400" kern="1200">
                <a:solidFill>
                  <a:srgbClr val="CC0000"/>
                </a:solidFill>
                <a:latin typeface="Stencil" pitchFamily="82" charset="0"/>
                <a:ea typeface="+mn-ea"/>
                <a:cs typeface="Arial" charset="0"/>
              </a:defRPr>
            </a:lvl7pPr>
            <a:lvl8pPr marL="3200400" algn="l" defTabSz="914400" rtl="0" eaLnBrk="1" latinLnBrk="0" hangingPunct="1">
              <a:defRPr sz="5400" kern="1200">
                <a:solidFill>
                  <a:srgbClr val="CC0000"/>
                </a:solidFill>
                <a:latin typeface="Stencil" pitchFamily="82" charset="0"/>
                <a:ea typeface="+mn-ea"/>
                <a:cs typeface="Arial" charset="0"/>
              </a:defRPr>
            </a:lvl8pPr>
            <a:lvl9pPr marL="3657600" algn="l" defTabSz="914400" rtl="0" eaLnBrk="1" latinLnBrk="0" hangingPunct="1">
              <a:defRPr sz="5400" kern="1200">
                <a:solidFill>
                  <a:srgbClr val="CC0000"/>
                </a:solidFill>
                <a:latin typeface="Stencil" pitchFamily="82" charset="0"/>
                <a:ea typeface="+mn-ea"/>
                <a:cs typeface="Arial" charset="0"/>
              </a:defRPr>
            </a:lvl9pPr>
          </a:lstStyle>
          <a:p>
            <a:pPr algn="r">
              <a:defRPr/>
            </a:pPr>
            <a:endParaRPr lang="en-US" sz="1200" b="1" dirty="0">
              <a:solidFill>
                <a:srgbClr val="16742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3024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p:hf hdr="0" ftr="0"/>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200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F4C91F-277D-4ECB-ACD9-5470FACEC060}" type="datetimeFigureOut">
              <a:rPr lang="en-US" smtClean="0"/>
              <a:t>10/13/2022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2278C5-0309-4606-8CCA-C4732502E7D5}" type="slidenum">
              <a:rPr lang="en-US" smtClean="0"/>
              <a:t>‹#›</a:t>
            </a:fld>
            <a:endParaRPr lang="en-US"/>
          </a:p>
        </p:txBody>
      </p:sp>
    </p:spTree>
    <p:extLst>
      <p:ext uri="{BB962C8B-B14F-4D97-AF65-F5344CB8AC3E}">
        <p14:creationId xmlns:p14="http://schemas.microsoft.com/office/powerpoint/2010/main" val="69858267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54E146-EB08-4BCE-A32A-33F48C2424A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6010" y="1737360"/>
            <a:ext cx="8017990" cy="4754880"/>
          </a:xfrm>
          <a:prstGeom prst="rect">
            <a:avLst/>
          </a:prstGeom>
        </p:spPr>
      </p:pic>
      <p:pic>
        <p:nvPicPr>
          <p:cNvPr id="7" name="Picture 6">
            <a:extLst>
              <a:ext uri="{FF2B5EF4-FFF2-40B4-BE49-F238E27FC236}">
                <a16:creationId xmlns:a16="http://schemas.microsoft.com/office/drawing/2014/main" id="{2E325253-B71B-4FFE-8D76-5338A935DA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120"/>
            <a:ext cx="9143244" cy="1731120"/>
          </a:xfrm>
          <a:prstGeom prst="rect">
            <a:avLst/>
          </a:prstGeom>
        </p:spPr>
      </p:pic>
      <p:sp>
        <p:nvSpPr>
          <p:cNvPr id="8" name="TextBox 7">
            <a:extLst>
              <a:ext uri="{FF2B5EF4-FFF2-40B4-BE49-F238E27FC236}">
                <a16:creationId xmlns:a16="http://schemas.microsoft.com/office/drawing/2014/main" id="{B9F80933-4319-45A8-8E9A-2810618134A6}"/>
              </a:ext>
            </a:extLst>
          </p:cNvPr>
          <p:cNvSpPr txBox="1"/>
          <p:nvPr userDrawn="1"/>
        </p:nvSpPr>
        <p:spPr>
          <a:xfrm>
            <a:off x="4419600" y="880421"/>
            <a:ext cx="446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Nation’s Combat Logistics Support Agency</a:t>
            </a:r>
          </a:p>
        </p:txBody>
      </p:sp>
      <p:sp>
        <p:nvSpPr>
          <p:cNvPr id="2" name="Title Placeholder 1"/>
          <p:cNvSpPr>
            <a:spLocks noGrp="1"/>
          </p:cNvSpPr>
          <p:nvPr userDrawn="1">
            <p:ph type="title"/>
          </p:nvPr>
        </p:nvSpPr>
        <p:spPr>
          <a:xfrm>
            <a:off x="182880" y="3657600"/>
            <a:ext cx="411480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82880" y="4754880"/>
            <a:ext cx="4114800" cy="1097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pic>
        <p:nvPicPr>
          <p:cNvPr id="9" name="Picture 8">
            <a:extLst>
              <a:ext uri="{FF2B5EF4-FFF2-40B4-BE49-F238E27FC236}">
                <a16:creationId xmlns:a16="http://schemas.microsoft.com/office/drawing/2014/main" id="{AE7D0B00-137F-49FB-A420-185BD67CB9E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450692">
            <a:off x="8006207" y="201966"/>
            <a:ext cx="1031777" cy="773833"/>
          </a:xfrm>
          <a:prstGeom prst="rect">
            <a:avLst/>
          </a:prstGeom>
        </p:spPr>
      </p:pic>
      <p:sp>
        <p:nvSpPr>
          <p:cNvPr id="4" name="TextBox 3"/>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5" name="TextBox 4">
            <a:extLst>
              <a:ext uri="{FF2B5EF4-FFF2-40B4-BE49-F238E27FC236}">
                <a16:creationId xmlns:a16="http://schemas.microsoft.com/office/drawing/2014/main" id="{BB791B3D-D185-4D9E-98E9-03E0D31CCCD7}"/>
              </a:ext>
            </a:extLst>
          </p:cNvPr>
          <p:cNvSpPr txBox="1"/>
          <p:nvPr userDrawn="1"/>
        </p:nvSpPr>
        <p:spPr>
          <a:xfrm>
            <a:off x="1233130" y="929518"/>
            <a:ext cx="1574470" cy="215444"/>
          </a:xfrm>
          <a:prstGeom prst="rect">
            <a:avLst/>
          </a:prstGeom>
          <a:noFill/>
          <a:effectLst>
            <a:glow rad="228600">
              <a:schemeClr val="accent6">
                <a:satMod val="175000"/>
                <a:alpha val="40000"/>
              </a:schemeClr>
            </a:glo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300" normalizeH="0" baseline="0" noProof="0" dirty="0">
                <a:ln>
                  <a:noFill/>
                </a:ln>
                <a:solidFill>
                  <a:srgbClr val="002060"/>
                </a:solidFill>
                <a:effectLst>
                  <a:glow rad="63500">
                    <a:srgbClr val="A5A5A5">
                      <a:satMod val="175000"/>
                      <a:alpha val="40000"/>
                    </a:srgbClr>
                  </a:glow>
                </a:effectLst>
                <a:uLnTx/>
                <a:uFillTx/>
                <a:latin typeface="Bodoni MT" panose="02070603080606020203" pitchFamily="18" charset="0"/>
                <a:ea typeface="+mn-ea"/>
                <a:cs typeface="+mn-cs"/>
              </a:rPr>
              <a:t>Established 1961</a:t>
            </a:r>
          </a:p>
        </p:txBody>
      </p:sp>
    </p:spTree>
    <p:extLst>
      <p:ext uri="{BB962C8B-B14F-4D97-AF65-F5344CB8AC3E}">
        <p14:creationId xmlns:p14="http://schemas.microsoft.com/office/powerpoint/2010/main" val="856181310"/>
      </p:ext>
    </p:extLst>
  </p:cSld>
  <p:clrMap bg1="lt1" tx1="dk1" bg2="lt2" tx2="dk2" accent1="accent1" accent2="accent2" accent3="accent3" accent4="accent4" accent5="accent5" accent6="accent6" hlink="hlink" folHlink="folHlink"/>
  <p:sldLayoutIdLst>
    <p:sldLayoutId id="2147483771" r:id="rId1"/>
  </p:sldLayoutIdLst>
  <p:hf hdr="0" ftr="0" dt="0"/>
  <p:txStyles>
    <p:titleStyle>
      <a:lvl1pPr algn="ctr" defTabSz="914400" rtl="0" eaLnBrk="1" latinLnBrk="0" hangingPunct="1">
        <a:lnSpc>
          <a:spcPct val="90000"/>
        </a:lnSpc>
        <a:spcBef>
          <a:spcPct val="0"/>
        </a:spcBef>
        <a:buNone/>
        <a:defRPr sz="32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mj-lt"/>
                <a:ea typeface="+mn-ea"/>
                <a:cs typeface="+mn-cs"/>
              </a:rPr>
              <a:t>Warfighter Always</a:t>
            </a:r>
          </a:p>
        </p:txBody>
      </p:sp>
      <p:sp>
        <p:nvSpPr>
          <p:cNvPr id="3" name="Text Placeholder 2"/>
          <p:cNvSpPr>
            <a:spLocks noGrp="1"/>
          </p:cNvSpPr>
          <p:nvPr>
            <p:ph type="body" idx="1"/>
          </p:nvPr>
        </p:nvSpPr>
        <p:spPr>
          <a:xfrm>
            <a:off x="457200" y="1463040"/>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240" y="6492240"/>
            <a:ext cx="1828800" cy="365125"/>
          </a:xfrm>
          <a:prstGeom prst="rect">
            <a:avLst/>
          </a:prstGeom>
        </p:spPr>
        <p:txBody>
          <a:bodyPr vert="horz" lIns="91440" tIns="45720" rIns="91440" bIns="45720" rtlCol="0" anchor="ctr">
            <a:normAutofit/>
          </a:bodyPr>
          <a:lstStyle>
            <a:lvl1pPr algn="ctr">
              <a:defRPr sz="1000">
                <a:solidFill>
                  <a:schemeClr val="bg1"/>
                </a:solidFill>
                <a:latin typeface="Arial Narrow" panose="020B0606020202030204" pitchFamily="34" charset="0"/>
              </a:defRPr>
            </a:lvl1pPr>
          </a:lstStyle>
          <a:p>
            <a:r>
              <a:rPr lang="en-US"/>
              <a:t>Date</a:t>
            </a:r>
            <a:endParaRPr lang="en-US" dirty="0"/>
          </a:p>
        </p:txBody>
      </p:sp>
      <p:pic>
        <p:nvPicPr>
          <p:cNvPr id="7" name="Picture 6">
            <a:extLst>
              <a:ext uri="{FF2B5EF4-FFF2-40B4-BE49-F238E27FC236}">
                <a16:creationId xmlns:a16="http://schemas.microsoft.com/office/drawing/2014/main" id="{7894E134-A19D-4884-8B7F-7893412C22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56" y="1523"/>
            <a:ext cx="9143244" cy="1170335"/>
          </a:xfrm>
          <a:prstGeom prst="rect">
            <a:avLst/>
          </a:prstGeom>
        </p:spPr>
      </p:pic>
      <p:sp>
        <p:nvSpPr>
          <p:cNvPr id="6" name="Slide Number Placeholder 5"/>
          <p:cNvSpPr>
            <a:spLocks noGrp="1"/>
          </p:cNvSpPr>
          <p:nvPr>
            <p:ph type="sldNum" sz="quarter" idx="4"/>
          </p:nvPr>
        </p:nvSpPr>
        <p:spPr>
          <a:xfrm>
            <a:off x="8686800" y="6492240"/>
            <a:ext cx="457200" cy="365125"/>
          </a:xfrm>
          <a:prstGeom prst="rect">
            <a:avLst/>
          </a:prstGeom>
        </p:spPr>
        <p:txBody>
          <a:bodyPr vert="horz" lIns="91440" tIns="45720" rIns="91440" bIns="45720" rtlCol="0" anchor="ctr"/>
          <a:lstStyle>
            <a:lvl1pPr algn="r">
              <a:defRPr sz="1200">
                <a:solidFill>
                  <a:schemeClr val="bg1"/>
                </a:solidFill>
              </a:defRPr>
            </a:lvl1pPr>
          </a:lstStyle>
          <a:p>
            <a:fld id="{0F70353F-5ECB-4B50-B3EA-C871EA4E3F32}" type="slidenum">
              <a:rPr lang="en-US" smtClean="0"/>
              <a:pPr/>
              <a:t>‹#›</a:t>
            </a:fld>
            <a:endParaRPr lang="en-US" dirty="0"/>
          </a:p>
        </p:txBody>
      </p:sp>
      <p:sp>
        <p:nvSpPr>
          <p:cNvPr id="2" name="Title Placeholder 1"/>
          <p:cNvSpPr>
            <a:spLocks noGrp="1"/>
          </p:cNvSpPr>
          <p:nvPr>
            <p:ph type="title"/>
          </p:nvPr>
        </p:nvSpPr>
        <p:spPr>
          <a:xfrm>
            <a:off x="3657600" y="365760"/>
            <a:ext cx="5029200" cy="822960"/>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4BCC288D-5F05-4221-A44B-781460D0FBA3}"/>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Tree>
    <p:extLst>
      <p:ext uri="{BB962C8B-B14F-4D97-AF65-F5344CB8AC3E}">
        <p14:creationId xmlns:p14="http://schemas.microsoft.com/office/powerpoint/2010/main" val="120724779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Lst>
  <p:hf hdr="0" ftr="0" dt="0"/>
  <p:txStyles>
    <p:title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D3217-8EF9-4D17-9D17-FBFAF278C83A}" type="datetimeFigureOut">
              <a:rPr lang="en-US" smtClean="0"/>
              <a:t>10/13/2022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6FBCF-8101-49AF-A679-9B24C7A26814}" type="slidenum">
              <a:rPr lang="en-US" smtClean="0"/>
              <a:t>‹#›</a:t>
            </a:fld>
            <a:endParaRPr lang="en-US"/>
          </a:p>
        </p:txBody>
      </p:sp>
    </p:spTree>
    <p:extLst>
      <p:ext uri="{BB962C8B-B14F-4D97-AF65-F5344CB8AC3E}">
        <p14:creationId xmlns:p14="http://schemas.microsoft.com/office/powerpoint/2010/main" val="400382101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9"/>
          <p:cNvSpPr>
            <a:spLocks noChangeShapeType="1"/>
          </p:cNvSpPr>
          <p:nvPr/>
        </p:nvSpPr>
        <p:spPr bwMode="auto">
          <a:xfrm>
            <a:off x="457200" y="381000"/>
            <a:ext cx="822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 name="Line 10"/>
          <p:cNvSpPr>
            <a:spLocks noChangeShapeType="1"/>
          </p:cNvSpPr>
          <p:nvPr/>
        </p:nvSpPr>
        <p:spPr bwMode="auto">
          <a:xfrm>
            <a:off x="457200" y="6477000"/>
            <a:ext cx="822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Text Box 12"/>
          <p:cNvSpPr txBox="1">
            <a:spLocks noChangeArrowheads="1"/>
          </p:cNvSpPr>
          <p:nvPr/>
        </p:nvSpPr>
        <p:spPr bwMode="auto">
          <a:xfrm>
            <a:off x="3876675" y="6350"/>
            <a:ext cx="1381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defRPr/>
            </a:pPr>
            <a:r>
              <a:rPr lang="en-US" sz="1600" smtClean="0">
                <a:solidFill>
                  <a:srgbClr val="009900"/>
                </a:solidFill>
              </a:rPr>
              <a:t>Unclassified</a:t>
            </a:r>
          </a:p>
        </p:txBody>
      </p:sp>
      <p:pic>
        <p:nvPicPr>
          <p:cNvPr id="1029" name="Picture 13" descr="MLGnewLogo071117_2"/>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623175" y="457200"/>
            <a:ext cx="1192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
          <p:cNvPicPr>
            <a:picLocks noChangeAspect="1" noChangeArrowheads="1"/>
          </p:cNvPicPr>
          <p:nvPr/>
        </p:nvPicPr>
        <p:blipFill>
          <a:blip r:embed="rId11" cstate="screen">
            <a:extLst>
              <a:ext uri="{28A0092B-C50C-407E-A947-70E740481C1C}">
                <a14:useLocalDpi xmlns:a14="http://schemas.microsoft.com/office/drawing/2010/main" val="0"/>
              </a:ext>
            </a:extLst>
          </a:blip>
          <a:srcRect l="4572" t="4572" r="4572" b="4572"/>
          <a:stretch>
            <a:fillRect/>
          </a:stretch>
        </p:blipFill>
        <p:spPr bwMode="auto">
          <a:xfrm>
            <a:off x="328613" y="457200"/>
            <a:ext cx="114458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p:cNvSpPr>
            <a:spLocks noGrp="1" noChangeArrowheads="1"/>
          </p:cNvSpPr>
          <p:nvPr>
            <p:ph type="ftr" sz="quarter" idx="3"/>
          </p:nvPr>
        </p:nvSpPr>
        <p:spPr bwMode="auto">
          <a:xfrm>
            <a:off x="3114675" y="65246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600">
                <a:solidFill>
                  <a:srgbClr val="008000"/>
                </a:solidFill>
                <a:latin typeface="Arial" pitchFamily="34" charset="0"/>
                <a:cs typeface="Arial" pitchFamily="34" charset="0"/>
              </a:defRPr>
            </a:lvl1pPr>
          </a:lstStyle>
          <a:p>
            <a:pPr>
              <a:defRPr/>
            </a:pPr>
            <a:r>
              <a:rPr lang="en-US"/>
              <a:t>Unclassified</a:t>
            </a:r>
          </a:p>
        </p:txBody>
      </p:sp>
      <p:sp>
        <p:nvSpPr>
          <p:cNvPr id="1033" name="Text Box 20"/>
          <p:cNvSpPr txBox="1">
            <a:spLocks noChangeArrowheads="1"/>
          </p:cNvSpPr>
          <p:nvPr/>
        </p:nvSpPr>
        <p:spPr bwMode="auto">
          <a:xfrm>
            <a:off x="228600" y="65532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spcBef>
                <a:spcPct val="50000"/>
              </a:spcBef>
              <a:defRPr/>
            </a:pPr>
            <a:fld id="{93C70A22-1877-4298-B95F-9DFC176EA3E6}" type="datetime8">
              <a:rPr lang="en-US" sz="1600" smtClean="0"/>
              <a:pPr algn="ctr" eaLnBrk="1" hangingPunct="1">
                <a:spcBef>
                  <a:spcPct val="50000"/>
                </a:spcBef>
                <a:defRPr/>
              </a:pPr>
              <a:t>10/13/2022 7:36 AM</a:t>
            </a:fld>
            <a:endParaRPr lang="en-US" sz="1600" smtClean="0"/>
          </a:p>
        </p:txBody>
      </p:sp>
      <p:sp>
        <p:nvSpPr>
          <p:cNvPr id="1034" name="Text Box 21"/>
          <p:cNvSpPr txBox="1">
            <a:spLocks noChangeArrowheads="1"/>
          </p:cNvSpPr>
          <p:nvPr/>
        </p:nvSpPr>
        <p:spPr bwMode="auto">
          <a:xfrm>
            <a:off x="8632825" y="654208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fld id="{CFF9C7E4-BAE2-47A7-B9D0-39F63DA42E67}" type="slidenum">
              <a:rPr lang="en-US" altLang="en-US" sz="1600" smtClean="0"/>
              <a:pPr algn="ctr" eaLnBrk="1" hangingPunct="1">
                <a:spcBef>
                  <a:spcPct val="50000"/>
                </a:spcBef>
                <a:defRPr/>
              </a:pPr>
              <a:t>‹#›</a:t>
            </a:fld>
            <a:endParaRPr lang="en-US" altLang="en-US" sz="1600" smtClean="0"/>
          </a:p>
        </p:txBody>
      </p:sp>
    </p:spTree>
    <p:extLst>
      <p:ext uri="{BB962C8B-B14F-4D97-AF65-F5344CB8AC3E}">
        <p14:creationId xmlns:p14="http://schemas.microsoft.com/office/powerpoint/2010/main" val="12497011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336042" y="388800"/>
            <a:ext cx="8476488"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336042" y="1733551"/>
            <a:ext cx="84699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3278124" y="6153912"/>
            <a:ext cx="4047792" cy="502920"/>
          </a:xfrm>
          <a:prstGeom prst="rect">
            <a:avLst/>
          </a:prstGeom>
        </p:spPr>
        <p:txBody>
          <a:bodyPr vert="horz" lIns="0" tIns="0" rIns="91440" bIns="0" rtlCol="0" anchor="ctr"/>
          <a:lstStyle>
            <a:lvl1pPr algn="l">
              <a:defRPr sz="675" cap="all" spc="150" baseline="0">
                <a:solidFill>
                  <a:schemeClr val="tx2">
                    <a:alpha val="55000"/>
                  </a:schemeClr>
                </a:solidFill>
              </a:defRPr>
            </a:lvl1pPr>
          </a:lstStyle>
          <a:p>
            <a:r>
              <a:rPr lang="en-US" spc="15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7678674" y="6153912"/>
            <a:ext cx="1133142" cy="502920"/>
          </a:xfrm>
          <a:prstGeom prst="rect">
            <a:avLst/>
          </a:prstGeom>
        </p:spPr>
        <p:txBody>
          <a:bodyPr vert="horz" lIns="0" tIns="0" rIns="0" bIns="0" rtlCol="0" anchor="ctr"/>
          <a:lstStyle>
            <a:lvl1pPr algn="r">
              <a:defRPr sz="675">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332184" y="6152968"/>
            <a:ext cx="2593182" cy="502920"/>
          </a:xfrm>
          <a:prstGeom prst="rect">
            <a:avLst/>
          </a:prstGeom>
        </p:spPr>
        <p:txBody>
          <a:bodyPr wrap="square" lIns="0" tIns="0" rIns="0" bIns="0" anchor="ctr" anchorCtr="0">
            <a:normAutofit/>
          </a:bodyPr>
          <a:lstStyle>
            <a:lvl1pPr>
              <a:defRPr sz="675" cap="all" spc="150" baseline="0">
                <a:solidFill>
                  <a:schemeClr val="tx1">
                    <a:alpha val="55000"/>
                  </a:schemeClr>
                </a:solidFill>
              </a:defRPr>
            </a:lvl1pPr>
          </a:lstStyle>
          <a:p>
            <a:fld id="{8256C2ED-54A4-480D-B5C8-65C0D62359B9}" type="datetime2">
              <a:rPr lang="en-US" smtClean="0"/>
              <a:pPr/>
              <a:t>Thursday, October 13, 2022</a:t>
            </a:fld>
            <a:endParaRPr lang="en-US" dirty="0"/>
          </a:p>
        </p:txBody>
      </p:sp>
    </p:spTree>
    <p:extLst>
      <p:ext uri="{BB962C8B-B14F-4D97-AF65-F5344CB8AC3E}">
        <p14:creationId xmlns:p14="http://schemas.microsoft.com/office/powerpoint/2010/main" val="3569646603"/>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685800" rtl="0" eaLnBrk="1" latinLnBrk="0" hangingPunct="1">
        <a:lnSpc>
          <a:spcPct val="90000"/>
        </a:lnSpc>
        <a:spcBef>
          <a:spcPct val="0"/>
        </a:spcBef>
        <a:buNone/>
        <a:defRPr sz="2100" i="1" kern="1200">
          <a:solidFill>
            <a:schemeClr val="tx2"/>
          </a:solidFill>
          <a:latin typeface="+mj-lt"/>
          <a:ea typeface="+mj-ea"/>
          <a:cs typeface="+mj-cs"/>
        </a:defRPr>
      </a:lvl1pPr>
    </p:titleStyle>
    <p:bodyStyle>
      <a:lvl1pPr marL="337500" indent="-336042" algn="l" defTabSz="685800" rtl="0" eaLnBrk="1" latinLnBrk="0" hangingPunct="1">
        <a:lnSpc>
          <a:spcPct val="140000"/>
        </a:lnSpc>
        <a:spcBef>
          <a:spcPts val="750"/>
        </a:spcBef>
        <a:buFont typeface="Calibri Light" panose="020F0302020204030204" pitchFamily="34" charset="0"/>
        <a:buChar char="→"/>
        <a:defRPr sz="1350" kern="1200">
          <a:solidFill>
            <a:schemeClr val="tx2">
              <a:alpha val="55000"/>
            </a:schemeClr>
          </a:solidFill>
          <a:latin typeface="+mn-lt"/>
          <a:ea typeface="+mn-ea"/>
          <a:cs typeface="+mn-cs"/>
        </a:defRPr>
      </a:lvl1pPr>
      <a:lvl2pPr marL="675000" indent="-336042" algn="l" defTabSz="685800" rtl="0" eaLnBrk="1" latinLnBrk="0" hangingPunct="1">
        <a:lnSpc>
          <a:spcPct val="140000"/>
        </a:lnSpc>
        <a:spcBef>
          <a:spcPts val="375"/>
        </a:spcBef>
        <a:buFont typeface="Calibri Light" panose="020F0302020204030204" pitchFamily="34" charset="0"/>
        <a:buChar char="→"/>
        <a:defRPr sz="1350" kern="1200">
          <a:solidFill>
            <a:schemeClr val="tx2">
              <a:alpha val="55000"/>
            </a:schemeClr>
          </a:solidFill>
          <a:latin typeface="+mn-lt"/>
          <a:ea typeface="+mn-ea"/>
          <a:cs typeface="+mn-cs"/>
        </a:defRPr>
      </a:lvl2pPr>
      <a:lvl3pPr marL="1012500" indent="-336042" algn="l" defTabSz="685800" rtl="0" eaLnBrk="1" latinLnBrk="0" hangingPunct="1">
        <a:lnSpc>
          <a:spcPct val="140000"/>
        </a:lnSpc>
        <a:spcBef>
          <a:spcPts val="375"/>
        </a:spcBef>
        <a:buFont typeface="Calibri Light" panose="020F0302020204030204" pitchFamily="34" charset="0"/>
        <a:buChar char="→"/>
        <a:defRPr sz="1350" kern="1200">
          <a:solidFill>
            <a:schemeClr val="tx2">
              <a:alpha val="55000"/>
            </a:schemeClr>
          </a:solidFill>
          <a:latin typeface="+mn-lt"/>
          <a:ea typeface="+mn-ea"/>
          <a:cs typeface="+mn-cs"/>
        </a:defRPr>
      </a:lvl3pPr>
      <a:lvl4pPr marL="1350000" indent="-336042" algn="l" defTabSz="685800" rtl="0" eaLnBrk="1" latinLnBrk="0" hangingPunct="1">
        <a:lnSpc>
          <a:spcPct val="140000"/>
        </a:lnSpc>
        <a:spcBef>
          <a:spcPts val="375"/>
        </a:spcBef>
        <a:buFont typeface="Calibri Light" panose="020F0302020204030204" pitchFamily="34" charset="0"/>
        <a:buChar char="→"/>
        <a:defRPr sz="1350" kern="1200">
          <a:solidFill>
            <a:schemeClr val="tx2">
              <a:alpha val="55000"/>
            </a:schemeClr>
          </a:solidFill>
          <a:latin typeface="+mn-lt"/>
          <a:ea typeface="+mn-ea"/>
          <a:cs typeface="+mn-cs"/>
        </a:defRPr>
      </a:lvl4pPr>
      <a:lvl5pPr marL="1687500" indent="-336042" algn="l" defTabSz="685800" rtl="0" eaLnBrk="1" latinLnBrk="0" hangingPunct="1">
        <a:lnSpc>
          <a:spcPct val="140000"/>
        </a:lnSpc>
        <a:spcBef>
          <a:spcPts val="375"/>
        </a:spcBef>
        <a:buFont typeface="Calibri Light" panose="020F0302020204030204" pitchFamily="34" charset="0"/>
        <a:buChar char="→"/>
        <a:defRPr sz="1350" kern="1200">
          <a:solidFill>
            <a:schemeClr val="tx2">
              <a:alpha val="5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85000"/>
          </a:schemeClr>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803400"/>
            <a:ext cx="8153400" cy="43230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pPr/>
              <a:t>10/13/2022</a:t>
            </a:fld>
            <a:endParaRPr lang="en-US" sz="1400" dirty="0">
              <a:solidFill>
                <a:schemeClr val="tx2"/>
              </a:solidFill>
            </a:endParaRPr>
          </a:p>
        </p:txBody>
      </p:sp>
      <p:sp>
        <p:nvSpPr>
          <p:cNvPr id="3" name="Footer Placeholder 2"/>
          <p:cNvSpPr>
            <a:spLocks noGrp="1"/>
          </p:cNvSpPr>
          <p:nvPr>
            <p:ph type="ftr" sz="quarter" idx="3"/>
          </p:nvPr>
        </p:nvSpPr>
        <p:spPr>
          <a:xfrm>
            <a:off x="609602" y="6248207"/>
            <a:ext cx="5421083" cy="365125"/>
          </a:xfrm>
          <a:prstGeom prst="rect">
            <a:avLst/>
          </a:prstGeom>
        </p:spPr>
        <p:txBody>
          <a:bodyPr vert="horz" anchor="ctr"/>
          <a:lstStyle>
            <a:lvl1pPr algn="r">
              <a:defRPr sz="1400">
                <a:solidFill>
                  <a:schemeClr val="tx2"/>
                </a:solidFill>
              </a:defRPr>
            </a:lvl1pPr>
            <a:extLst/>
          </a:lstStyle>
          <a:p>
            <a:pPr algn="r"/>
            <a:endParaRPr lang="en-US" sz="1400" dirty="0">
              <a:solidFill>
                <a:schemeClr val="tx2"/>
              </a:solidFill>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8" name="Rectangle 7"/>
          <p:cNvSpPr/>
          <p:nvPr/>
        </p:nvSpPr>
        <p:spPr>
          <a:xfrm>
            <a:off x="0" y="1505947"/>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9" name="Rectangle 8"/>
          <p:cNvSpPr/>
          <p:nvPr/>
        </p:nvSpPr>
        <p:spPr>
          <a:xfrm>
            <a:off x="590550" y="1505947"/>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sp>
        <p:nvSpPr>
          <p:cNvPr id="23" name="Slide Number Placeholder 22"/>
          <p:cNvSpPr>
            <a:spLocks noGrp="1"/>
          </p:cNvSpPr>
          <p:nvPr>
            <p:ph type="sldNum" sz="quarter" idx="4"/>
          </p:nvPr>
        </p:nvSpPr>
        <p:spPr>
          <a:xfrm>
            <a:off x="0" y="1498010"/>
            <a:ext cx="533400" cy="244476"/>
          </a:xfrm>
          <a:prstGeom prst="rect">
            <a:avLst/>
          </a:prstGeom>
        </p:spPr>
        <p:txBody>
          <a:bodyPr vert="horz" anchor="ctr" anchorCtr="0">
            <a:normAutofit/>
          </a:bodyPr>
          <a:lstStyle>
            <a:lvl1pPr algn="ctr">
              <a:defRPr sz="1400" b="1">
                <a:solidFill>
                  <a:srgbClr val="FFFFFF"/>
                </a:solidFill>
              </a:defRPr>
            </a:lvl1pPr>
            <a:extLst/>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22" name="Title Placeholder 21"/>
          <p:cNvSpPr>
            <a:spLocks noGrp="1"/>
          </p:cNvSpPr>
          <p:nvPr>
            <p:ph type="title"/>
          </p:nvPr>
        </p:nvSpPr>
        <p:spPr>
          <a:xfrm>
            <a:off x="609600" y="157480"/>
            <a:ext cx="8153400" cy="1341120"/>
          </a:xfrm>
          <a:prstGeom prst="rect">
            <a:avLst/>
          </a:prstGeom>
        </p:spPr>
        <p:txBody>
          <a:bodyPr vert="horz" anchor="b">
            <a:normAutofit/>
          </a:bodyPr>
          <a:lstStyle/>
          <a:p>
            <a:r>
              <a:rPr lang="en-US"/>
              <a:t>Click to edit Master title style</a:t>
            </a:r>
            <a:endParaRPr lang="en-US" dirty="0"/>
          </a:p>
        </p:txBody>
      </p:sp>
    </p:spTree>
    <p:extLst>
      <p:ext uri="{BB962C8B-B14F-4D97-AF65-F5344CB8AC3E}">
        <p14:creationId xmlns:p14="http://schemas.microsoft.com/office/powerpoint/2010/main" val="28944021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612775" y="1803401"/>
            <a:ext cx="8153400" cy="432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0103A599-6711-7244-882B-302132DA6E7E}"/>
              </a:ext>
            </a:extLst>
          </p:cNvPr>
          <p:cNvSpPr>
            <a:spLocks noGrp="1"/>
          </p:cNvSpPr>
          <p:nvPr>
            <p:ph type="dt" sz="half" idx="2"/>
          </p:nvPr>
        </p:nvSpPr>
        <p:spPr>
          <a:xfrm>
            <a:off x="6096000" y="6248400"/>
            <a:ext cx="2667000" cy="366184"/>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defRPr>
            </a:lvl1pPr>
          </a:lstStyle>
          <a:p>
            <a:pPr>
              <a:defRPr/>
            </a:pPr>
            <a:fld id="{98DFDA03-0F10-435D-BA45-EEBDA6563478}" type="datetime1">
              <a:rPr lang="en-US" altLang="en-US"/>
              <a:pPr>
                <a:defRPr/>
              </a:pPr>
              <a:t>10/13/2022</a:t>
            </a:fld>
            <a:endParaRPr lang="en-US" altLang="en-US" dirty="0"/>
          </a:p>
        </p:txBody>
      </p:sp>
      <p:sp>
        <p:nvSpPr>
          <p:cNvPr id="3" name="Footer Placeholder 2">
            <a:extLst>
              <a:ext uri="{FF2B5EF4-FFF2-40B4-BE49-F238E27FC236}">
                <a16:creationId xmlns:a16="http://schemas.microsoft.com/office/drawing/2014/main" id="{3C13A082-A496-5A47-8E81-996D5422C24D}"/>
              </a:ext>
            </a:extLst>
          </p:cNvPr>
          <p:cNvSpPr>
            <a:spLocks noGrp="1"/>
          </p:cNvSpPr>
          <p:nvPr>
            <p:ph type="ftr" sz="quarter" idx="3"/>
          </p:nvPr>
        </p:nvSpPr>
        <p:spPr>
          <a:xfrm>
            <a:off x="609601" y="6248400"/>
            <a:ext cx="5421313" cy="364067"/>
          </a:xfrm>
          <a:prstGeom prst="rect">
            <a:avLst/>
          </a:prstGeom>
        </p:spPr>
        <p:txBody>
          <a:bodyPr vert="horz" anchor="ctr"/>
          <a:lstStyle>
            <a:lvl1pPr algn="r" eaLnBrk="1" fontAlgn="auto" hangingPunct="1">
              <a:spcBef>
                <a:spcPts val="0"/>
              </a:spcBef>
              <a:spcAft>
                <a:spcPts val="0"/>
              </a:spcAft>
              <a:defRPr sz="1400" dirty="0">
                <a:solidFill>
                  <a:schemeClr val="tx2"/>
                </a:solidFill>
                <a:latin typeface="+mn-lt"/>
                <a:ea typeface="+mn-ea"/>
                <a:cs typeface="+mn-cs"/>
              </a:defRPr>
            </a:lvl1pPr>
            <a:extLst/>
          </a:lstStyle>
          <a:p>
            <a:pPr>
              <a:defRPr/>
            </a:pPr>
            <a:endParaRPr lang="en-US" dirty="0"/>
          </a:p>
        </p:txBody>
      </p:sp>
      <p:sp>
        <p:nvSpPr>
          <p:cNvPr id="7" name="Rectangle 6">
            <a:extLst>
              <a:ext uri="{FF2B5EF4-FFF2-40B4-BE49-F238E27FC236}">
                <a16:creationId xmlns:a16="http://schemas.microsoft.com/office/drawing/2014/main" id="{83BB68B2-1E0A-D94A-A2EB-DC25B416B288}"/>
              </a:ext>
            </a:extLst>
          </p:cNvPr>
          <p:cNvSpPr/>
          <p:nvPr/>
        </p:nvSpPr>
        <p:spPr>
          <a:xfrm>
            <a:off x="0" y="1460501"/>
            <a:ext cx="9144000" cy="319617"/>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Rectangle 7">
            <a:extLst>
              <a:ext uri="{FF2B5EF4-FFF2-40B4-BE49-F238E27FC236}">
                <a16:creationId xmlns:a16="http://schemas.microsoft.com/office/drawing/2014/main" id="{FBB9E99F-FE31-5545-A9D6-8A232A3EB539}"/>
              </a:ext>
            </a:extLst>
          </p:cNvPr>
          <p:cNvSpPr/>
          <p:nvPr/>
        </p:nvSpPr>
        <p:spPr>
          <a:xfrm>
            <a:off x="0" y="1504951"/>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Rectangle 8">
            <a:extLst>
              <a:ext uri="{FF2B5EF4-FFF2-40B4-BE49-F238E27FC236}">
                <a16:creationId xmlns:a16="http://schemas.microsoft.com/office/drawing/2014/main" id="{AB2EA194-4687-C446-8058-0921AAFB86B6}"/>
              </a:ext>
            </a:extLst>
          </p:cNvPr>
          <p:cNvSpPr/>
          <p:nvPr/>
        </p:nvSpPr>
        <p:spPr>
          <a:xfrm>
            <a:off x="590550" y="1504951"/>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3" name="Slide Number Placeholder 22">
            <a:extLst>
              <a:ext uri="{FF2B5EF4-FFF2-40B4-BE49-F238E27FC236}">
                <a16:creationId xmlns:a16="http://schemas.microsoft.com/office/drawing/2014/main" id="{4968CC91-0AF8-054B-A02A-7A28268983F8}"/>
              </a:ext>
            </a:extLst>
          </p:cNvPr>
          <p:cNvSpPr>
            <a:spLocks noGrp="1"/>
          </p:cNvSpPr>
          <p:nvPr>
            <p:ph type="sldNum" sz="quarter" idx="4"/>
          </p:nvPr>
        </p:nvSpPr>
        <p:spPr>
          <a:xfrm>
            <a:off x="0" y="1498601"/>
            <a:ext cx="533400" cy="243417"/>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pPr>
              <a:defRPr/>
            </a:pPr>
            <a:fld id="{3AC91040-CF8C-44EC-933A-4E0662D8D2B8}" type="slidenum">
              <a:rPr lang="en-US" altLang="en-US"/>
              <a:pPr>
                <a:defRPr/>
              </a:pPr>
              <a:t>‹#›</a:t>
            </a:fld>
            <a:endParaRPr lang="en-US" altLang="en-US" dirty="0"/>
          </a:p>
        </p:txBody>
      </p:sp>
      <p:sp>
        <p:nvSpPr>
          <p:cNvPr id="1033" name="Title Placeholder 21"/>
          <p:cNvSpPr>
            <a:spLocks noGrp="1"/>
          </p:cNvSpPr>
          <p:nvPr>
            <p:ph type="title"/>
          </p:nvPr>
        </p:nvSpPr>
        <p:spPr bwMode="auto">
          <a:xfrm>
            <a:off x="609600" y="156634"/>
            <a:ext cx="8153400" cy="134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3276125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txStyles>
    <p:titleStyle>
      <a:lvl1pPr algn="l" rtl="0" eaLnBrk="0" fontAlgn="base" hangingPunct="0">
        <a:spcBef>
          <a:spcPct val="0"/>
        </a:spcBef>
        <a:spcAft>
          <a:spcPct val="0"/>
        </a:spcAft>
        <a:defRPr sz="4200" kern="1200">
          <a:solidFill>
            <a:schemeClr val="tx2"/>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4200">
          <a:solidFill>
            <a:schemeClr val="tx2"/>
          </a:solidFill>
          <a:latin typeface="Calibri" charset="0"/>
          <a:ea typeface="MS PGothic" panose="020B0600070205080204" pitchFamily="34" charset="-128"/>
          <a:cs typeface="ＭＳ Ｐゴシック" charset="0"/>
        </a:defRPr>
      </a:lvl2pPr>
      <a:lvl3pPr algn="l" rtl="0" eaLnBrk="0" fontAlgn="base" hangingPunct="0">
        <a:spcBef>
          <a:spcPct val="0"/>
        </a:spcBef>
        <a:spcAft>
          <a:spcPct val="0"/>
        </a:spcAft>
        <a:defRPr sz="4200">
          <a:solidFill>
            <a:schemeClr val="tx2"/>
          </a:solidFill>
          <a:latin typeface="Calibri" charset="0"/>
          <a:ea typeface="MS PGothic" panose="020B0600070205080204" pitchFamily="34" charset="-128"/>
          <a:cs typeface="ＭＳ Ｐゴシック" charset="0"/>
        </a:defRPr>
      </a:lvl3pPr>
      <a:lvl4pPr algn="l" rtl="0" eaLnBrk="0" fontAlgn="base" hangingPunct="0">
        <a:spcBef>
          <a:spcPct val="0"/>
        </a:spcBef>
        <a:spcAft>
          <a:spcPct val="0"/>
        </a:spcAft>
        <a:defRPr sz="4200">
          <a:solidFill>
            <a:schemeClr val="tx2"/>
          </a:solidFill>
          <a:latin typeface="Calibri" charset="0"/>
          <a:ea typeface="MS PGothic" panose="020B0600070205080204" pitchFamily="34" charset="-128"/>
          <a:cs typeface="ＭＳ Ｐゴシック" charset="0"/>
        </a:defRPr>
      </a:lvl4pPr>
      <a:lvl5pPr algn="l" rtl="0" eaLnBrk="0" fontAlgn="base" hangingPunct="0">
        <a:spcBef>
          <a:spcPct val="0"/>
        </a:spcBef>
        <a:spcAft>
          <a:spcPct val="0"/>
        </a:spcAft>
        <a:defRPr sz="4200">
          <a:solidFill>
            <a:schemeClr val="tx2"/>
          </a:solidFill>
          <a:latin typeface="Calibri" charset="0"/>
          <a:ea typeface="MS PGothic" panose="020B0600070205080204" pitchFamily="34" charset="-128"/>
          <a:cs typeface="ＭＳ Ｐゴシック" charset="0"/>
        </a:defRPr>
      </a:lvl5pPr>
      <a:lvl6pPr marL="457200" algn="l" rtl="0" fontAlgn="base">
        <a:spcBef>
          <a:spcPct val="0"/>
        </a:spcBef>
        <a:spcAft>
          <a:spcPct val="0"/>
        </a:spcAft>
        <a:defRPr sz="4200">
          <a:solidFill>
            <a:schemeClr val="tx2"/>
          </a:solidFill>
          <a:latin typeface="Calibri" charset="0"/>
          <a:ea typeface="ＭＳ Ｐゴシック" charset="0"/>
          <a:cs typeface="ＭＳ Ｐゴシック" charset="0"/>
        </a:defRPr>
      </a:lvl6pPr>
      <a:lvl7pPr marL="914400" algn="l" rtl="0" fontAlgn="base">
        <a:spcBef>
          <a:spcPct val="0"/>
        </a:spcBef>
        <a:spcAft>
          <a:spcPct val="0"/>
        </a:spcAft>
        <a:defRPr sz="4200">
          <a:solidFill>
            <a:schemeClr val="tx2"/>
          </a:solidFill>
          <a:latin typeface="Calibri" charset="0"/>
          <a:ea typeface="ＭＳ Ｐゴシック" charset="0"/>
          <a:cs typeface="ＭＳ Ｐゴシック" charset="0"/>
        </a:defRPr>
      </a:lvl7pPr>
      <a:lvl8pPr marL="1371600" algn="l" rtl="0" fontAlgn="base">
        <a:spcBef>
          <a:spcPct val="0"/>
        </a:spcBef>
        <a:spcAft>
          <a:spcPct val="0"/>
        </a:spcAft>
        <a:defRPr sz="4200">
          <a:solidFill>
            <a:schemeClr val="tx2"/>
          </a:solidFill>
          <a:latin typeface="Calibri" charset="0"/>
          <a:ea typeface="ＭＳ Ｐゴシック" charset="0"/>
          <a:cs typeface="ＭＳ Ｐゴシック" charset="0"/>
        </a:defRPr>
      </a:lvl8pPr>
      <a:lvl9pPr marL="1828800" algn="l" rtl="0" fontAlgn="base">
        <a:spcBef>
          <a:spcPct val="0"/>
        </a:spcBef>
        <a:spcAft>
          <a:spcPct val="0"/>
        </a:spcAft>
        <a:defRPr sz="4200">
          <a:solidFill>
            <a:schemeClr val="tx2"/>
          </a:solidFill>
          <a:latin typeface="Calibri" charset="0"/>
          <a:ea typeface="ＭＳ Ｐゴシック" charset="0"/>
          <a:cs typeface="ＭＳ Ｐゴシック" charset="0"/>
        </a:defRPr>
      </a:lvl9pPr>
      <a:extLst/>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S PGothic" panose="020B0600070205080204" pitchFamily="34" charset="-128"/>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S PGothic" panose="020B0600070205080204" pitchFamily="34" charset="-128"/>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S PGothic" panose="020B0600070205080204" pitchFamily="34" charset="-128"/>
          <a:cs typeface="+mn-cs"/>
        </a:defRPr>
      </a:lvl3pPr>
      <a:lvl4pPr marL="1371600" indent="-228600" algn="l" rtl="0" eaLnBrk="0" fontAlgn="base" hangingPunct="0">
        <a:spcBef>
          <a:spcPts val="400"/>
        </a:spcBef>
        <a:spcAft>
          <a:spcPct val="0"/>
        </a:spcAft>
        <a:buClr>
          <a:srgbClr val="9F8011"/>
        </a:buClr>
        <a:buSzPct val="75000"/>
        <a:buFont typeface="Wingdings" panose="05000000000000000000" pitchFamily="2" charset="2"/>
        <a:buChar char=""/>
        <a:defRPr sz="2000" kern="1200">
          <a:solidFill>
            <a:schemeClr val="tx1"/>
          </a:solidFill>
          <a:latin typeface="+mn-lt"/>
          <a:ea typeface="MS PGothic" panose="020B0600070205080204" pitchFamily="34" charset="-128"/>
          <a:cs typeface="+mn-cs"/>
        </a:defRPr>
      </a:lvl4pPr>
      <a:lvl5pPr marL="1828800" indent="-228600" algn="l" rtl="0" eaLnBrk="0" fontAlgn="base" hangingPunct="0">
        <a:spcBef>
          <a:spcPts val="400"/>
        </a:spcBef>
        <a:spcAft>
          <a:spcPct val="0"/>
        </a:spcAft>
        <a:buClr>
          <a:srgbClr val="0D0066"/>
        </a:buClr>
        <a:buSzPct val="65000"/>
        <a:buFont typeface="Wingdings" panose="05000000000000000000" pitchFamily="2" charset="2"/>
        <a:buChar char=""/>
        <a:defRPr sz="2000" kern="1200">
          <a:solidFill>
            <a:schemeClr val="tx1"/>
          </a:solidFill>
          <a:latin typeface="+mn-lt"/>
          <a:ea typeface="MS PGothic" panose="020B0600070205080204" pitchFamily="34" charset="-128"/>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85000"/>
          </a:schemeClr>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803400"/>
            <a:ext cx="8153400" cy="43230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solidFill>
                  <a:srgbClr val="33313D"/>
                </a:solidFill>
              </a:rPr>
              <a:pPr/>
              <a:t>10/13/2022</a:t>
            </a:fld>
            <a:endParaRPr lang="en-US" dirty="0">
              <a:solidFill>
                <a:srgbClr val="33313D"/>
              </a:solidFill>
            </a:endParaRPr>
          </a:p>
        </p:txBody>
      </p:sp>
      <p:sp>
        <p:nvSpPr>
          <p:cNvPr id="3" name="Footer Placeholder 2"/>
          <p:cNvSpPr>
            <a:spLocks noGrp="1"/>
          </p:cNvSpPr>
          <p:nvPr>
            <p:ph type="ftr" sz="quarter" idx="3"/>
          </p:nvPr>
        </p:nvSpPr>
        <p:spPr>
          <a:xfrm>
            <a:off x="609606" y="6248208"/>
            <a:ext cx="5421083" cy="365125"/>
          </a:xfrm>
          <a:prstGeom prst="rect">
            <a:avLst/>
          </a:prstGeom>
        </p:spPr>
        <p:txBody>
          <a:bodyPr vert="horz" anchor="ctr"/>
          <a:lstStyle>
            <a:lvl1pPr algn="r">
              <a:defRPr sz="1400">
                <a:solidFill>
                  <a:schemeClr val="tx2"/>
                </a:solidFill>
              </a:defRPr>
            </a:lvl1pPr>
            <a:extLst/>
          </a:lstStyle>
          <a:p>
            <a:endParaRPr lang="en-US" dirty="0">
              <a:solidFill>
                <a:srgbClr val="33313D"/>
              </a:solidFill>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8" name="Rectangle 7"/>
          <p:cNvSpPr/>
          <p:nvPr/>
        </p:nvSpPr>
        <p:spPr>
          <a:xfrm>
            <a:off x="0" y="1505947"/>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9" name="Rectangle 8"/>
          <p:cNvSpPr/>
          <p:nvPr/>
        </p:nvSpPr>
        <p:spPr>
          <a:xfrm>
            <a:off x="590550" y="1505947"/>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srgbClr val="000000"/>
              </a:solidFill>
            </a:endParaRPr>
          </a:p>
        </p:txBody>
      </p:sp>
      <p:sp>
        <p:nvSpPr>
          <p:cNvPr id="23" name="Slide Number Placeholder 22"/>
          <p:cNvSpPr>
            <a:spLocks noGrp="1"/>
          </p:cNvSpPr>
          <p:nvPr>
            <p:ph type="sldNum" sz="quarter" idx="4"/>
          </p:nvPr>
        </p:nvSpPr>
        <p:spPr>
          <a:xfrm>
            <a:off x="0" y="1498011"/>
            <a:ext cx="533400" cy="244476"/>
          </a:xfrm>
          <a:prstGeom prst="rect">
            <a:avLst/>
          </a:prstGeom>
        </p:spPr>
        <p:txBody>
          <a:bodyPr vert="horz" anchor="ctr" anchorCtr="0">
            <a:normAutofit/>
          </a:bodyPr>
          <a:lstStyle>
            <a:lvl1pPr algn="ctr">
              <a:defRPr sz="1400" b="1">
                <a:solidFill>
                  <a:srgbClr val="FFFFFF"/>
                </a:solidFill>
              </a:defRPr>
            </a:lvl1pPr>
            <a:extLst/>
          </a:lstStyle>
          <a:p>
            <a:fld id="{8F82E0A0-C266-4798-8C8F-B9F91E9DA37E}" type="slidenum">
              <a:rPr lang="en-US" smtClean="0"/>
              <a:pPr/>
              <a:t>‹#›</a:t>
            </a:fld>
            <a:endParaRPr lang="en-US" dirty="0"/>
          </a:p>
        </p:txBody>
      </p:sp>
      <p:sp>
        <p:nvSpPr>
          <p:cNvPr id="22" name="Title Placeholder 21"/>
          <p:cNvSpPr>
            <a:spLocks noGrp="1"/>
          </p:cNvSpPr>
          <p:nvPr>
            <p:ph type="title"/>
          </p:nvPr>
        </p:nvSpPr>
        <p:spPr>
          <a:xfrm>
            <a:off x="609600" y="157480"/>
            <a:ext cx="8153400" cy="1341120"/>
          </a:xfrm>
          <a:prstGeom prst="rect">
            <a:avLst/>
          </a:prstGeom>
        </p:spPr>
        <p:txBody>
          <a:bodyPr vert="horz" anchor="b">
            <a:normAutofit/>
          </a:bodyPr>
          <a:lstStyle/>
          <a:p>
            <a:r>
              <a:rPr lang="en-US"/>
              <a:t>Click to edit Master title style</a:t>
            </a:r>
            <a:endParaRPr lang="en-US" dirty="0"/>
          </a:p>
        </p:txBody>
      </p:sp>
    </p:spTree>
    <p:extLst>
      <p:ext uri="{BB962C8B-B14F-4D97-AF65-F5344CB8AC3E}">
        <p14:creationId xmlns:p14="http://schemas.microsoft.com/office/powerpoint/2010/main" val="64792059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4985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81000" y="1412875"/>
            <a:ext cx="8382000" cy="160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3" descr="footer_graphic.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5435602"/>
            <a:ext cx="9144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97280"/>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fade/>
  </p:transition>
  <p:timing>
    <p:tnLst>
      <p:par>
        <p:cTn id="1" dur="indefinite" restart="never" nodeType="tmRoot"/>
      </p:par>
    </p:tnLst>
  </p:timing>
  <p:txStyles>
    <p:titleStyle>
      <a:lvl1pPr algn="l" defTabSz="684610" rtl="0" eaLnBrk="0" fontAlgn="base" hangingPunct="0">
        <a:lnSpc>
          <a:spcPct val="90000"/>
        </a:lnSpc>
        <a:spcBef>
          <a:spcPct val="0"/>
        </a:spcBef>
        <a:spcAft>
          <a:spcPct val="0"/>
        </a:spcAft>
        <a:defRPr lang="en-US" sz="3600" kern="1200" spc="-113"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684610" rtl="0" eaLnBrk="0" fontAlgn="base" hangingPunct="0">
        <a:lnSpc>
          <a:spcPct val="90000"/>
        </a:lnSpc>
        <a:spcBef>
          <a:spcPct val="0"/>
        </a:spcBef>
        <a:spcAft>
          <a:spcPct val="0"/>
        </a:spcAft>
        <a:defRPr sz="3600">
          <a:solidFill>
            <a:schemeClr val="tx1"/>
          </a:solidFill>
          <a:latin typeface="Calibri" pitchFamily="34" charset="0"/>
          <a:cs typeface="Arial" pitchFamily="34" charset="0"/>
        </a:defRPr>
      </a:lvl2pPr>
      <a:lvl3pPr algn="l" defTabSz="684610" rtl="0" eaLnBrk="0" fontAlgn="base" hangingPunct="0">
        <a:lnSpc>
          <a:spcPct val="90000"/>
        </a:lnSpc>
        <a:spcBef>
          <a:spcPct val="0"/>
        </a:spcBef>
        <a:spcAft>
          <a:spcPct val="0"/>
        </a:spcAft>
        <a:defRPr sz="3600">
          <a:solidFill>
            <a:schemeClr val="tx1"/>
          </a:solidFill>
          <a:latin typeface="Calibri" pitchFamily="34" charset="0"/>
          <a:cs typeface="Arial" pitchFamily="34" charset="0"/>
        </a:defRPr>
      </a:lvl3pPr>
      <a:lvl4pPr algn="l" defTabSz="684610" rtl="0" eaLnBrk="0" fontAlgn="base" hangingPunct="0">
        <a:lnSpc>
          <a:spcPct val="90000"/>
        </a:lnSpc>
        <a:spcBef>
          <a:spcPct val="0"/>
        </a:spcBef>
        <a:spcAft>
          <a:spcPct val="0"/>
        </a:spcAft>
        <a:defRPr sz="3600">
          <a:solidFill>
            <a:schemeClr val="tx1"/>
          </a:solidFill>
          <a:latin typeface="Calibri" pitchFamily="34" charset="0"/>
          <a:cs typeface="Arial" pitchFamily="34" charset="0"/>
        </a:defRPr>
      </a:lvl4pPr>
      <a:lvl5pPr algn="l" defTabSz="684610" rtl="0" eaLnBrk="0" fontAlgn="base" hangingPunct="0">
        <a:lnSpc>
          <a:spcPct val="90000"/>
        </a:lnSpc>
        <a:spcBef>
          <a:spcPct val="0"/>
        </a:spcBef>
        <a:spcAft>
          <a:spcPct val="0"/>
        </a:spcAft>
        <a:defRPr sz="3600">
          <a:solidFill>
            <a:schemeClr val="tx1"/>
          </a:solidFill>
          <a:latin typeface="Calibri" pitchFamily="34" charset="0"/>
          <a:cs typeface="Arial" pitchFamily="34" charset="0"/>
        </a:defRPr>
      </a:lvl5pPr>
      <a:lvl6pPr marL="342900" algn="l" defTabSz="684610" rtl="0" fontAlgn="base">
        <a:lnSpc>
          <a:spcPct val="90000"/>
        </a:lnSpc>
        <a:spcBef>
          <a:spcPct val="0"/>
        </a:spcBef>
        <a:spcAft>
          <a:spcPct val="0"/>
        </a:spcAft>
        <a:defRPr sz="3600">
          <a:solidFill>
            <a:schemeClr val="tx1"/>
          </a:solidFill>
          <a:latin typeface="Calibri" pitchFamily="34" charset="0"/>
          <a:cs typeface="Arial" pitchFamily="34" charset="0"/>
        </a:defRPr>
      </a:lvl6pPr>
      <a:lvl7pPr marL="685800" algn="l" defTabSz="684610" rtl="0" fontAlgn="base">
        <a:lnSpc>
          <a:spcPct val="90000"/>
        </a:lnSpc>
        <a:spcBef>
          <a:spcPct val="0"/>
        </a:spcBef>
        <a:spcAft>
          <a:spcPct val="0"/>
        </a:spcAft>
        <a:defRPr sz="3600">
          <a:solidFill>
            <a:schemeClr val="tx1"/>
          </a:solidFill>
          <a:latin typeface="Calibri" pitchFamily="34" charset="0"/>
          <a:cs typeface="Arial" pitchFamily="34" charset="0"/>
        </a:defRPr>
      </a:lvl7pPr>
      <a:lvl8pPr marL="1028700" algn="l" defTabSz="684610" rtl="0" fontAlgn="base">
        <a:lnSpc>
          <a:spcPct val="90000"/>
        </a:lnSpc>
        <a:spcBef>
          <a:spcPct val="0"/>
        </a:spcBef>
        <a:spcAft>
          <a:spcPct val="0"/>
        </a:spcAft>
        <a:defRPr sz="3600">
          <a:solidFill>
            <a:schemeClr val="tx1"/>
          </a:solidFill>
          <a:latin typeface="Calibri" pitchFamily="34" charset="0"/>
          <a:cs typeface="Arial" pitchFamily="34" charset="0"/>
        </a:defRPr>
      </a:lvl8pPr>
      <a:lvl9pPr marL="1371600" algn="l" defTabSz="684610" rtl="0" fontAlgn="base">
        <a:lnSpc>
          <a:spcPct val="90000"/>
        </a:lnSpc>
        <a:spcBef>
          <a:spcPct val="0"/>
        </a:spcBef>
        <a:spcAft>
          <a:spcPct val="0"/>
        </a:spcAft>
        <a:defRPr sz="3600">
          <a:solidFill>
            <a:schemeClr val="tx1"/>
          </a:solidFill>
          <a:latin typeface="Calibri" pitchFamily="34" charset="0"/>
          <a:cs typeface="Arial" pitchFamily="34" charset="0"/>
        </a:defRPr>
      </a:lvl9pPr>
    </p:titleStyle>
    <p:bodyStyle>
      <a:lvl1pPr marL="297656" indent="-297656" algn="l" defTabSz="684610"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1pPr>
      <a:lvl2pPr marL="685800" indent="-297656" algn="l" defTabSz="684610" rtl="0" eaLnBrk="0" fontAlgn="base" hangingPunct="0">
        <a:lnSpc>
          <a:spcPct val="90000"/>
        </a:lnSpc>
        <a:spcBef>
          <a:spcPct val="20000"/>
        </a:spcBef>
        <a:spcAft>
          <a:spcPct val="0"/>
        </a:spcAft>
        <a:buBlip>
          <a:blip r:embed="rId17"/>
        </a:buBlip>
        <a:defRPr sz="2100" kern="1200">
          <a:solidFill>
            <a:schemeClr val="tx1"/>
          </a:solidFill>
          <a:latin typeface="+mn-lt"/>
          <a:ea typeface="+mn-ea"/>
          <a:cs typeface="+mn-cs"/>
        </a:defRPr>
      </a:lvl2pPr>
      <a:lvl3pPr marL="944166" indent="-258366" algn="l" defTabSz="684610" rtl="0" eaLnBrk="0" fontAlgn="base" hangingPunct="0">
        <a:lnSpc>
          <a:spcPct val="90000"/>
        </a:lnSpc>
        <a:spcBef>
          <a:spcPct val="20000"/>
        </a:spcBef>
        <a:spcAft>
          <a:spcPct val="0"/>
        </a:spcAft>
        <a:buBlip>
          <a:blip r:embed="rId17"/>
        </a:buBlip>
        <a:defRPr sz="1800" kern="1200">
          <a:solidFill>
            <a:schemeClr val="tx1"/>
          </a:solidFill>
          <a:latin typeface="+mn-lt"/>
          <a:ea typeface="+mn-ea"/>
          <a:cs typeface="+mn-cs"/>
        </a:defRPr>
      </a:lvl3pPr>
      <a:lvl4pPr marL="1203722" indent="-259556" algn="l" defTabSz="684610" rtl="0" eaLnBrk="0" fontAlgn="base" hangingPunct="0">
        <a:lnSpc>
          <a:spcPct val="90000"/>
        </a:lnSpc>
        <a:spcBef>
          <a:spcPct val="20000"/>
        </a:spcBef>
        <a:spcAft>
          <a:spcPct val="0"/>
        </a:spcAft>
        <a:buBlip>
          <a:blip r:embed="rId17"/>
        </a:buBlip>
        <a:defRPr sz="1800" kern="1200">
          <a:solidFill>
            <a:schemeClr val="tx1"/>
          </a:solidFill>
          <a:latin typeface="+mn-lt"/>
          <a:ea typeface="+mn-ea"/>
          <a:cs typeface="+mn-cs"/>
        </a:defRPr>
      </a:lvl4pPr>
      <a:lvl5pPr marL="1456135" indent="-252413" algn="l" defTabSz="684610" rtl="0" eaLnBrk="0" fontAlgn="base" hangingPunct="0">
        <a:lnSpc>
          <a:spcPct val="90000"/>
        </a:lnSpc>
        <a:spcBef>
          <a:spcPct val="20000"/>
        </a:spcBef>
        <a:spcAft>
          <a:spcPct val="0"/>
        </a:spcAft>
        <a:buBlip>
          <a:blip r:embed="rId17"/>
        </a:buBlip>
        <a:defRPr sz="1800" kern="1200">
          <a:solidFill>
            <a:schemeClr val="tx1"/>
          </a:solidFill>
          <a:latin typeface="+mn-lt"/>
          <a:ea typeface="+mn-ea"/>
          <a:cs typeface="+mn-cs"/>
        </a:defRPr>
      </a:lvl5pPr>
      <a:lvl6pPr marL="188587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2" rtl="0" eaLnBrk="1" latinLnBrk="0" hangingPunct="1">
        <a:defRPr sz="1350" kern="1200">
          <a:solidFill>
            <a:schemeClr val="tx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PPT_background.jpg">
            <a:extLst>
              <a:ext uri="{FF2B5EF4-FFF2-40B4-BE49-F238E27FC236}">
                <a16:creationId xmlns:a16="http://schemas.microsoft.com/office/drawing/2014/main" id="{DFF243B8-CF47-417D-8A10-6F54008AE0F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B9FC2960-266D-4534-B5F1-32AC3690BB00}"/>
              </a:ext>
            </a:extLst>
          </p:cNvPr>
          <p:cNvSpPr>
            <a:spLocks noGrp="1"/>
          </p:cNvSpPr>
          <p:nvPr>
            <p:ph type="title"/>
          </p:nvPr>
        </p:nvSpPr>
        <p:spPr bwMode="auto">
          <a:xfrm>
            <a:off x="457200" y="3962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991108340"/>
      </p:ext>
    </p:extLst>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ctr" rtl="0" eaLnBrk="1" fontAlgn="base" hangingPunct="1">
        <a:spcBef>
          <a:spcPct val="0"/>
        </a:spcBef>
        <a:spcAft>
          <a:spcPct val="0"/>
        </a:spcAft>
        <a:defRPr sz="2133" kern="1200">
          <a:solidFill>
            <a:srgbClr val="5F604B"/>
          </a:solidFill>
          <a:latin typeface="Arial" pitchFamily="34" charset="0"/>
          <a:ea typeface="MS PGothic" panose="020B0600070205080204" pitchFamily="34" charset="-128"/>
          <a:cs typeface="Arial" pitchFamily="34" charset="0"/>
        </a:defRPr>
      </a:lvl1pPr>
      <a:lvl2pPr algn="ctr" rtl="0" eaLnBrk="1" fontAlgn="base" hangingPunct="1">
        <a:spcBef>
          <a:spcPct val="0"/>
        </a:spcBef>
        <a:spcAft>
          <a:spcPct val="0"/>
        </a:spcAft>
        <a:defRPr sz="2133">
          <a:solidFill>
            <a:srgbClr val="5F604B"/>
          </a:solidFill>
          <a:latin typeface="Arial" pitchFamily="34" charset="0"/>
          <a:ea typeface="MS PGothic" panose="020B0600070205080204" pitchFamily="34" charset="-128"/>
          <a:cs typeface="Arial" pitchFamily="34" charset="0"/>
        </a:defRPr>
      </a:lvl2pPr>
      <a:lvl3pPr algn="ctr" rtl="0" eaLnBrk="1" fontAlgn="base" hangingPunct="1">
        <a:spcBef>
          <a:spcPct val="0"/>
        </a:spcBef>
        <a:spcAft>
          <a:spcPct val="0"/>
        </a:spcAft>
        <a:defRPr sz="2133">
          <a:solidFill>
            <a:srgbClr val="5F604B"/>
          </a:solidFill>
          <a:latin typeface="Arial" pitchFamily="34" charset="0"/>
          <a:ea typeface="MS PGothic" panose="020B0600070205080204" pitchFamily="34" charset="-128"/>
          <a:cs typeface="Arial" pitchFamily="34" charset="0"/>
        </a:defRPr>
      </a:lvl3pPr>
      <a:lvl4pPr algn="ctr" rtl="0" eaLnBrk="1" fontAlgn="base" hangingPunct="1">
        <a:spcBef>
          <a:spcPct val="0"/>
        </a:spcBef>
        <a:spcAft>
          <a:spcPct val="0"/>
        </a:spcAft>
        <a:defRPr sz="2133">
          <a:solidFill>
            <a:srgbClr val="5F604B"/>
          </a:solidFill>
          <a:latin typeface="Arial" pitchFamily="34" charset="0"/>
          <a:ea typeface="MS PGothic" panose="020B0600070205080204" pitchFamily="34" charset="-128"/>
          <a:cs typeface="Arial" pitchFamily="34" charset="0"/>
        </a:defRPr>
      </a:lvl4pPr>
      <a:lvl5pPr algn="ctr" rtl="0" eaLnBrk="1" fontAlgn="base" hangingPunct="1">
        <a:spcBef>
          <a:spcPct val="0"/>
        </a:spcBef>
        <a:spcAft>
          <a:spcPct val="0"/>
        </a:spcAft>
        <a:defRPr sz="2133">
          <a:solidFill>
            <a:srgbClr val="5F604B"/>
          </a:solidFill>
          <a:latin typeface="Arial" pitchFamily="34" charset="0"/>
          <a:ea typeface="MS PGothic" panose="020B0600070205080204" pitchFamily="34" charset="-128"/>
          <a:cs typeface="Arial" pitchFamily="34" charset="0"/>
        </a:defRPr>
      </a:lvl5pPr>
      <a:lvl6pPr marL="406405" algn="ctr" rtl="0" eaLnBrk="1" fontAlgn="base" hangingPunct="1">
        <a:spcBef>
          <a:spcPct val="0"/>
        </a:spcBef>
        <a:spcAft>
          <a:spcPct val="0"/>
        </a:spcAft>
        <a:defRPr sz="2133">
          <a:solidFill>
            <a:srgbClr val="5F604B"/>
          </a:solidFill>
          <a:latin typeface="Arial" pitchFamily="34" charset="0"/>
          <a:cs typeface="Arial" pitchFamily="34" charset="0"/>
        </a:defRPr>
      </a:lvl6pPr>
      <a:lvl7pPr marL="812810" algn="ctr" rtl="0" eaLnBrk="1" fontAlgn="base" hangingPunct="1">
        <a:spcBef>
          <a:spcPct val="0"/>
        </a:spcBef>
        <a:spcAft>
          <a:spcPct val="0"/>
        </a:spcAft>
        <a:defRPr sz="2133">
          <a:solidFill>
            <a:srgbClr val="5F604B"/>
          </a:solidFill>
          <a:latin typeface="Arial" pitchFamily="34" charset="0"/>
          <a:cs typeface="Arial" pitchFamily="34" charset="0"/>
        </a:defRPr>
      </a:lvl7pPr>
      <a:lvl8pPr marL="1219215" algn="ctr" rtl="0" eaLnBrk="1" fontAlgn="base" hangingPunct="1">
        <a:spcBef>
          <a:spcPct val="0"/>
        </a:spcBef>
        <a:spcAft>
          <a:spcPct val="0"/>
        </a:spcAft>
        <a:defRPr sz="2133">
          <a:solidFill>
            <a:srgbClr val="5F604B"/>
          </a:solidFill>
          <a:latin typeface="Arial" pitchFamily="34" charset="0"/>
          <a:cs typeface="Arial" pitchFamily="34" charset="0"/>
        </a:defRPr>
      </a:lvl8pPr>
      <a:lvl9pPr marL="1625620" algn="ctr" rtl="0" eaLnBrk="1" fontAlgn="base" hangingPunct="1">
        <a:spcBef>
          <a:spcPct val="0"/>
        </a:spcBef>
        <a:spcAft>
          <a:spcPct val="0"/>
        </a:spcAft>
        <a:defRPr sz="2133">
          <a:solidFill>
            <a:srgbClr val="5F604B"/>
          </a:solidFill>
          <a:latin typeface="Arial" pitchFamily="34" charset="0"/>
          <a:cs typeface="Arial" pitchFamily="34" charset="0"/>
        </a:defRPr>
      </a:lvl9pPr>
    </p:titleStyle>
    <p:bodyStyle>
      <a:lvl1pPr marL="304804" indent="-304804" algn="l" rtl="0" eaLnBrk="1" fontAlgn="base" hangingPunct="1">
        <a:spcBef>
          <a:spcPct val="20000"/>
        </a:spcBef>
        <a:spcAft>
          <a:spcPct val="0"/>
        </a:spcAft>
        <a:buFont typeface="Arial" panose="020B0604020202020204" pitchFamily="34" charset="0"/>
        <a:buChar char="•"/>
        <a:defRPr sz="2844" kern="1200">
          <a:solidFill>
            <a:schemeClr val="tx1"/>
          </a:solidFill>
          <a:latin typeface="Arial" pitchFamily="34" charset="0"/>
          <a:ea typeface="MS PGothic" panose="020B0600070205080204" pitchFamily="34" charset="-128"/>
          <a:cs typeface="ＭＳ Ｐゴシック" charset="0"/>
        </a:defRPr>
      </a:lvl1pPr>
      <a:lvl2pPr marL="660408" indent="-254003" algn="l" rtl="0" eaLnBrk="1" fontAlgn="base" hangingPunct="1">
        <a:spcBef>
          <a:spcPct val="20000"/>
        </a:spcBef>
        <a:spcAft>
          <a:spcPct val="0"/>
        </a:spcAft>
        <a:buFont typeface="Arial" panose="020B0604020202020204" pitchFamily="34" charset="0"/>
        <a:buChar char="–"/>
        <a:defRPr sz="2489" kern="1200">
          <a:solidFill>
            <a:schemeClr val="tx1"/>
          </a:solidFill>
          <a:latin typeface="Arial" pitchFamily="34" charset="0"/>
          <a:ea typeface="MS PGothic" panose="020B0600070205080204" pitchFamily="34" charset="-128"/>
          <a:cs typeface="+mn-cs"/>
        </a:defRPr>
      </a:lvl2pPr>
      <a:lvl3pPr marL="1016013" indent="-203203" algn="l" rtl="0" eaLnBrk="1" fontAlgn="base" hangingPunct="1">
        <a:spcBef>
          <a:spcPct val="20000"/>
        </a:spcBef>
        <a:spcAft>
          <a:spcPct val="0"/>
        </a:spcAft>
        <a:buFont typeface="Arial" panose="020B0604020202020204" pitchFamily="34" charset="0"/>
        <a:buChar char="•"/>
        <a:defRPr sz="2133" kern="1200">
          <a:solidFill>
            <a:schemeClr val="tx1"/>
          </a:solidFill>
          <a:latin typeface="Arial" pitchFamily="34" charset="0"/>
          <a:ea typeface="MS PGothic" panose="020B0600070205080204" pitchFamily="34" charset="-128"/>
          <a:cs typeface="+mn-cs"/>
        </a:defRPr>
      </a:lvl3pPr>
      <a:lvl4pPr marL="1422418" indent="-203203" algn="l" rtl="0" eaLnBrk="1" fontAlgn="base" hangingPunct="1">
        <a:spcBef>
          <a:spcPct val="20000"/>
        </a:spcBef>
        <a:spcAft>
          <a:spcPct val="0"/>
        </a:spcAft>
        <a:buFont typeface="Arial" panose="020B0604020202020204" pitchFamily="34" charset="0"/>
        <a:buChar char="–"/>
        <a:defRPr sz="1778" kern="1200">
          <a:solidFill>
            <a:schemeClr val="tx1"/>
          </a:solidFill>
          <a:latin typeface="Arial" pitchFamily="34" charset="0"/>
          <a:ea typeface="MS PGothic" panose="020B0600070205080204" pitchFamily="34" charset="-128"/>
          <a:cs typeface="+mn-cs"/>
        </a:defRPr>
      </a:lvl4pPr>
      <a:lvl5pPr marL="1828823" indent="-203203" algn="l" rtl="0" eaLnBrk="1" fontAlgn="base" hangingPunct="1">
        <a:spcBef>
          <a:spcPct val="20000"/>
        </a:spcBef>
        <a:spcAft>
          <a:spcPct val="0"/>
        </a:spcAft>
        <a:buFont typeface="Arial" panose="020B0604020202020204" pitchFamily="34" charset="0"/>
        <a:buChar char="»"/>
        <a:defRPr sz="1778" kern="1200">
          <a:solidFill>
            <a:schemeClr val="tx1"/>
          </a:solidFill>
          <a:latin typeface="Arial" pitchFamily="34" charset="0"/>
          <a:ea typeface="MS PGothic" panose="020B0600070205080204" pitchFamily="34" charset="-128"/>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PPT_inside.jpg">
            <a:extLst>
              <a:ext uri="{FF2B5EF4-FFF2-40B4-BE49-F238E27FC236}">
                <a16:creationId xmlns:a16="http://schemas.microsoft.com/office/drawing/2014/main" id="{4C887DF3-4AF2-49C2-8DAB-87749836EABD}"/>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2D4EFFC5-FB01-4A8D-A5F6-867A0D133526}"/>
              </a:ext>
            </a:extLst>
          </p:cNvPr>
          <p:cNvSpPr>
            <a:spLocks noGrp="1"/>
          </p:cNvSpPr>
          <p:nvPr>
            <p:ph type="title"/>
          </p:nvPr>
        </p:nvSpPr>
        <p:spPr bwMode="auto">
          <a:xfrm>
            <a:off x="1930400" y="533400"/>
            <a:ext cx="70442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55FA9262-E2B9-441F-A48F-9517E89B27C5}"/>
              </a:ext>
            </a:extLst>
          </p:cNvPr>
          <p:cNvSpPr>
            <a:spLocks noGrp="1"/>
          </p:cNvSpPr>
          <p:nvPr>
            <p:ph type="body" idx="1"/>
          </p:nvPr>
        </p:nvSpPr>
        <p:spPr bwMode="auto">
          <a:xfrm>
            <a:off x="846667" y="1676401"/>
            <a:ext cx="7450667"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Oval 74">
            <a:extLst>
              <a:ext uri="{FF2B5EF4-FFF2-40B4-BE49-F238E27FC236}">
                <a16:creationId xmlns:a16="http://schemas.microsoft.com/office/drawing/2014/main" id="{300A473D-51AB-4D7C-A867-7B7C48065731}"/>
              </a:ext>
            </a:extLst>
          </p:cNvPr>
          <p:cNvSpPr>
            <a:spLocks noChangeArrowheads="1"/>
          </p:cNvSpPr>
          <p:nvPr userDrawn="1"/>
        </p:nvSpPr>
        <p:spPr bwMode="auto">
          <a:xfrm>
            <a:off x="8297333" y="5943600"/>
            <a:ext cx="609600" cy="685800"/>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sz="3000">
                <a:solidFill>
                  <a:schemeClr val="tx1"/>
                </a:solidFill>
                <a:latin typeface="Arial" panose="020B0604020202020204" pitchFamily="34" charset="0"/>
                <a:ea typeface="MS PGothic" panose="020B0600070205080204" pitchFamily="34" charset="-128"/>
              </a:defRPr>
            </a:lvl1pPr>
            <a:lvl2pPr marL="742950" indent="-285750" eaLnBrk="0" hangingPunct="0">
              <a:defRPr sz="3000">
                <a:solidFill>
                  <a:schemeClr val="tx1"/>
                </a:solidFill>
                <a:latin typeface="Arial" panose="020B0604020202020204" pitchFamily="34" charset="0"/>
                <a:ea typeface="MS PGothic" panose="020B0600070205080204" pitchFamily="34" charset="-128"/>
              </a:defRPr>
            </a:lvl2pPr>
            <a:lvl3pPr marL="1143000" indent="-228600" eaLnBrk="0" hangingPunct="0">
              <a:defRPr sz="3000">
                <a:solidFill>
                  <a:schemeClr val="tx1"/>
                </a:solidFill>
                <a:latin typeface="Arial" panose="020B0604020202020204" pitchFamily="34" charset="0"/>
                <a:ea typeface="MS PGothic" panose="020B0600070205080204" pitchFamily="34" charset="-128"/>
              </a:defRPr>
            </a:lvl3pPr>
            <a:lvl4pPr marL="1600200" indent="-228600" eaLnBrk="0" hangingPunct="0">
              <a:defRPr sz="3000">
                <a:solidFill>
                  <a:schemeClr val="tx1"/>
                </a:solidFill>
                <a:latin typeface="Arial" panose="020B0604020202020204" pitchFamily="34" charset="0"/>
                <a:ea typeface="MS PGothic" panose="020B0600070205080204" pitchFamily="34" charset="-128"/>
              </a:defRPr>
            </a:lvl4pPr>
            <a:lvl5pPr marL="2057400" indent="-228600" eaLnBrk="0" hangingPunct="0">
              <a:defRPr sz="3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9pPr>
          </a:lstStyle>
          <a:p>
            <a:endParaRPr lang="en-US" altLang="en-US" sz="2667"/>
          </a:p>
        </p:txBody>
      </p:sp>
      <p:sp>
        <p:nvSpPr>
          <p:cNvPr id="8" name="Text Box 75">
            <a:extLst>
              <a:ext uri="{FF2B5EF4-FFF2-40B4-BE49-F238E27FC236}">
                <a16:creationId xmlns:a16="http://schemas.microsoft.com/office/drawing/2014/main" id="{02944667-5B5D-48FD-A823-C2F559BB28C8}"/>
              </a:ext>
            </a:extLst>
          </p:cNvPr>
          <p:cNvSpPr txBox="1">
            <a:spLocks noChangeArrowheads="1"/>
          </p:cNvSpPr>
          <p:nvPr userDrawn="1"/>
        </p:nvSpPr>
        <p:spPr bwMode="auto">
          <a:xfrm>
            <a:off x="8297333" y="6132513"/>
            <a:ext cx="609600" cy="283796"/>
          </a:xfrm>
          <a:prstGeom prst="rect">
            <a:avLst/>
          </a:prstGeom>
          <a:noFill/>
          <a:ln w="12700" cap="sq">
            <a:noFill/>
            <a:miter lim="800000"/>
            <a:headEnd type="none" w="sm" len="sm"/>
            <a:tailEnd type="none" w="sm" len="sm"/>
          </a:ln>
          <a:effectLst/>
        </p:spPr>
        <p:txBody>
          <a:bodyPr>
            <a:spAutoFit/>
          </a:bodyPr>
          <a:lstStyle>
            <a:lvl1pPr eaLnBrk="0" hangingPunct="0">
              <a:defRPr sz="3000">
                <a:solidFill>
                  <a:schemeClr val="tx1"/>
                </a:solidFill>
                <a:latin typeface="Arial" panose="020B0604020202020204" pitchFamily="34" charset="0"/>
                <a:ea typeface="MS PGothic" panose="020B0600070205080204" pitchFamily="34" charset="-128"/>
              </a:defRPr>
            </a:lvl1pPr>
            <a:lvl2pPr marL="742950" indent="-285750" eaLnBrk="0" hangingPunct="0">
              <a:defRPr sz="3000">
                <a:solidFill>
                  <a:schemeClr val="tx1"/>
                </a:solidFill>
                <a:latin typeface="Arial" panose="020B0604020202020204" pitchFamily="34" charset="0"/>
                <a:ea typeface="MS PGothic" panose="020B0600070205080204" pitchFamily="34" charset="-128"/>
              </a:defRPr>
            </a:lvl2pPr>
            <a:lvl3pPr marL="1143000" indent="-228600" eaLnBrk="0" hangingPunct="0">
              <a:defRPr sz="3000">
                <a:solidFill>
                  <a:schemeClr val="tx1"/>
                </a:solidFill>
                <a:latin typeface="Arial" panose="020B0604020202020204" pitchFamily="34" charset="0"/>
                <a:ea typeface="MS PGothic" panose="020B0600070205080204" pitchFamily="34" charset="-128"/>
              </a:defRPr>
            </a:lvl3pPr>
            <a:lvl4pPr marL="1600200" indent="-228600" eaLnBrk="0" hangingPunct="0">
              <a:defRPr sz="3000">
                <a:solidFill>
                  <a:schemeClr val="tx1"/>
                </a:solidFill>
                <a:latin typeface="Arial" panose="020B0604020202020204" pitchFamily="34" charset="0"/>
                <a:ea typeface="MS PGothic" panose="020B0600070205080204" pitchFamily="34" charset="-128"/>
              </a:defRPr>
            </a:lvl4pPr>
            <a:lvl5pPr marL="2057400" indent="-228600" eaLnBrk="0" hangingPunct="0">
              <a:defRPr sz="3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MS PGothic" panose="020B0600070205080204" pitchFamily="34" charset="-128"/>
              </a:defRPr>
            </a:lvl9pPr>
          </a:lstStyle>
          <a:p>
            <a:pPr algn="ctr">
              <a:spcBef>
                <a:spcPct val="50000"/>
              </a:spcBef>
            </a:pPr>
            <a:fld id="{20A96BB9-0339-4011-897B-3279114B17F2}" type="slidenum">
              <a:rPr lang="en-US" altLang="en-US" sz="1244">
                <a:solidFill>
                  <a:srgbClr val="03180D"/>
                </a:solidFill>
                <a:cs typeface="Arial" panose="020B0604020202020204" pitchFamily="34" charset="0"/>
              </a:rPr>
              <a:pPr algn="ctr">
                <a:spcBef>
                  <a:spcPct val="50000"/>
                </a:spcBef>
              </a:pPr>
              <a:t>‹#›</a:t>
            </a:fld>
            <a:endParaRPr lang="en-US" altLang="en-US" sz="1244">
              <a:solidFill>
                <a:srgbClr val="03180D"/>
              </a:solidFill>
              <a:cs typeface="Arial" panose="020B0604020202020204" pitchFamily="34" charset="0"/>
            </a:endParaRPr>
          </a:p>
        </p:txBody>
      </p:sp>
      <p:cxnSp>
        <p:nvCxnSpPr>
          <p:cNvPr id="10" name="Elbow Connector 9">
            <a:extLst>
              <a:ext uri="{FF2B5EF4-FFF2-40B4-BE49-F238E27FC236}">
                <a16:creationId xmlns:a16="http://schemas.microsoft.com/office/drawing/2014/main" id="{066C9F63-FAFF-47E6-9A17-4395E02BC181}"/>
              </a:ext>
            </a:extLst>
          </p:cNvPr>
          <p:cNvCxnSpPr/>
          <p:nvPr userDrawn="1"/>
        </p:nvCxnSpPr>
        <p:spPr>
          <a:xfrm>
            <a:off x="2201333" y="1524000"/>
            <a:ext cx="6502400" cy="76200"/>
          </a:xfrm>
          <a:prstGeom prst="bentConnector3">
            <a:avLst>
              <a:gd name="adj1" fmla="val 50000"/>
            </a:avLst>
          </a:prstGeom>
          <a:ln>
            <a:solidFill>
              <a:srgbClr val="54B94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250028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ctr" rtl="0" eaLnBrk="0" fontAlgn="base" hangingPunct="0">
        <a:spcBef>
          <a:spcPct val="0"/>
        </a:spcBef>
        <a:spcAft>
          <a:spcPct val="0"/>
        </a:spcAft>
        <a:defRPr sz="2844" kern="1200">
          <a:solidFill>
            <a:srgbClr val="54B948"/>
          </a:solidFill>
          <a:latin typeface="Arial" pitchFamily="34" charset="0"/>
          <a:ea typeface="MS PGothic" panose="020B0600070205080204" pitchFamily="34" charset="-128"/>
          <a:cs typeface="Arial" pitchFamily="34" charset="0"/>
        </a:defRPr>
      </a:lvl1pPr>
      <a:lvl2pPr algn="ctr" rtl="0" eaLnBrk="0" fontAlgn="base" hangingPunct="0">
        <a:spcBef>
          <a:spcPct val="0"/>
        </a:spcBef>
        <a:spcAft>
          <a:spcPct val="0"/>
        </a:spcAft>
        <a:defRPr sz="2844">
          <a:solidFill>
            <a:srgbClr val="54B948"/>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2844">
          <a:solidFill>
            <a:srgbClr val="54B948"/>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2844">
          <a:solidFill>
            <a:srgbClr val="54B948"/>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2844">
          <a:solidFill>
            <a:srgbClr val="54B948"/>
          </a:solidFill>
          <a:latin typeface="Arial" pitchFamily="34" charset="0"/>
          <a:ea typeface="MS PGothic" panose="020B0600070205080204" pitchFamily="34" charset="-128"/>
          <a:cs typeface="Arial" pitchFamily="34" charset="0"/>
        </a:defRPr>
      </a:lvl5pPr>
      <a:lvl6pPr marL="406405" algn="ctr" rtl="0" fontAlgn="base">
        <a:spcBef>
          <a:spcPct val="0"/>
        </a:spcBef>
        <a:spcAft>
          <a:spcPct val="0"/>
        </a:spcAft>
        <a:defRPr sz="2844">
          <a:solidFill>
            <a:srgbClr val="002060"/>
          </a:solidFill>
          <a:latin typeface="Arial" pitchFamily="34" charset="0"/>
          <a:cs typeface="Arial" pitchFamily="34" charset="0"/>
        </a:defRPr>
      </a:lvl6pPr>
      <a:lvl7pPr marL="812810" algn="ctr" rtl="0" fontAlgn="base">
        <a:spcBef>
          <a:spcPct val="0"/>
        </a:spcBef>
        <a:spcAft>
          <a:spcPct val="0"/>
        </a:spcAft>
        <a:defRPr sz="2844">
          <a:solidFill>
            <a:srgbClr val="002060"/>
          </a:solidFill>
          <a:latin typeface="Arial" pitchFamily="34" charset="0"/>
          <a:cs typeface="Arial" pitchFamily="34" charset="0"/>
        </a:defRPr>
      </a:lvl7pPr>
      <a:lvl8pPr marL="1219215" algn="ctr" rtl="0" fontAlgn="base">
        <a:spcBef>
          <a:spcPct val="0"/>
        </a:spcBef>
        <a:spcAft>
          <a:spcPct val="0"/>
        </a:spcAft>
        <a:defRPr sz="2844">
          <a:solidFill>
            <a:srgbClr val="002060"/>
          </a:solidFill>
          <a:latin typeface="Arial" pitchFamily="34" charset="0"/>
          <a:cs typeface="Arial" pitchFamily="34" charset="0"/>
        </a:defRPr>
      </a:lvl8pPr>
      <a:lvl9pPr marL="1625620" algn="ctr" rtl="0" fontAlgn="base">
        <a:spcBef>
          <a:spcPct val="0"/>
        </a:spcBef>
        <a:spcAft>
          <a:spcPct val="0"/>
        </a:spcAft>
        <a:defRPr sz="2844">
          <a:solidFill>
            <a:srgbClr val="002060"/>
          </a:solidFill>
          <a:latin typeface="Arial" pitchFamily="34" charset="0"/>
          <a:cs typeface="Arial" pitchFamily="34" charset="0"/>
        </a:defRPr>
      </a:lvl9pPr>
    </p:titleStyle>
    <p:bodyStyle>
      <a:lvl1pPr marL="304804" indent="-304804" algn="l" rtl="0" eaLnBrk="0" fontAlgn="base" hangingPunct="0">
        <a:spcBef>
          <a:spcPct val="20000"/>
        </a:spcBef>
        <a:spcAft>
          <a:spcPct val="0"/>
        </a:spcAft>
        <a:buFont typeface="Arial" panose="020B0604020202020204" pitchFamily="34" charset="0"/>
        <a:buChar char="•"/>
        <a:defRPr sz="2133" kern="1200">
          <a:solidFill>
            <a:srgbClr val="03180D"/>
          </a:solidFill>
          <a:latin typeface="Arial" pitchFamily="34" charset="0"/>
          <a:ea typeface="MS PGothic" panose="020B0600070205080204" pitchFamily="34" charset="-128"/>
          <a:cs typeface="Arial" pitchFamily="34" charset="0"/>
        </a:defRPr>
      </a:lvl1pPr>
      <a:lvl2pPr marL="660408" indent="-254003" algn="l" rtl="0" eaLnBrk="0" fontAlgn="base" hangingPunct="0">
        <a:spcBef>
          <a:spcPct val="20000"/>
        </a:spcBef>
        <a:spcAft>
          <a:spcPct val="0"/>
        </a:spcAft>
        <a:buFont typeface="Arial" panose="020B0604020202020204" pitchFamily="34" charset="0"/>
        <a:buChar char="–"/>
        <a:defRPr sz="1778" kern="1200">
          <a:solidFill>
            <a:srgbClr val="03180D"/>
          </a:solidFill>
          <a:latin typeface="Arial" pitchFamily="34" charset="0"/>
          <a:ea typeface="Arial" charset="0"/>
          <a:cs typeface="Arial" pitchFamily="34" charset="0"/>
        </a:defRPr>
      </a:lvl2pPr>
      <a:lvl3pPr marL="1016013" indent="-203203" algn="l" rtl="0" eaLnBrk="0" fontAlgn="base" hangingPunct="0">
        <a:spcBef>
          <a:spcPct val="20000"/>
        </a:spcBef>
        <a:spcAft>
          <a:spcPct val="0"/>
        </a:spcAft>
        <a:buFont typeface="Arial" panose="020B0604020202020204" pitchFamily="34" charset="0"/>
        <a:buChar char="•"/>
        <a:defRPr sz="1778" kern="1200">
          <a:solidFill>
            <a:srgbClr val="03180D"/>
          </a:solidFill>
          <a:latin typeface="Arial" pitchFamily="34" charset="0"/>
          <a:ea typeface="Arial" charset="0"/>
          <a:cs typeface="Arial" pitchFamily="34" charset="0"/>
        </a:defRPr>
      </a:lvl3pPr>
      <a:lvl4pPr marL="1422418" indent="-203203" algn="l" rtl="0" eaLnBrk="0" fontAlgn="base" hangingPunct="0">
        <a:spcBef>
          <a:spcPct val="20000"/>
        </a:spcBef>
        <a:spcAft>
          <a:spcPct val="0"/>
        </a:spcAft>
        <a:buFont typeface="Arial" panose="020B0604020202020204" pitchFamily="34" charset="0"/>
        <a:buChar char="–"/>
        <a:defRPr sz="1778" kern="1200">
          <a:solidFill>
            <a:srgbClr val="03180D"/>
          </a:solidFill>
          <a:latin typeface="Arial" pitchFamily="34" charset="0"/>
          <a:ea typeface="Arial" charset="0"/>
          <a:cs typeface="Arial" pitchFamily="34" charset="0"/>
        </a:defRPr>
      </a:lvl4pPr>
      <a:lvl5pPr marL="1828823" indent="-203203" algn="l" rtl="0" eaLnBrk="0" fontAlgn="base" hangingPunct="0">
        <a:spcBef>
          <a:spcPct val="20000"/>
        </a:spcBef>
        <a:spcAft>
          <a:spcPct val="0"/>
        </a:spcAft>
        <a:buFont typeface="Arial" panose="020B0604020202020204" pitchFamily="34" charset="0"/>
        <a:buChar char="»"/>
        <a:defRPr sz="1778" kern="1200">
          <a:solidFill>
            <a:srgbClr val="03180D"/>
          </a:solidFill>
          <a:latin typeface="Arial" pitchFamily="34" charset="0"/>
          <a:ea typeface="Arial" charset="0"/>
          <a:cs typeface="Arial" pitchFamily="34" charset="0"/>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68778" y="1986489"/>
            <a:ext cx="8337552" cy="2486388"/>
          </a:xfrm>
          <a:prstGeom prst="rect">
            <a:avLst/>
          </a:prstGeom>
          <a:blipFill>
            <a:blip r:embed="rId7" cstate="print"/>
            <a:stretch>
              <a:fillRect/>
            </a:stretch>
          </a:blipFill>
        </p:spPr>
        <p:txBody>
          <a:bodyPr wrap="square" lIns="0" tIns="0" rIns="0" bIns="0" rtlCol="0"/>
          <a:lstStyle/>
          <a:p>
            <a:endParaRPr sz="2667"/>
          </a:p>
        </p:txBody>
      </p:sp>
      <p:sp>
        <p:nvSpPr>
          <p:cNvPr id="2" name="Holder 2"/>
          <p:cNvSpPr>
            <a:spLocks noGrp="1"/>
          </p:cNvSpPr>
          <p:nvPr>
            <p:ph type="title"/>
          </p:nvPr>
        </p:nvSpPr>
        <p:spPr>
          <a:xfrm>
            <a:off x="457200" y="274322"/>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2"/>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2"/>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6" name="Holder 6"/>
          <p:cNvSpPr>
            <a:spLocks noGrp="1"/>
          </p:cNvSpPr>
          <p:nvPr>
            <p:ph type="sldNum" sz="quarter" idx="7"/>
          </p:nvPr>
        </p:nvSpPr>
        <p:spPr>
          <a:xfrm>
            <a:off x="6583680" y="6377942"/>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6164440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txStyles>
    <p:titleStyle>
      <a:lvl1pPr>
        <a:defRPr>
          <a:latin typeface="+mj-lt"/>
          <a:ea typeface="+mj-ea"/>
          <a:cs typeface="+mj-cs"/>
        </a:defRPr>
      </a:lvl1pPr>
    </p:titleStyle>
    <p:bodyStyle>
      <a:lvl1pPr marL="0">
        <a:defRPr>
          <a:latin typeface="+mn-lt"/>
          <a:ea typeface="+mn-ea"/>
          <a:cs typeface="+mn-cs"/>
        </a:defRPr>
      </a:lvl1pPr>
      <a:lvl2pPr marL="358612">
        <a:defRPr>
          <a:latin typeface="+mn-lt"/>
          <a:ea typeface="+mn-ea"/>
          <a:cs typeface="+mn-cs"/>
        </a:defRPr>
      </a:lvl2pPr>
      <a:lvl3pPr marL="717224">
        <a:defRPr>
          <a:latin typeface="+mn-lt"/>
          <a:ea typeface="+mn-ea"/>
          <a:cs typeface="+mn-cs"/>
        </a:defRPr>
      </a:lvl3pPr>
      <a:lvl4pPr marL="1075836">
        <a:defRPr>
          <a:latin typeface="+mn-lt"/>
          <a:ea typeface="+mn-ea"/>
          <a:cs typeface="+mn-cs"/>
        </a:defRPr>
      </a:lvl4pPr>
      <a:lvl5pPr marL="1434447">
        <a:defRPr>
          <a:latin typeface="+mn-lt"/>
          <a:ea typeface="+mn-ea"/>
          <a:cs typeface="+mn-cs"/>
        </a:defRPr>
      </a:lvl5pPr>
      <a:lvl6pPr marL="1793059">
        <a:defRPr>
          <a:latin typeface="+mn-lt"/>
          <a:ea typeface="+mn-ea"/>
          <a:cs typeface="+mn-cs"/>
        </a:defRPr>
      </a:lvl6pPr>
      <a:lvl7pPr marL="2151671">
        <a:defRPr>
          <a:latin typeface="+mn-lt"/>
          <a:ea typeface="+mn-ea"/>
          <a:cs typeface="+mn-cs"/>
        </a:defRPr>
      </a:lvl7pPr>
      <a:lvl8pPr marL="2510283">
        <a:defRPr>
          <a:latin typeface="+mn-lt"/>
          <a:ea typeface="+mn-ea"/>
          <a:cs typeface="+mn-cs"/>
        </a:defRPr>
      </a:lvl8pPr>
      <a:lvl9pPr marL="2868895">
        <a:defRPr>
          <a:latin typeface="+mn-lt"/>
          <a:ea typeface="+mn-ea"/>
          <a:cs typeface="+mn-cs"/>
        </a:defRPr>
      </a:lvl9pPr>
    </p:bodyStyle>
    <p:otherStyle>
      <a:lvl1pPr marL="0">
        <a:defRPr>
          <a:latin typeface="+mn-lt"/>
          <a:ea typeface="+mn-ea"/>
          <a:cs typeface="+mn-cs"/>
        </a:defRPr>
      </a:lvl1pPr>
      <a:lvl2pPr marL="358612">
        <a:defRPr>
          <a:latin typeface="+mn-lt"/>
          <a:ea typeface="+mn-ea"/>
          <a:cs typeface="+mn-cs"/>
        </a:defRPr>
      </a:lvl2pPr>
      <a:lvl3pPr marL="717224">
        <a:defRPr>
          <a:latin typeface="+mn-lt"/>
          <a:ea typeface="+mn-ea"/>
          <a:cs typeface="+mn-cs"/>
        </a:defRPr>
      </a:lvl3pPr>
      <a:lvl4pPr marL="1075836">
        <a:defRPr>
          <a:latin typeface="+mn-lt"/>
          <a:ea typeface="+mn-ea"/>
          <a:cs typeface="+mn-cs"/>
        </a:defRPr>
      </a:lvl4pPr>
      <a:lvl5pPr marL="1434447">
        <a:defRPr>
          <a:latin typeface="+mn-lt"/>
          <a:ea typeface="+mn-ea"/>
          <a:cs typeface="+mn-cs"/>
        </a:defRPr>
      </a:lvl5pPr>
      <a:lvl6pPr marL="1793059">
        <a:defRPr>
          <a:latin typeface="+mn-lt"/>
          <a:ea typeface="+mn-ea"/>
          <a:cs typeface="+mn-cs"/>
        </a:defRPr>
      </a:lvl6pPr>
      <a:lvl7pPr marL="2151671">
        <a:defRPr>
          <a:latin typeface="+mn-lt"/>
          <a:ea typeface="+mn-ea"/>
          <a:cs typeface="+mn-cs"/>
        </a:defRPr>
      </a:lvl7pPr>
      <a:lvl8pPr marL="2510283">
        <a:defRPr>
          <a:latin typeface="+mn-lt"/>
          <a:ea typeface="+mn-ea"/>
          <a:cs typeface="+mn-cs"/>
        </a:defRPr>
      </a:lvl8pPr>
      <a:lvl9pPr marL="286889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2.xml"/></Relationships>
</file>

<file path=ppt/slides/_rels/slide102.xml.rels><?xml version="1.0" encoding="UTF-8" standalone="yes"?>
<Relationships xmlns="http://schemas.openxmlformats.org/package/2006/relationships"><Relationship Id="rId2" Type="http://schemas.openxmlformats.org/officeDocument/2006/relationships/hyperlink" Target="https://www.dibbs.bsm.dla.mil/feedback/" TargetMode="External"/><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103.xml"/><Relationship Id="rId4" Type="http://schemas.openxmlformats.org/officeDocument/2006/relationships/image" Target="../media/image112.png"/></Relationships>
</file>

<file path=ppt/slides/_rels/slide104.xml.rels><?xml version="1.0" encoding="UTF-8" standalone="yes"?>
<Relationships xmlns="http://schemas.openxmlformats.org/package/2006/relationships"><Relationship Id="rId3" Type="http://schemas.openxmlformats.org/officeDocument/2006/relationships/hyperlink" Target="https://hallways.cap.gsa.gov/app/#/x/forecast-of-contracting-opportunities" TargetMode="External"/><Relationship Id="rId2" Type="http://schemas.openxmlformats.org/officeDocument/2006/relationships/image" Target="../media/image113.png"/><Relationship Id="rId1" Type="http://schemas.openxmlformats.org/officeDocument/2006/relationships/slideLayout" Target="../slideLayouts/slideLayout104.xml"/><Relationship Id="rId5" Type="http://schemas.openxmlformats.org/officeDocument/2006/relationships/image" Target="../media/image114.gif"/><Relationship Id="rId4" Type="http://schemas.openxmlformats.org/officeDocument/2006/relationships/hyperlink" Target="https://www.gsa.gov/buying-selling/forecast-of-contracting-opportunities" TargetMode="External"/></Relationships>
</file>

<file path=ppt/slides/_rels/slide10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15.png"/><Relationship Id="rId7" Type="http://schemas.openxmlformats.org/officeDocument/2006/relationships/diagramColors" Target="../diagrams/colors6.xml"/><Relationship Id="rId2" Type="http://schemas.openxmlformats.org/officeDocument/2006/relationships/notesSlide" Target="../notesSlides/notesSlide48.xml"/><Relationship Id="rId1" Type="http://schemas.openxmlformats.org/officeDocument/2006/relationships/slideLayout" Target="../slideLayouts/slideLayout10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16.png"/></Relationships>
</file>

<file path=ppt/slides/_rels/slide106.xml.rels><?xml version="1.0" encoding="UTF-8" standalone="yes"?>
<Relationships xmlns="http://schemas.openxmlformats.org/package/2006/relationships"><Relationship Id="rId3" Type="http://schemas.openxmlformats.org/officeDocument/2006/relationships/hyperlink" Target="mailto:Jan.Zeigler@gsa.gov" TargetMode="External"/><Relationship Id="rId2" Type="http://schemas.openxmlformats.org/officeDocument/2006/relationships/notesSlide" Target="../notesSlides/notesSlide49.xml"/><Relationship Id="rId1" Type="http://schemas.openxmlformats.org/officeDocument/2006/relationships/slideLayout" Target="../slideLayouts/slideLayout108.xml"/><Relationship Id="rId6" Type="http://schemas.openxmlformats.org/officeDocument/2006/relationships/comments" Target="../comments/comment1.xml"/><Relationship Id="rId5" Type="http://schemas.openxmlformats.org/officeDocument/2006/relationships/image" Target="../media/image117.jpeg"/><Relationship Id="rId4" Type="http://schemas.openxmlformats.org/officeDocument/2006/relationships/hyperlink" Target="mailto:brittany.black@gsa.gov"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ncsbc.net/reg.aspx?mode=counsel&amp;center=75340&amp;subloc=0" TargetMode="External"/><Relationship Id="rId7" Type="http://schemas.openxmlformats.org/officeDocument/2006/relationships/hyperlink" Target="https://www.ncsbc.net/DocumentMaster.aspx?doc=1008" TargetMode="External"/><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hyperlink" Target="https://www.ncsbc.net/center.aspx?center=75340&amp;subloc=0" TargetMode="External"/><Relationship Id="rId4" Type="http://schemas.openxmlformats.org/officeDocument/2006/relationships/image" Target="../media/image3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mailto:Christopher.Alger@usmc-mccs.org" TargetMode="External"/><Relationship Id="rId2" Type="http://schemas.openxmlformats.org/officeDocument/2006/relationships/hyperlink" Target="https://usmc-mccs.org/about/business-partners/" TargetMode="External"/><Relationship Id="rId1" Type="http://schemas.openxmlformats.org/officeDocument/2006/relationships/slideLayout" Target="../slideLayouts/slideLayout2.xml"/><Relationship Id="rId4" Type="http://schemas.openxmlformats.org/officeDocument/2006/relationships/hyperlink" Target="https://www.commissaries.com/our-agency/business-with-deca/small-busines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lejeune.marines.mil/Base-Access/" TargetMode="External"/><Relationship Id="rId2" Type="http://schemas.openxmlformats.org/officeDocument/2006/relationships/hyperlink" Target="mailto:lejeunecontractorvetting@usmc.mil"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gills@coastalcarolina.edu" TargetMode="External"/><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29.png"/><Relationship Id="rId11" Type="http://schemas.openxmlformats.org/officeDocument/2006/relationships/image" Target="../media/image40.png"/><Relationship Id="rId5" Type="http://schemas.openxmlformats.org/officeDocument/2006/relationships/hyperlink" Target="mailto:priestera@coastalcarolina.edu" TargetMode="External"/><Relationship Id="rId10" Type="http://schemas.openxmlformats.org/officeDocument/2006/relationships/hyperlink" Target="mailto:shawa@coastalcarolina.edu" TargetMode="External"/><Relationship Id="rId4" Type="http://schemas.openxmlformats.org/officeDocument/2006/relationships/hyperlink" Target="mailto:riggsr@coastalcarolina.edu" TargetMode="External"/><Relationship Id="rId9" Type="http://schemas.openxmlformats.org/officeDocument/2006/relationships/hyperlink" Target="mailto:gavrec@coastalcarolina.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hyperlink" Target="http://www.ncmbc.us/" TargetMode="External"/><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hyperlink" Target="http://www.matchforce.or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scott@ncmbc.us" TargetMode="External"/><Relationship Id="rId7"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47.tiff"/><Relationship Id="rId5" Type="http://schemas.openxmlformats.org/officeDocument/2006/relationships/hyperlink" Target="mailto:waltond@ncmbc.us" TargetMode="External"/><Relationship Id="rId4" Type="http://schemas.openxmlformats.org/officeDocument/2006/relationships/hyperlink" Target="mailto:courtney@ncmbc.us" TargetMode="External"/><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mailto:secrotts@ncat.edu" TargetMode="External"/><Relationship Id="rId7" Type="http://schemas.openxmlformats.org/officeDocument/2006/relationships/hyperlink" Target="mailto:jhwhitcomb@ncat.edu" TargetMode="External"/><Relationship Id="rId2" Type="http://schemas.openxmlformats.org/officeDocument/2006/relationships/hyperlink" Target="mailto:pracer@sbtdc.org" TargetMode="External"/><Relationship Id="rId1" Type="http://schemas.openxmlformats.org/officeDocument/2006/relationships/slideLayout" Target="../slideLayouts/slideLayout79.xml"/><Relationship Id="rId6" Type="http://schemas.openxmlformats.org/officeDocument/2006/relationships/hyperlink" Target="mailto:chestnutj@uncw.edu" TargetMode="External"/><Relationship Id="rId5" Type="http://schemas.openxmlformats.org/officeDocument/2006/relationships/hyperlink" Target="mailto:jwguge@ncsu.edu" TargetMode="External"/><Relationship Id="rId10" Type="http://schemas.openxmlformats.org/officeDocument/2006/relationships/image" Target="../media/image57.png"/><Relationship Id="rId4" Type="http://schemas.openxmlformats.org/officeDocument/2006/relationships/hyperlink" Target="mailto:jspearm1@uncc.edu" TargetMode="External"/><Relationship Id="rId9"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hyperlink" Target="https://sbtdc.org/programs/gcap/" TargetMode="Externa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sbtdc.org/erfc/" TargetMode="External"/><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forms.gle/kEtQKdRNCDaFfLRf7" TargetMode="External"/><Relationship Id="rId1" Type="http://schemas.openxmlformats.org/officeDocument/2006/relationships/slideLayout" Target="../slideLayouts/slideLayout74.xml"/><Relationship Id="rId4" Type="http://schemas.openxmlformats.org/officeDocument/2006/relationships/hyperlink" Target="http://www.pngall.com/success-p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Layout" Target="../diagrams/layout1.xml"/><Relationship Id="rId7" Type="http://schemas.openxmlformats.org/officeDocument/2006/relationships/image" Target="../media/image62.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4.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8.jpe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www.jacksonvilleonline.org/" TargetMode="Externa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3" Type="http://schemas.openxmlformats.org/officeDocument/2006/relationships/hyperlink" Target="mailto:marsoc.contracting@socom.mil" TargetMode="External"/><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73.xml.rels><?xml version="1.0" encoding="UTF-8" standalone="yes"?>
<Relationships xmlns="http://schemas.openxmlformats.org/package/2006/relationships"><Relationship Id="rId3" Type="http://schemas.openxmlformats.org/officeDocument/2006/relationships/hyperlink" Target="mailto:jonathan.d.heskett.mil@socom.mil" TargetMode="External"/><Relationship Id="rId2" Type="http://schemas.openxmlformats.org/officeDocument/2006/relationships/notesSlide" Target="../notesSlides/notesSlide40.xml"/><Relationship Id="rId1" Type="http://schemas.openxmlformats.org/officeDocument/2006/relationships/slideLayout" Target="../slideLayouts/slideLayout81.xml"/><Relationship Id="rId6" Type="http://schemas.openxmlformats.org/officeDocument/2006/relationships/hyperlink" Target="mailto:samuel.williams1@socom.mil" TargetMode="External"/><Relationship Id="rId5" Type="http://schemas.openxmlformats.org/officeDocument/2006/relationships/hyperlink" Target="mailto:nicholas.bailey@socom.mil" TargetMode="External"/><Relationship Id="rId4" Type="http://schemas.openxmlformats.org/officeDocument/2006/relationships/hyperlink" Target="mailto:michael.pockette@socom.mi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93.jpeg"/><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84.xml"/><Relationship Id="rId5" Type="http://schemas.openxmlformats.org/officeDocument/2006/relationships/image" Target="../media/image9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5.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5.xml"/><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85.xml"/><Relationship Id="rId5" Type="http://schemas.openxmlformats.org/officeDocument/2006/relationships/image" Target="../media/image96.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85.xml"/><Relationship Id="rId5" Type="http://schemas.openxmlformats.org/officeDocument/2006/relationships/image" Target="../media/image96.png"/><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85.xml"/><Relationship Id="rId6" Type="http://schemas.openxmlformats.org/officeDocument/2006/relationships/hyperlink" Target="https://www.medical.dla.mil/"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85.xml"/><Relationship Id="rId6" Type="http://schemas.openxmlformats.org/officeDocument/2006/relationships/hyperlink" Target="https://www.medical.dla.mil/"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5.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5.xml"/><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5.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5.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2" Type="http://schemas.openxmlformats.org/officeDocument/2006/relationships/hyperlink" Target="http://www.dibbs.bsm.dla.mil/" TargetMode="External"/><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02.xml"/></Relationships>
</file>

<file path=ppt/slides/_rels/slide8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2.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2" Type="http://schemas.openxmlformats.org/officeDocument/2006/relationships/hyperlink" Target="http://www.dibbs.bsm.dla.mil/" TargetMode="External"/><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2.xml"/><Relationship Id="rId5" Type="http://schemas.openxmlformats.org/officeDocument/2006/relationships/hyperlink" Target="https://www.dla.mil/SmallBusiness/" TargetMode="External"/><Relationship Id="rId4" Type="http://schemas.openxmlformats.org/officeDocument/2006/relationships/hyperlink" Target="mailto:dlaavnsmallbus@dla.mil"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93.xml.rels><?xml version="1.0" encoding="UTF-8" standalone="yes"?>
<Relationships xmlns="http://schemas.openxmlformats.org/package/2006/relationships"><Relationship Id="rId3" Type="http://schemas.openxmlformats.org/officeDocument/2006/relationships/hyperlink" Target="https://www.dandb.com/free-duns-number" TargetMode="External"/><Relationship Id="rId2" Type="http://schemas.openxmlformats.org/officeDocument/2006/relationships/hyperlink" Target="https://www.dla.mil/Portals/104/Documents/SmallBusiness/Overview%20for%20Vendors%20-%20Nov%202018.pdf?ver=2018-11-01-080920-873" TargetMode="External"/><Relationship Id="rId1" Type="http://schemas.openxmlformats.org/officeDocument/2006/relationships/slideLayout" Target="../slideLayouts/slideLayout102.xml"/><Relationship Id="rId5" Type="http://schemas.openxmlformats.org/officeDocument/2006/relationships/hyperlink" Target="https://www.dla.mil/SmallBusiness/PTAP/PTAC" TargetMode="External"/><Relationship Id="rId4" Type="http://schemas.openxmlformats.org/officeDocument/2006/relationships/hyperlink" Target="https://www.sam.gov/"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102.xml"/><Relationship Id="rId4" Type="http://schemas.openxmlformats.org/officeDocument/2006/relationships/hyperlink" Target="https://www.dibbs.bsm.dla.mi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2.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2.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52492" y="4366339"/>
            <a:ext cx="6489031" cy="1938992"/>
          </a:xfrm>
          <a:prstGeom prst="rect">
            <a:avLst/>
          </a:prstGeom>
          <a:noFill/>
        </p:spPr>
        <p:txBody>
          <a:bodyPr wrap="square" rtlCol="0">
            <a:spAutoFit/>
          </a:bodyPr>
          <a:lstStyle/>
          <a:p>
            <a:pPr algn="ctr">
              <a:defRPr/>
            </a:pPr>
            <a:r>
              <a:rPr lang="en-US" sz="3000" b="1" dirty="0" smtClean="0">
                <a:solidFill>
                  <a:srgbClr val="000013"/>
                </a:solidFill>
                <a:latin typeface="Arial" panose="020B0604020202020204" pitchFamily="34" charset="0"/>
                <a:cs typeface="Arial" panose="020B0604020202020204" pitchFamily="34" charset="0"/>
              </a:rPr>
              <a:t>Marine Corps </a:t>
            </a:r>
          </a:p>
          <a:p>
            <a:pPr algn="ctr">
              <a:defRPr/>
            </a:pPr>
            <a:r>
              <a:rPr lang="en-US" sz="3000" b="1" dirty="0" smtClean="0">
                <a:solidFill>
                  <a:srgbClr val="000013"/>
                </a:solidFill>
                <a:latin typeface="Arial" panose="020B0604020202020204" pitchFamily="34" charset="0"/>
                <a:cs typeface="Arial" panose="020B0604020202020204" pitchFamily="34" charset="0"/>
              </a:rPr>
              <a:t>Installations East</a:t>
            </a:r>
            <a:endParaRPr lang="en-US" sz="3000" b="1" dirty="0">
              <a:solidFill>
                <a:srgbClr val="000013"/>
              </a:solidFill>
              <a:latin typeface="Arial" panose="020B0604020202020204" pitchFamily="34" charset="0"/>
              <a:cs typeface="Arial" panose="020B0604020202020204" pitchFamily="34" charset="0"/>
            </a:endParaRPr>
          </a:p>
          <a:p>
            <a:pPr algn="ctr">
              <a:defRPr/>
            </a:pPr>
            <a:r>
              <a:rPr lang="en-US" sz="3000" dirty="0" smtClean="0">
                <a:solidFill>
                  <a:srgbClr val="000013"/>
                </a:solidFill>
                <a:latin typeface="Arial" panose="020B0604020202020204" pitchFamily="34" charset="0"/>
                <a:cs typeface="Arial" panose="020B0604020202020204" pitchFamily="34" charset="0"/>
              </a:rPr>
              <a:t>Business Outreach</a:t>
            </a:r>
            <a:endParaRPr lang="en-US" sz="3000" dirty="0">
              <a:solidFill>
                <a:srgbClr val="000013"/>
              </a:solidFill>
              <a:latin typeface="Arial" panose="020B0604020202020204" pitchFamily="34" charset="0"/>
              <a:cs typeface="Arial" panose="020B0604020202020204" pitchFamily="34" charset="0"/>
            </a:endParaRPr>
          </a:p>
          <a:p>
            <a:pPr algn="ctr">
              <a:defRPr/>
            </a:pPr>
            <a:r>
              <a:rPr lang="en-US" sz="3000" dirty="0" smtClean="0">
                <a:solidFill>
                  <a:srgbClr val="000013"/>
                </a:solidFill>
                <a:latin typeface="Arial" panose="020B0604020202020204" pitchFamily="34" charset="0"/>
                <a:cs typeface="Arial" panose="020B0604020202020204" pitchFamily="34" charset="0"/>
              </a:rPr>
              <a:t>18 November 2021</a:t>
            </a:r>
            <a:endParaRPr lang="en-US" sz="3000" dirty="0">
              <a:solidFill>
                <a:srgbClr val="000013"/>
              </a:solidFill>
              <a:latin typeface="Arial" panose="020B0604020202020204" pitchFamily="34" charset="0"/>
              <a:cs typeface="Arial" panose="020B0604020202020204" pitchFamily="34" charset="0"/>
            </a:endParaRPr>
          </a:p>
        </p:txBody>
      </p:sp>
      <p:sp>
        <p:nvSpPr>
          <p:cNvPr id="2" name="TextBox 1"/>
          <p:cNvSpPr txBox="1"/>
          <p:nvPr/>
        </p:nvSpPr>
        <p:spPr>
          <a:xfrm>
            <a:off x="3139036" y="6370951"/>
            <a:ext cx="2807936" cy="369332"/>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5" name="TextBox 4"/>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a:t>
            </a:r>
            <a:endParaRPr lang="en-US" sz="1200" dirty="0"/>
          </a:p>
        </p:txBody>
      </p:sp>
    </p:spTree>
    <p:extLst>
      <p:ext uri="{BB962C8B-B14F-4D97-AF65-F5344CB8AC3E}">
        <p14:creationId xmlns:p14="http://schemas.microsoft.com/office/powerpoint/2010/main" val="431178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485900" y="2045977"/>
            <a:ext cx="6172200" cy="2815136"/>
          </a:xfrm>
          <a:prstGeom prst="rect">
            <a:avLst/>
          </a:prstGeom>
        </p:spPr>
        <p:txBody>
          <a:bodyPr vert="horz" lIns="68580" tIns="34290" rIns="68580" bIns="3429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fontAlgn="base">
              <a:lnSpc>
                <a:spcPct val="120000"/>
              </a:lnSpc>
              <a:spcBef>
                <a:spcPts val="450"/>
              </a:spcBef>
              <a:spcAft>
                <a:spcPts val="450"/>
              </a:spcAft>
              <a:defRPr/>
            </a:pPr>
            <a:r>
              <a:rPr lang="en-US" sz="3375" dirty="0">
                <a:solidFill>
                  <a:srgbClr val="FFFFFF"/>
                </a:solidFill>
                <a:latin typeface="Franklin Gothic Medium"/>
              </a:rPr>
              <a:t>Prospective entrepreneurs, beginning stage and existing small business owners</a:t>
            </a:r>
          </a:p>
          <a:p>
            <a:pPr marL="257175" indent="-257175" defTabSz="685800" fontAlgn="base">
              <a:lnSpc>
                <a:spcPct val="120000"/>
              </a:lnSpc>
              <a:spcBef>
                <a:spcPts val="450"/>
              </a:spcBef>
              <a:spcAft>
                <a:spcPts val="450"/>
              </a:spcAft>
              <a:defRPr/>
            </a:pPr>
            <a:r>
              <a:rPr lang="en-US" sz="3375" dirty="0">
                <a:solidFill>
                  <a:srgbClr val="FFFFFF"/>
                </a:solidFill>
                <a:latin typeface="Franklin Gothic Medium"/>
              </a:rPr>
              <a:t>Majority of clients are in the pre-venture stage when they first seek our assistance</a:t>
            </a:r>
          </a:p>
          <a:p>
            <a:pPr marL="257175" indent="-257175" defTabSz="685800" fontAlgn="base">
              <a:lnSpc>
                <a:spcPct val="120000"/>
              </a:lnSpc>
              <a:spcBef>
                <a:spcPts val="450"/>
              </a:spcBef>
              <a:spcAft>
                <a:spcPts val="450"/>
              </a:spcAft>
              <a:defRPr/>
            </a:pPr>
            <a:r>
              <a:rPr lang="en-US" sz="3375" dirty="0">
                <a:solidFill>
                  <a:srgbClr val="FFFFFF"/>
                </a:solidFill>
                <a:latin typeface="Franklin Gothic Medium"/>
              </a:rPr>
              <a:t>Client Characteristics:  59% Females, 38% Minorities,  11% Veterans </a:t>
            </a:r>
          </a:p>
          <a:p>
            <a:pPr marL="257175" indent="-257175" defTabSz="685800" fontAlgn="base">
              <a:lnSpc>
                <a:spcPct val="120000"/>
              </a:lnSpc>
              <a:spcBef>
                <a:spcPts val="450"/>
              </a:spcBef>
              <a:spcAft>
                <a:spcPts val="450"/>
              </a:spcAft>
              <a:defRPr/>
            </a:pPr>
            <a:endParaRPr lang="en-US" sz="2250" dirty="0">
              <a:solidFill>
                <a:sysClr val="windowText" lastClr="000000"/>
              </a:solidFill>
              <a:latin typeface="Franklin Gothic Medium"/>
            </a:endParaRPr>
          </a:p>
          <a:p>
            <a:pPr marL="557213" lvl="1" indent="-214313" defTabSz="685800" fontAlgn="base">
              <a:lnSpc>
                <a:spcPct val="120000"/>
              </a:lnSpc>
              <a:spcBef>
                <a:spcPts val="0"/>
              </a:spcBef>
              <a:spcAft>
                <a:spcPct val="0"/>
              </a:spcAft>
              <a:defRPr/>
            </a:pPr>
            <a:endParaRPr lang="en-US" sz="2100" dirty="0">
              <a:solidFill>
                <a:sysClr val="windowText" lastClr="000000"/>
              </a:solidFill>
              <a:latin typeface="Franklin Gothic Medium"/>
            </a:endParaRPr>
          </a:p>
          <a:p>
            <a:pPr marL="257175" indent="-257175" defTabSz="685800" fontAlgn="base">
              <a:lnSpc>
                <a:spcPct val="120000"/>
              </a:lnSpc>
              <a:spcBef>
                <a:spcPts val="0"/>
              </a:spcBef>
              <a:spcAft>
                <a:spcPct val="0"/>
              </a:spcAft>
              <a:buNone/>
              <a:defRPr/>
            </a:pPr>
            <a:r>
              <a:rPr lang="en-US" sz="2400" dirty="0">
                <a:solidFill>
                  <a:sysClr val="windowText" lastClr="000000"/>
                </a:solidFill>
                <a:latin typeface="Franklin Gothic Medium"/>
              </a:rPr>
              <a:t>	</a:t>
            </a:r>
          </a:p>
        </p:txBody>
      </p:sp>
      <p:sp>
        <p:nvSpPr>
          <p:cNvPr id="7" name="Title 1"/>
          <p:cNvSpPr txBox="1">
            <a:spLocks/>
          </p:cNvSpPr>
          <p:nvPr/>
        </p:nvSpPr>
        <p:spPr>
          <a:xfrm>
            <a:off x="2472895" y="1051807"/>
            <a:ext cx="4436444" cy="994172"/>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400" b="1" kern="1200">
                <a:ln w="0">
                  <a:solidFill>
                    <a:schemeClr val="accent1"/>
                  </a:solidFill>
                </a:ln>
                <a:solidFill>
                  <a:schemeClr val="tx1"/>
                </a:solidFill>
                <a:latin typeface="+mj-lt"/>
                <a:ea typeface="+mj-ea"/>
                <a:cs typeface="+mj-cs"/>
              </a:defRPr>
            </a:lvl1pPr>
          </a:lstStyle>
          <a:p>
            <a:pPr defTabSz="685800" fontAlgn="base">
              <a:spcAft>
                <a:spcPct val="0"/>
              </a:spcAft>
            </a:pPr>
            <a:endParaRPr lang="en-US" sz="2700" dirty="0">
              <a:ln w="0">
                <a:solidFill>
                  <a:srgbClr val="FFC000"/>
                </a:solidFill>
              </a:ln>
              <a:solidFill>
                <a:srgbClr val="FFFFFF"/>
              </a:solidFill>
              <a:latin typeface="Calibri"/>
            </a:endParaRPr>
          </a:p>
        </p:txBody>
      </p:sp>
      <p:sp>
        <p:nvSpPr>
          <p:cNvPr id="4" name="Rectangle 44"/>
          <p:cNvSpPr>
            <a:spLocks noChangeArrowheads="1"/>
          </p:cNvSpPr>
          <p:nvPr/>
        </p:nvSpPr>
        <p:spPr bwMode="auto">
          <a:xfrm>
            <a:off x="1257300" y="1172176"/>
            <a:ext cx="6629400" cy="624345"/>
          </a:xfrm>
          <a:prstGeom prst="rect">
            <a:avLst/>
          </a:prstGeom>
          <a:noFill/>
          <a:ln w="9525">
            <a:noFill/>
            <a:miter lim="800000"/>
            <a:headEnd/>
            <a:tailEnd/>
          </a:ln>
        </p:spPr>
        <p:txBody>
          <a:bodyPr anchor="ctr"/>
          <a:lstStyle/>
          <a:p>
            <a:pPr defTabSz="685772" fontAlgn="base">
              <a:lnSpc>
                <a:spcPct val="90000"/>
              </a:lnSpc>
              <a:spcBef>
                <a:spcPct val="0"/>
              </a:spcBef>
              <a:spcAft>
                <a:spcPct val="0"/>
              </a:spcAft>
            </a:pPr>
            <a:r>
              <a:rPr lang="en-US" sz="3600" spc="-113"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Calibri"/>
                <a:cs typeface="Arial" charset="0"/>
              </a:rPr>
              <a:t>Who We Help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051" y="4478095"/>
            <a:ext cx="1828799" cy="1236905"/>
          </a:xfrm>
          <a:prstGeom prst="rect">
            <a:avLst/>
          </a:prstGeom>
        </p:spPr>
      </p:pic>
      <p:pic>
        <p:nvPicPr>
          <p:cNvPr id="2" name="Picture 1"/>
          <p:cNvPicPr>
            <a:picLocks noChangeAspect="1"/>
          </p:cNvPicPr>
          <p:nvPr/>
        </p:nvPicPr>
        <p:blipFill>
          <a:blip r:embed="rId4"/>
          <a:stretch>
            <a:fillRect/>
          </a:stretch>
        </p:blipFill>
        <p:spPr>
          <a:xfrm>
            <a:off x="114301" y="4411857"/>
            <a:ext cx="1371719" cy="1417443"/>
          </a:xfrm>
          <a:prstGeom prst="rect">
            <a:avLst/>
          </a:prstGeom>
        </p:spPr>
      </p:pic>
      <p:sp>
        <p:nvSpPr>
          <p:cNvPr id="8" name="TextBox 7"/>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10</a:t>
            </a:r>
            <a:endParaRPr lang="en-US" sz="1200" dirty="0"/>
          </a:p>
        </p:txBody>
      </p:sp>
    </p:spTree>
    <p:extLst>
      <p:ext uri="{BB962C8B-B14F-4D97-AF65-F5344CB8AC3E}">
        <p14:creationId xmlns:p14="http://schemas.microsoft.com/office/powerpoint/2010/main" val="3363334826"/>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Title 2"/>
          <p:cNvSpPr txBox="1">
            <a:spLocks/>
          </p:cNvSpPr>
          <p:nvPr/>
        </p:nvSpPr>
        <p:spPr>
          <a:xfrm>
            <a:off x="1613065" y="332509"/>
            <a:ext cx="6250775" cy="550356"/>
          </a:xfrm>
          <a:prstGeom prst="rect">
            <a:avLst/>
          </a:prstGeom>
          <a:solidFill>
            <a:srgbClr val="0070C0"/>
          </a:solidFill>
          <a:ln>
            <a:solidFill>
              <a:srgbClr val="44546A">
                <a:lumMod val="60000"/>
                <a:lumOff val="40000"/>
              </a:srgbClr>
            </a:solidFill>
          </a:ln>
        </p:spPr>
        <p:txBody>
          <a:bodyPr vert="horz" lIns="91440" tIns="45720" rIns="91440" bIns="45720" rtlCol="0" anchor="ctr">
            <a:normAutofit/>
          </a:bodyPr>
          <a:lstStyle>
            <a:lvl1pPr algn="ctr" rtl="0" eaLnBrk="0" fontAlgn="base" hangingPunct="0">
              <a:lnSpc>
                <a:spcPct val="90000"/>
              </a:lnSpc>
              <a:spcBef>
                <a:spcPct val="0"/>
              </a:spcBef>
              <a:spcAft>
                <a:spcPct val="0"/>
              </a:spcAft>
              <a:defRPr sz="3200" b="1" kern="1200">
                <a:solidFill>
                  <a:schemeClr val="bg1"/>
                </a:solidFill>
                <a:latin typeface="+mj-lt"/>
                <a:ea typeface="+mj-ea"/>
                <a:cs typeface="Times New Roman" panose="02020603050405020304" pitchFamily="18"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a:ln>
                  <a:noFill/>
                </a:ln>
                <a:solidFill>
                  <a:sysClr val="window" lastClr="FFFFFF"/>
                </a:solidFill>
                <a:effectLst/>
                <a:uLnTx/>
                <a:uFillTx/>
                <a:latin typeface="Arial" panose="020B0604020202020204"/>
                <a:ea typeface="+mj-ea"/>
                <a:cs typeface="Times New Roman" panose="02020603050405020304" pitchFamily="18" charset="0"/>
              </a:rPr>
              <a:t>cFolders</a:t>
            </a:r>
            <a:endParaRPr kumimoji="0" lang="en-US" sz="3200" b="1" i="0" u="none" strike="noStrike" kern="1200" cap="none" spc="0" normalizeH="0" baseline="0" noProof="0" dirty="0">
              <a:ln>
                <a:noFill/>
              </a:ln>
              <a:solidFill>
                <a:sysClr val="window" lastClr="FFFFFF"/>
              </a:solidFill>
              <a:effectLst/>
              <a:uLnTx/>
              <a:uFillTx/>
              <a:latin typeface="Arial" panose="020B0604020202020204"/>
              <a:ea typeface="+mj-ea"/>
              <a:cs typeface="Times New Roman" panose="02020603050405020304" pitchFamily="18" charset="0"/>
            </a:endParaRPr>
          </a:p>
        </p:txBody>
      </p:sp>
      <p:sp>
        <p:nvSpPr>
          <p:cNvPr id="19" name="Content Placeholder 3"/>
          <p:cNvSpPr txBox="1">
            <a:spLocks/>
          </p:cNvSpPr>
          <p:nvPr/>
        </p:nvSpPr>
        <p:spPr>
          <a:xfrm>
            <a:off x="398779" y="1057041"/>
            <a:ext cx="8324156" cy="4569230"/>
          </a:xfrm>
          <a:prstGeom prst="rect">
            <a:avLst/>
          </a:prstGeom>
        </p:spPr>
        <p:txBody>
          <a:bodyPr vert="horz" lIns="91440" tIns="45720" rIns="91440" bIns="45720" rtlCol="0">
            <a:normAutofit/>
          </a:bodyPr>
          <a:lstStyle>
            <a:lvl1pPr marL="228600" indent="-228600" algn="l" rtl="0" eaLnBrk="0" fontAlgn="base" hangingPunct="0">
              <a:spcBef>
                <a:spcPts val="0"/>
              </a:spcBef>
              <a:spcAft>
                <a:spcPts val="600"/>
              </a:spcAft>
              <a:buFont typeface="Arial" charset="0"/>
              <a:buChar char="•"/>
              <a:defRPr sz="2800" kern="1200">
                <a:solidFill>
                  <a:schemeClr val="tx1"/>
                </a:solidFill>
                <a:latin typeface="+mn-lt"/>
                <a:ea typeface="+mn-ea"/>
                <a:cs typeface="Times New Roman" panose="02020603050405020304" pitchFamily="18" charset="0"/>
              </a:defRPr>
            </a:lvl1pPr>
            <a:lvl2pPr marL="457200" indent="-228600" algn="l" rtl="0" eaLnBrk="0" fontAlgn="base" hangingPunct="0">
              <a:spcBef>
                <a:spcPts val="0"/>
              </a:spcBef>
              <a:spcAft>
                <a:spcPts val="600"/>
              </a:spcAft>
              <a:buFont typeface="Arial" charset="0"/>
              <a:buChar char="–"/>
              <a:tabLst/>
              <a:defRPr sz="2400" kern="1200">
                <a:solidFill>
                  <a:schemeClr val="tx1"/>
                </a:solidFill>
                <a:latin typeface="+mn-lt"/>
                <a:ea typeface="+mn-ea"/>
                <a:cs typeface="Times New Roman" panose="02020603050405020304" pitchFamily="18" charset="0"/>
              </a:defRPr>
            </a:lvl2pPr>
            <a:lvl3pPr marL="684213" indent="-228600" algn="l" rtl="0" eaLnBrk="0" fontAlgn="base" hangingPunct="0">
              <a:spcBef>
                <a:spcPts val="0"/>
              </a:spcBef>
              <a:spcAft>
                <a:spcPts val="600"/>
              </a:spcAft>
              <a:buFont typeface="Arial" charset="0"/>
              <a:buChar char="•"/>
              <a:defRPr sz="2000" kern="1200">
                <a:solidFill>
                  <a:schemeClr val="tx1"/>
                </a:solidFill>
                <a:latin typeface="+mn-lt"/>
                <a:ea typeface="+mn-ea"/>
                <a:cs typeface="Times New Roman" panose="02020603050405020304" pitchFamily="18" charset="0"/>
              </a:defRPr>
            </a:lvl3pPr>
            <a:lvl4pPr marL="914400" indent="-228600" algn="l" rtl="0" eaLnBrk="0" fontAlgn="base" hangingPunct="0">
              <a:spcBef>
                <a:spcPts val="0"/>
              </a:spcBef>
              <a:spcAft>
                <a:spcPts val="600"/>
              </a:spcAft>
              <a:buFont typeface="Arial" charset="0"/>
              <a:buChar char="–"/>
              <a:defRPr sz="1800" kern="1200">
                <a:solidFill>
                  <a:schemeClr val="tx1"/>
                </a:solidFill>
                <a:latin typeface="+mn-lt"/>
                <a:ea typeface="+mn-ea"/>
                <a:cs typeface="Times New Roman" panose="02020603050405020304" pitchFamily="18" charset="0"/>
              </a:defRPr>
            </a:lvl4pPr>
            <a:lvl5pPr marL="1144588" indent="-228600" algn="l" rtl="0" eaLnBrk="0" fontAlgn="base" hangingPunct="0">
              <a:spcBef>
                <a:spcPts val="0"/>
              </a:spcBef>
              <a:spcAft>
                <a:spcPts val="600"/>
              </a:spcAft>
              <a:buFont typeface="Arial" panose="020B0604020202020204" pitchFamily="34" charset="0"/>
              <a:buChar char="•"/>
              <a:defRPr sz="1800" kern="1200">
                <a:solidFill>
                  <a:schemeClr val="tx1"/>
                </a:solidFill>
                <a:latin typeface="+mn-lt"/>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600"/>
              </a:spcAft>
              <a:buClrTx/>
              <a:buSzTx/>
              <a:buFont typeface="Arial" charset="0"/>
              <a:buNone/>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a:ea typeface="+mn-ea"/>
                <a:cs typeface="Times New Roman" panose="02020603050405020304" pitchFamily="18" charset="0"/>
              </a:rPr>
              <a:t>You can use your search results from DIBBS to access the cFolders system where drawings are provided. </a:t>
            </a:r>
          </a:p>
          <a:p>
            <a:pPr marL="0" marR="0" lvl="0" indent="0" algn="l" defTabSz="914400" rtl="0" eaLnBrk="0" fontAlgn="base" latinLnBrk="0" hangingPunct="0">
              <a:lnSpc>
                <a:spcPct val="100000"/>
              </a:lnSpc>
              <a:spcBef>
                <a:spcPts val="0"/>
              </a:spcBef>
              <a:spcAft>
                <a:spcPts val="600"/>
              </a:spcAft>
              <a:buClrTx/>
              <a:buSzTx/>
              <a:buFont typeface="Arial" charset="0"/>
              <a:buNone/>
              <a:tabLst/>
              <a:defRPr/>
            </a:pPr>
            <a:endParaRPr kumimoji="0" lang="en-US" sz="2400" b="0" i="0" u="none" strike="noStrike" kern="1200" cap="none" spc="0" normalizeH="0" baseline="0" noProof="0">
              <a:ln>
                <a:noFill/>
              </a:ln>
              <a:solidFill>
                <a:sysClr val="windowText" lastClr="000000"/>
              </a:solidFill>
              <a:effectLst/>
              <a:uLnTx/>
              <a:uFillTx/>
              <a:latin typeface="Arial" panose="020B0604020202020204"/>
              <a:ea typeface="+mn-ea"/>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600"/>
              </a:spcAft>
              <a:buClrTx/>
              <a:buSzTx/>
              <a:buFont typeface="Arial" charset="0"/>
              <a:buNone/>
              <a:tabLst/>
              <a:defRPr/>
            </a:pPr>
            <a:endParaRPr kumimoji="0" lang="en-US" sz="2400" b="0" i="0" u="none" strike="noStrike" kern="1200" cap="none" spc="0" normalizeH="0" baseline="0" noProof="0">
              <a:ln>
                <a:noFill/>
              </a:ln>
              <a:solidFill>
                <a:sysClr val="windowText" lastClr="000000"/>
              </a:solidFill>
              <a:effectLst/>
              <a:uLnTx/>
              <a:uFillTx/>
              <a:latin typeface="Arial" panose="020B0604020202020204"/>
              <a:ea typeface="+mn-ea"/>
              <a:cs typeface="Times New Roman" panose="02020603050405020304" pitchFamily="18" charset="0"/>
            </a:endParaRPr>
          </a:p>
          <a:p>
            <a:pPr marL="228600" marR="0" lvl="0" indent="-228600" algn="l" defTabSz="914400" rtl="0" eaLnBrk="0" fontAlgn="base" latinLnBrk="0" hangingPunct="0">
              <a:lnSpc>
                <a:spcPct val="100000"/>
              </a:lnSpc>
              <a:spcBef>
                <a:spcPts val="0"/>
              </a:spcBef>
              <a:spcAft>
                <a:spcPts val="600"/>
              </a:spcAft>
              <a:buClrTx/>
              <a:buSzTx/>
              <a:buFont typeface="Arial" charset="0"/>
              <a:buChar char="•"/>
              <a:tabLst/>
              <a:defRPr/>
            </a:pPr>
            <a:endParaRPr kumimoji="0" lang="en-US" sz="2400" b="0" i="0" u="none" strike="noStrike" kern="1200" cap="none" spc="0" normalizeH="0" baseline="0" noProof="0">
              <a:ln>
                <a:noFill/>
              </a:ln>
              <a:solidFill>
                <a:sysClr val="windowText" lastClr="000000"/>
              </a:solidFill>
              <a:effectLst/>
              <a:uLnTx/>
              <a:uFillTx/>
              <a:latin typeface="Arial" panose="020B0604020202020204"/>
              <a:ea typeface="+mn-ea"/>
              <a:cs typeface="Times New Roman" panose="02020603050405020304" pitchFamily="18" charset="0"/>
            </a:endParaRPr>
          </a:p>
          <a:p>
            <a:pPr marL="228600" marR="0" lvl="0" indent="-228600" algn="l" defTabSz="914400" rtl="0" eaLnBrk="0" fontAlgn="base" latinLnBrk="0" hangingPunct="0">
              <a:lnSpc>
                <a:spcPct val="100000"/>
              </a:lnSpc>
              <a:spcBef>
                <a:spcPts val="0"/>
              </a:spcBef>
              <a:spcAft>
                <a:spcPts val="600"/>
              </a:spcAft>
              <a:buClrTx/>
              <a:buSzTx/>
              <a:buFont typeface="Arial" charset="0"/>
              <a:buChar char="•"/>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a:ea typeface="+mn-ea"/>
                <a:cs typeface="Times New Roman" panose="02020603050405020304" pitchFamily="18" charset="0"/>
              </a:rPr>
              <a:t>The first time you access cFolders you will use your DIBBS User ID and password to log in. </a:t>
            </a:r>
          </a:p>
          <a:p>
            <a:pPr marL="228600" marR="0" lvl="0" indent="-228600" algn="l" defTabSz="914400" rtl="0" eaLnBrk="0" fontAlgn="base" latinLnBrk="0" hangingPunct="0">
              <a:lnSpc>
                <a:spcPct val="100000"/>
              </a:lnSpc>
              <a:spcBef>
                <a:spcPts val="0"/>
              </a:spcBef>
              <a:spcAft>
                <a:spcPts val="600"/>
              </a:spcAft>
              <a:buClrTx/>
              <a:buSzTx/>
              <a:buFont typeface="Arial" charset="0"/>
              <a:buChar char="•"/>
              <a:tabLst/>
              <a:defRPr/>
            </a:pPr>
            <a:endParaRPr kumimoji="0" lang="en-US" sz="2400" b="0" i="0" u="none" strike="noStrike" kern="1200" cap="none" spc="0" normalizeH="0" baseline="0" noProof="0">
              <a:ln>
                <a:noFill/>
              </a:ln>
              <a:solidFill>
                <a:sysClr val="windowText" lastClr="000000"/>
              </a:solidFill>
              <a:effectLst/>
              <a:uLnTx/>
              <a:uFillTx/>
              <a:latin typeface="Arial" panose="020B0604020202020204"/>
              <a:ea typeface="+mn-ea"/>
              <a:cs typeface="Times New Roman" panose="02020603050405020304" pitchFamily="18" charset="0"/>
            </a:endParaRPr>
          </a:p>
          <a:p>
            <a:pPr marL="228600" marR="0" lvl="0" indent="-228600" algn="l" defTabSz="914400" rtl="0" eaLnBrk="0" fontAlgn="base" latinLnBrk="0" hangingPunct="0">
              <a:lnSpc>
                <a:spcPct val="100000"/>
              </a:lnSpc>
              <a:spcBef>
                <a:spcPts val="0"/>
              </a:spcBef>
              <a:spcAft>
                <a:spcPts val="600"/>
              </a:spcAft>
              <a:buClrTx/>
              <a:buSzTx/>
              <a:buFont typeface="Arial" charset="0"/>
              <a:buChar char="•"/>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a:ea typeface="+mn-ea"/>
                <a:cs typeface="Times New Roman" panose="02020603050405020304" pitchFamily="18" charset="0"/>
              </a:rPr>
              <a:t>When you enter your DIBBS (BSM) User ID and password, you will receive a "change password" prompt</a:t>
            </a:r>
            <a:endParaRPr kumimoji="0" lang="en-US" sz="2400" b="0" i="0" u="none" strike="noStrike" kern="1200" cap="none" spc="0" normalizeH="0" baseline="0" noProof="0" dirty="0">
              <a:ln>
                <a:noFill/>
              </a:ln>
              <a:solidFill>
                <a:sysClr val="windowText" lastClr="000000"/>
              </a:solidFill>
              <a:effectLst/>
              <a:uLnTx/>
              <a:uFillTx/>
              <a:latin typeface="Arial" panose="020B0604020202020204"/>
              <a:ea typeface="+mn-ea"/>
              <a:cs typeface="Times New Roman" panose="02020603050405020304" pitchFamily="18" charset="0"/>
            </a:endParaRPr>
          </a:p>
        </p:txBody>
      </p:sp>
      <p:pic>
        <p:nvPicPr>
          <p:cNvPr id="20" name="Picture 19"/>
          <p:cNvPicPr>
            <a:picLocks noChangeAspect="1"/>
          </p:cNvPicPr>
          <p:nvPr/>
        </p:nvPicPr>
        <p:blipFill>
          <a:blip r:embed="rId2"/>
          <a:stretch>
            <a:fillRect/>
          </a:stretch>
        </p:blipFill>
        <p:spPr>
          <a:xfrm>
            <a:off x="304741" y="2023207"/>
            <a:ext cx="8512232" cy="695325"/>
          </a:xfrm>
          <a:prstGeom prst="rect">
            <a:avLst/>
          </a:prstGeom>
        </p:spPr>
      </p:pic>
    </p:spTree>
    <p:extLst>
      <p:ext uri="{BB962C8B-B14F-4D97-AF65-F5344CB8AC3E}">
        <p14:creationId xmlns:p14="http://schemas.microsoft.com/office/powerpoint/2010/main" val="4457781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3"/>
          <p:cNvSpPr txBox="1">
            <a:spLocks/>
          </p:cNvSpPr>
          <p:nvPr/>
        </p:nvSpPr>
        <p:spPr>
          <a:xfrm>
            <a:off x="1584960" y="304800"/>
            <a:ext cx="6065520" cy="639762"/>
          </a:xfrm>
          <a:prstGeom prst="rect">
            <a:avLst/>
          </a:prstGeom>
          <a:solidFill>
            <a:srgbClr val="0070C0"/>
          </a:solidFill>
        </p:spPr>
        <p:txBody>
          <a:bodyPr vert="horz" lIns="91440" tIns="45720" rIns="91440" bIns="45720" rtlCol="0" anchor="t" anchorCtr="0">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j-ea"/>
                <a:cs typeface="+mj-cs"/>
              </a:rPr>
              <a:t>Post Award Requests </a:t>
            </a:r>
            <a:endParaRPr kumimoji="0" lang="en-US" sz="32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pic>
        <p:nvPicPr>
          <p:cNvPr id="7" name="Picture 6"/>
          <p:cNvPicPr>
            <a:picLocks noChangeAspect="1"/>
          </p:cNvPicPr>
          <p:nvPr/>
        </p:nvPicPr>
        <p:blipFill>
          <a:blip r:embed="rId2"/>
          <a:stretch>
            <a:fillRect/>
          </a:stretch>
        </p:blipFill>
        <p:spPr>
          <a:xfrm>
            <a:off x="233361" y="1179925"/>
            <a:ext cx="7991475" cy="5165119"/>
          </a:xfrm>
          <a:prstGeom prst="rect">
            <a:avLst/>
          </a:prstGeom>
        </p:spPr>
      </p:pic>
      <p:sp>
        <p:nvSpPr>
          <p:cNvPr id="8" name="Left Arrow 7"/>
          <p:cNvSpPr/>
          <p:nvPr/>
        </p:nvSpPr>
        <p:spPr>
          <a:xfrm>
            <a:off x="6476255" y="3258301"/>
            <a:ext cx="1174225" cy="27333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Rectangle 8"/>
          <p:cNvSpPr/>
          <p:nvPr/>
        </p:nvSpPr>
        <p:spPr>
          <a:xfrm>
            <a:off x="233362" y="944562"/>
            <a:ext cx="3995737" cy="5539978"/>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opperplate Gothic Bold" panose="020E0705020206020404" pitchFamily="34" charset="0"/>
                <a:ea typeface="+mn-ea"/>
                <a:cs typeface="+mn-cs"/>
              </a:rPr>
              <a:t>WAR FIRST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Post Award Request (PAR) is an electronic request for post-award action or information on an award that can be created and submitted by suppliers via DIBBS.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•PARs allow suppliers to communicate their requests for post-award action or information directly to the Post Award Administrator.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•PARs provide tracking visibility into post-award actions and status.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•Previous methods of processing and tracking post-award actions (email, phone, fax, etc.) should be managed by PARs to provide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transparent tracking.</a:t>
            </a:r>
          </a:p>
        </p:txBody>
      </p:sp>
    </p:spTree>
    <p:extLst>
      <p:ext uri="{BB962C8B-B14F-4D97-AF65-F5344CB8AC3E}">
        <p14:creationId xmlns:p14="http://schemas.microsoft.com/office/powerpoint/2010/main" val="886524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Content Placeholder 3"/>
          <p:cNvSpPr>
            <a:spLocks noGrp="1"/>
          </p:cNvSpPr>
          <p:nvPr>
            <p:ph sz="quarter" idx="10"/>
          </p:nvPr>
        </p:nvSpPr>
        <p:spPr>
          <a:xfrm>
            <a:off x="307649" y="1178506"/>
            <a:ext cx="8528702" cy="5298392"/>
          </a:xfrm>
        </p:spPr>
        <p:txBody>
          <a:bodyPr>
            <a:normAutofit/>
          </a:bodyPr>
          <a:lstStyle/>
          <a:p>
            <a:pPr marL="400050" lvl="1" indent="0">
              <a:buNone/>
            </a:pPr>
            <a:endParaRPr lang="en-US" sz="3600" dirty="0"/>
          </a:p>
          <a:p>
            <a:pPr marL="400050" lvl="1" indent="0" algn="ctr">
              <a:buNone/>
            </a:pPr>
            <a:r>
              <a:rPr lang="en-US" sz="2800" b="1" dirty="0">
                <a:solidFill>
                  <a:srgbClr val="FF0000"/>
                </a:solidFill>
              </a:rPr>
              <a:t>cFolder &amp; cFolder Customer Support:</a:t>
            </a:r>
          </a:p>
          <a:p>
            <a:pPr marL="400050" lvl="1" indent="0" algn="ctr">
              <a:buNone/>
            </a:pPr>
            <a:r>
              <a:rPr lang="en-US" sz="2800" dirty="0"/>
              <a:t>DLA Product Data Customer Service Help Line</a:t>
            </a:r>
          </a:p>
          <a:p>
            <a:pPr marL="400050" lvl="1" indent="0" algn="ctr">
              <a:buNone/>
            </a:pPr>
            <a:r>
              <a:rPr lang="en-US" sz="2800" dirty="0"/>
              <a:t> 1-804-279-3477</a:t>
            </a:r>
          </a:p>
          <a:p>
            <a:pPr marL="400050" lvl="1" indent="0" algn="ctr">
              <a:buNone/>
            </a:pPr>
            <a:endParaRPr lang="en-US" sz="2800" b="1" dirty="0">
              <a:solidFill>
                <a:srgbClr val="FF0000"/>
              </a:solidFill>
            </a:endParaRPr>
          </a:p>
          <a:p>
            <a:pPr marL="0" indent="0">
              <a:buNone/>
            </a:pPr>
            <a:r>
              <a:rPr lang="en-US" sz="2800" b="1" dirty="0">
                <a:solidFill>
                  <a:srgbClr val="FF0000"/>
                </a:solidFill>
                <a:latin typeface="+mj-lt"/>
              </a:rPr>
              <a:t>DIBBS Issues </a:t>
            </a:r>
            <a:r>
              <a:rPr lang="en-US" sz="2800" dirty="0"/>
              <a:t> </a:t>
            </a:r>
          </a:p>
          <a:p>
            <a:pPr marL="0" indent="0">
              <a:buNone/>
            </a:pPr>
            <a:r>
              <a:rPr lang="en-US" sz="2800" b="1" dirty="0">
                <a:solidFill>
                  <a:srgbClr val="FF0000"/>
                </a:solidFill>
                <a:hlinkClick r:id="rId2"/>
              </a:rPr>
              <a:t>https://www.dibbs.bsm.dla.mil/feedback/</a:t>
            </a:r>
            <a:endParaRPr lang="en-US" sz="2800" b="1" dirty="0">
              <a:solidFill>
                <a:srgbClr val="FF0000"/>
              </a:solidFill>
            </a:endParaRPr>
          </a:p>
          <a:p>
            <a:pPr marL="400050" lvl="1" indent="0" algn="ctr">
              <a:buNone/>
            </a:pPr>
            <a:endParaRPr lang="en-US" sz="2800" dirty="0">
              <a:solidFill>
                <a:srgbClr val="FF0000"/>
              </a:solidFill>
            </a:endParaRPr>
          </a:p>
          <a:p>
            <a:pPr marL="400050" lvl="1" indent="0" algn="ctr">
              <a:buNone/>
            </a:pPr>
            <a:r>
              <a:rPr lang="en-US" sz="2800" b="1" dirty="0">
                <a:solidFill>
                  <a:srgbClr val="FF0000"/>
                </a:solidFill>
              </a:rPr>
              <a:t>  </a:t>
            </a:r>
            <a:endParaRPr lang="en-US" sz="2800" b="1" dirty="0"/>
          </a:p>
          <a:p>
            <a:pPr marL="400050" lvl="1" indent="0" algn="ctr">
              <a:buNone/>
            </a:pPr>
            <a:endParaRPr lang="en-US" sz="2800" dirty="0"/>
          </a:p>
        </p:txBody>
      </p:sp>
      <p:sp>
        <p:nvSpPr>
          <p:cNvPr id="8" name="Title 2"/>
          <p:cNvSpPr>
            <a:spLocks noGrp="1"/>
          </p:cNvSpPr>
          <p:nvPr>
            <p:ph type="title"/>
          </p:nvPr>
        </p:nvSpPr>
        <p:spPr>
          <a:xfrm>
            <a:off x="3807151" y="343457"/>
            <a:ext cx="5029200" cy="526338"/>
          </a:xfrm>
          <a:solidFill>
            <a:srgbClr val="0070C0"/>
          </a:solidFill>
          <a:ln>
            <a:solidFill>
              <a:schemeClr val="tx2">
                <a:lumMod val="60000"/>
                <a:lumOff val="40000"/>
              </a:schemeClr>
            </a:solidFill>
          </a:ln>
        </p:spPr>
        <p:txBody>
          <a:bodyPr/>
          <a:lstStyle/>
          <a:p>
            <a:r>
              <a:rPr lang="en-US" dirty="0"/>
              <a:t>DIBBS FAQ/Help Websites</a:t>
            </a:r>
          </a:p>
        </p:txBody>
      </p:sp>
    </p:spTree>
    <p:extLst>
      <p:ext uri="{BB962C8B-B14F-4D97-AF65-F5344CB8AC3E}">
        <p14:creationId xmlns:p14="http://schemas.microsoft.com/office/powerpoint/2010/main" val="39203622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mt="7000"/>
          </a:blip>
          <a:srcRect/>
          <a:stretch/>
        </p:blipFill>
        <p:spPr>
          <a:xfrm>
            <a:off x="-1219200" y="369332"/>
            <a:ext cx="11277600" cy="6858000"/>
          </a:xfrm>
          <a:prstGeom prst="rect">
            <a:avLst/>
          </a:prstGeom>
          <a:noFill/>
          <a:ln>
            <a:noFill/>
          </a:ln>
        </p:spPr>
      </p:pic>
      <p:sp>
        <p:nvSpPr>
          <p:cNvPr id="89" name="Shape 89"/>
          <p:cNvSpPr/>
          <p:nvPr/>
        </p:nvSpPr>
        <p:spPr>
          <a:xfrm>
            <a:off x="1196134" y="5612662"/>
            <a:ext cx="6724667" cy="127692"/>
          </a:xfrm>
          <a:prstGeom prst="rect">
            <a:avLst/>
          </a:prstGeom>
          <a:solidFill>
            <a:srgbClr val="266BA6"/>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0" name="Shape 90"/>
          <p:cNvSpPr/>
          <p:nvPr/>
        </p:nvSpPr>
        <p:spPr>
          <a:xfrm>
            <a:off x="1196134" y="5789514"/>
            <a:ext cx="6724667" cy="127692"/>
          </a:xfrm>
          <a:prstGeom prst="rect">
            <a:avLst/>
          </a:prstGeom>
          <a:solidFill>
            <a:srgbClr val="00345E"/>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91" name="Shape 91"/>
          <p:cNvPicPr preferRelativeResize="0"/>
          <p:nvPr/>
        </p:nvPicPr>
        <p:blipFill rotWithShape="1">
          <a:blip r:embed="rId4">
            <a:alphaModFix/>
          </a:blip>
          <a:srcRect l="9791" t="31691" r="13720" b="30219"/>
          <a:stretch/>
        </p:blipFill>
        <p:spPr>
          <a:xfrm>
            <a:off x="609600" y="685799"/>
            <a:ext cx="6994061" cy="1360423"/>
          </a:xfrm>
          <a:prstGeom prst="rect">
            <a:avLst/>
          </a:prstGeom>
          <a:noFill/>
          <a:ln>
            <a:noFill/>
          </a:ln>
        </p:spPr>
      </p:pic>
      <p:sp>
        <p:nvSpPr>
          <p:cNvPr id="92" name="Shape 92"/>
          <p:cNvSpPr txBox="1"/>
          <p:nvPr/>
        </p:nvSpPr>
        <p:spPr>
          <a:xfrm>
            <a:off x="1143001" y="3961909"/>
            <a:ext cx="5880648" cy="157261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srgbClr val="266BA6"/>
                </a:solidFill>
                <a:effectLst/>
                <a:uLnTx/>
                <a:uFillTx/>
                <a:latin typeface="Calibri"/>
                <a:ea typeface="+mn-ea"/>
                <a:cs typeface="+mn-cs"/>
              </a:rPr>
              <a:t>Janice Zeigler- Industry Liaison</a:t>
            </a:r>
            <a:endParaRPr kumimoji="0" lang="en-US" sz="1400" b="0" i="0" u="none" strike="noStrike" kern="1200" cap="none" spc="0" normalizeH="0" baseline="0" noProof="0" dirty="0">
              <a:ln>
                <a:noFill/>
              </a:ln>
              <a:solidFill>
                <a:srgbClr val="266BA6"/>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srgbClr val="266BA6"/>
                </a:solidFill>
                <a:effectLst/>
                <a:uLnTx/>
                <a:uFillTx/>
                <a:latin typeface="Calibri"/>
                <a:ea typeface="+mn-ea"/>
                <a:cs typeface="+mn-cs"/>
              </a:rPr>
              <a:t>GSA FAS R4 Customer and Stakeholder Engagement Division (CASE)</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US" sz="1400" b="0" i="0" u="none" strike="noStrike" kern="1200" cap="none" spc="0" normalizeH="0" baseline="0" noProof="0" dirty="0">
              <a:ln>
                <a:noFill/>
              </a:ln>
              <a:solidFill>
                <a:srgbClr val="266BA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srgbClr val="266BA6"/>
                </a:solidFill>
                <a:effectLst/>
                <a:uLnTx/>
                <a:uFillTx/>
                <a:latin typeface="Calibri"/>
                <a:ea typeface="+mn-ea"/>
                <a:cs typeface="+mn-cs"/>
              </a:rPr>
              <a:t>Brittany Black- Customer Service Director</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srgbClr val="266BA6"/>
                </a:solidFill>
                <a:effectLst/>
                <a:uLnTx/>
                <a:uFillTx/>
                <a:latin typeface="Calibri"/>
                <a:ea typeface="+mn-ea"/>
                <a:cs typeface="+mn-cs"/>
              </a:rPr>
              <a:t>GSA FAS R4  Customer and Stakeholder Engagement Division (CASE)</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US" sz="1800" b="0" i="0" u="none" strike="noStrike" kern="1200" cap="none" spc="0" normalizeH="0" baseline="0" noProof="0" dirty="0">
              <a:ln>
                <a:noFill/>
              </a:ln>
              <a:solidFill>
                <a:srgbClr val="266BA6"/>
              </a:solidFill>
              <a:effectLst/>
              <a:uLnTx/>
              <a:uFillTx/>
              <a:latin typeface="Arial"/>
              <a:ea typeface="Arial"/>
              <a:cs typeface="Arial"/>
              <a:sym typeface="Arial"/>
            </a:endParaRPr>
          </a:p>
        </p:txBody>
      </p:sp>
      <p:sp>
        <p:nvSpPr>
          <p:cNvPr id="93" name="Shape 93"/>
          <p:cNvSpPr/>
          <p:nvPr/>
        </p:nvSpPr>
        <p:spPr>
          <a:xfrm>
            <a:off x="1196134" y="2209800"/>
            <a:ext cx="6729505" cy="367147"/>
          </a:xfrm>
          <a:prstGeom prst="rect">
            <a:avLst/>
          </a:prstGeom>
          <a:solidFill>
            <a:srgbClr val="00345E"/>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4" name="Shape 94"/>
          <p:cNvSpPr txBox="1"/>
          <p:nvPr/>
        </p:nvSpPr>
        <p:spPr>
          <a:xfrm>
            <a:off x="981066" y="1770140"/>
            <a:ext cx="6724667" cy="36933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95" name="Shape 95"/>
          <p:cNvSpPr txBox="1"/>
          <p:nvPr/>
        </p:nvSpPr>
        <p:spPr>
          <a:xfrm>
            <a:off x="2971800" y="6172200"/>
            <a:ext cx="3200399" cy="27699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srgbClr val="7F7F7F"/>
                </a:solidFill>
                <a:effectLst/>
                <a:uLnTx/>
                <a:uFillTx/>
                <a:latin typeface="Arial"/>
                <a:ea typeface="Arial"/>
                <a:cs typeface="Arial"/>
                <a:sym typeface="Arial"/>
              </a:rPr>
              <a:t>U.S. General Services Administration</a:t>
            </a:r>
          </a:p>
        </p:txBody>
      </p:sp>
      <p:sp>
        <p:nvSpPr>
          <p:cNvPr id="2" name="Rectangle 1"/>
          <p:cNvSpPr/>
          <p:nvPr/>
        </p:nvSpPr>
        <p:spPr>
          <a:xfrm>
            <a:off x="2644871" y="3275112"/>
            <a:ext cx="385426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Navigating GSA Overview</a:t>
            </a:r>
          </a:p>
        </p:txBody>
      </p:sp>
      <p:sp>
        <p:nvSpPr>
          <p:cNvPr id="11" name="TextBox 10"/>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103</a:t>
            </a:r>
            <a:endParaRPr lang="en-US" sz="1200" dirty="0"/>
          </a:p>
        </p:txBody>
      </p:sp>
    </p:spTree>
    <p:extLst>
      <p:ext uri="{BB962C8B-B14F-4D97-AF65-F5344CB8AC3E}">
        <p14:creationId xmlns:p14="http://schemas.microsoft.com/office/powerpoint/2010/main" val="3176566949"/>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2;p12">
            <a:extLst>
              <a:ext uri="{FF2B5EF4-FFF2-40B4-BE49-F238E27FC236}">
                <a16:creationId xmlns:a16="http://schemas.microsoft.com/office/drawing/2014/main" id="{5ECDE943-4923-4395-A5FF-410B799D517B}"/>
              </a:ext>
            </a:extLst>
          </p:cNvPr>
          <p:cNvPicPr preferRelativeResize="0"/>
          <p:nvPr/>
        </p:nvPicPr>
        <p:blipFill>
          <a:blip r:embed="rId2">
            <a:alphaModFix/>
          </a:blip>
          <a:stretch>
            <a:fillRect/>
          </a:stretch>
        </p:blipFill>
        <p:spPr>
          <a:xfrm>
            <a:off x="289421" y="932752"/>
            <a:ext cx="1371600" cy="830510"/>
          </a:xfrm>
          <a:prstGeom prst="rect">
            <a:avLst/>
          </a:prstGeom>
          <a:noFill/>
          <a:ln>
            <a:noFill/>
          </a:ln>
        </p:spPr>
      </p:pic>
      <p:sp>
        <p:nvSpPr>
          <p:cNvPr id="3" name="Title 2">
            <a:extLst>
              <a:ext uri="{FF2B5EF4-FFF2-40B4-BE49-F238E27FC236}">
                <a16:creationId xmlns:a16="http://schemas.microsoft.com/office/drawing/2014/main" id="{9C96B9A2-1597-4EC8-8E33-876283B5619F}"/>
              </a:ext>
            </a:extLst>
          </p:cNvPr>
          <p:cNvSpPr>
            <a:spLocks noGrp="1"/>
          </p:cNvSpPr>
          <p:nvPr>
            <p:ph type="title"/>
          </p:nvPr>
        </p:nvSpPr>
        <p:spPr>
          <a:xfrm>
            <a:off x="81268" y="872897"/>
            <a:ext cx="7886700" cy="994172"/>
          </a:xfrm>
        </p:spPr>
        <p:txBody>
          <a:bodyPr>
            <a:normAutofit fontScale="90000"/>
          </a:bodyPr>
          <a:lstStyle/>
          <a:p>
            <a:r>
              <a:rPr lang="en-US" dirty="0"/>
              <a:t>                  Doing Business With GSA                             </a:t>
            </a:r>
          </a:p>
        </p:txBody>
      </p:sp>
      <p:sp>
        <p:nvSpPr>
          <p:cNvPr id="4" name="Content Placeholder 3">
            <a:extLst>
              <a:ext uri="{FF2B5EF4-FFF2-40B4-BE49-F238E27FC236}">
                <a16:creationId xmlns:a16="http://schemas.microsoft.com/office/drawing/2014/main" id="{26E809B1-63E6-4762-A269-74EF8A993DDB}"/>
              </a:ext>
            </a:extLst>
          </p:cNvPr>
          <p:cNvSpPr>
            <a:spLocks noGrp="1"/>
          </p:cNvSpPr>
          <p:nvPr>
            <p:ph idx="1"/>
          </p:nvPr>
        </p:nvSpPr>
        <p:spPr>
          <a:xfrm>
            <a:off x="628650" y="1981200"/>
            <a:ext cx="7886700" cy="4191000"/>
          </a:xfrm>
        </p:spPr>
        <p:txBody>
          <a:bodyPr>
            <a:normAutofit fontScale="92500" lnSpcReduction="20000"/>
          </a:bodyPr>
          <a:lstStyle/>
          <a:p>
            <a:r>
              <a:rPr lang="en-US" sz="1300" dirty="0"/>
              <a:t>GSA is America's only source solely dedicated to procuring goods and services for government. As an integral part of GSA, the Federal Acquisition Service (FAS) possesses unrivaled capability to deliver comprehensive products and services across government at the best value possible. FAS offers a continuum of innovative solutions and services:</a:t>
            </a:r>
          </a:p>
          <a:p>
            <a:endParaRPr lang="en-US" sz="1300" dirty="0"/>
          </a:p>
          <a:p>
            <a:r>
              <a:rPr lang="en-US" sz="1300" b="1" dirty="0"/>
              <a:t>Products and Services </a:t>
            </a:r>
          </a:p>
          <a:p>
            <a:pPr>
              <a:buFont typeface="Arial" panose="020B0604020202020204" pitchFamily="34" charset="0"/>
              <a:buChar char="•"/>
            </a:pPr>
            <a:r>
              <a:rPr lang="en-US" sz="1300" b="1" dirty="0"/>
              <a:t>Technology</a:t>
            </a:r>
          </a:p>
          <a:p>
            <a:pPr>
              <a:buFont typeface="Arial" panose="020B0604020202020204" pitchFamily="34" charset="0"/>
              <a:buChar char="•"/>
            </a:pPr>
            <a:r>
              <a:rPr lang="en-US" sz="1300" b="1" dirty="0"/>
              <a:t>Motor Vehicle Management</a:t>
            </a:r>
          </a:p>
          <a:p>
            <a:pPr>
              <a:buFont typeface="Arial" panose="020B0604020202020204" pitchFamily="34" charset="0"/>
              <a:buChar char="•"/>
            </a:pPr>
            <a:r>
              <a:rPr lang="en-US" sz="1300" b="1" dirty="0"/>
              <a:t>Transportation</a:t>
            </a:r>
          </a:p>
          <a:p>
            <a:pPr>
              <a:buFont typeface="Arial" panose="020B0604020202020204" pitchFamily="34" charset="0"/>
              <a:buChar char="•"/>
            </a:pPr>
            <a:r>
              <a:rPr lang="en-US" sz="1300" b="1" dirty="0"/>
              <a:t>Travel</a:t>
            </a:r>
          </a:p>
          <a:p>
            <a:pPr>
              <a:buFont typeface="Arial" panose="020B0604020202020204" pitchFamily="34" charset="0"/>
              <a:buChar char="•"/>
            </a:pPr>
            <a:r>
              <a:rPr lang="en-US" sz="1300" b="1" dirty="0"/>
              <a:t>Procurement and Online Acquisition Tools</a:t>
            </a:r>
          </a:p>
          <a:p>
            <a:pPr marL="0" indent="0">
              <a:buNone/>
            </a:pPr>
            <a:endParaRPr lang="en-US" sz="1300" b="1" dirty="0"/>
          </a:p>
          <a:p>
            <a:pPr marL="0" indent="0">
              <a:buNone/>
            </a:pPr>
            <a:r>
              <a:rPr lang="en-US" sz="1300" dirty="0"/>
              <a:t>MAS (Multiple Award Schedule)  Transformation -</a:t>
            </a:r>
          </a:p>
          <a:p>
            <a:pPr marL="0" indent="0">
              <a:buNone/>
            </a:pPr>
            <a:r>
              <a:rPr lang="en-US" sz="1300" b="1" dirty="0"/>
              <a:t>-FAS is committed to providing our stakeholder community with a MAS program that will address current market conditions and provide government with a streamlined, value-based contracting solution that continues to save time and money well into the future. MAS Transformation is focused on these outcomes. </a:t>
            </a:r>
          </a:p>
          <a:p>
            <a:pPr marL="0" indent="0">
              <a:buNone/>
            </a:pPr>
            <a:endParaRPr lang="en-US" sz="1300" b="1" dirty="0"/>
          </a:p>
          <a:p>
            <a:pPr marL="0" indent="0">
              <a:buNone/>
            </a:pPr>
            <a:r>
              <a:rPr lang="en-US" sz="1300" dirty="0"/>
              <a:t>GSA Forecast of Contracting Opportunities</a:t>
            </a:r>
          </a:p>
          <a:p>
            <a:r>
              <a:rPr lang="en-US" sz="1300" dirty="0"/>
              <a:t>It's easy to find small business contracting opportunities thanks to the Forecast of Contracting Opportunities Tool.</a:t>
            </a:r>
          </a:p>
          <a:p>
            <a:r>
              <a:rPr lang="en-US" sz="1300" dirty="0"/>
              <a:t>The </a:t>
            </a:r>
            <a:r>
              <a:rPr lang="en-US" sz="1300" dirty="0">
                <a:hlinkClick r:id="rId3"/>
              </a:rPr>
              <a:t>Forecast of Contracting Opportunities Tool</a:t>
            </a:r>
            <a:r>
              <a:rPr lang="en-US" sz="1300" dirty="0"/>
              <a:t> provides information on expected federal contracting opportunities. The tool assists with acquisition planning by helping vendors learn about potential prime contracting opportunities early in the process. Users can easily filter the data by agency, location (place of performance), NAICS Code, contract type, and more.   This link goes to the GSA Acquisition Gateway.</a:t>
            </a:r>
          </a:p>
          <a:p>
            <a:pPr marL="0" indent="0">
              <a:buNone/>
            </a:pPr>
            <a:r>
              <a:rPr lang="en-US" sz="1300" b="1" dirty="0">
                <a:hlinkClick r:id="rId4"/>
              </a:rPr>
              <a:t>https://www.gsa.gov/buying-selling/forecast-of-contracting-opportunities</a:t>
            </a:r>
            <a:endParaRPr lang="en-US" sz="1300" b="1" dirty="0"/>
          </a:p>
          <a:p>
            <a:pPr marL="0" indent="0">
              <a:buNone/>
            </a:pPr>
            <a:endParaRPr lang="en-US" sz="900" b="1" dirty="0"/>
          </a:p>
          <a:p>
            <a:pPr marL="0" indent="0">
              <a:buNone/>
            </a:pPr>
            <a:endParaRPr lang="en-US" sz="750" b="1" dirty="0"/>
          </a:p>
          <a:p>
            <a:pPr marL="0" indent="0">
              <a:buNone/>
            </a:pPr>
            <a:endParaRPr lang="en-US" sz="900" dirty="0"/>
          </a:p>
        </p:txBody>
      </p:sp>
      <p:pic>
        <p:nvPicPr>
          <p:cNvPr id="1025" name="Picture 1">
            <a:extLst>
              <a:ext uri="{FF2B5EF4-FFF2-40B4-BE49-F238E27FC236}">
                <a16:creationId xmlns:a16="http://schemas.microsoft.com/office/drawing/2014/main" id="{373A78B3-7E1B-4E7B-925D-ADF36C4AA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58D6B35-057F-4DA7-B88F-277FF8BCC9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433F443-7730-494A-A49F-2B0797FF6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454A1EA-0326-45DA-9BDF-4410CF9F1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4D3D5B97-27DF-4CBA-9554-19B330064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583B068-B404-4C1A-9E01-173389FD1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19335ECF-666B-4852-B77B-2EB8A5F7B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BA8E682-7B6C-47E3-A777-CD8D4E5A2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4045CE1F-E842-4B58-9A9B-1AB577D64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D9D7874-11E8-407D-A679-0B70CB77B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7C84BA92-D1C1-4B9B-874D-771002207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6EA82BC-2926-4588-A32C-56DAAB706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33638"/>
            <a:ext cx="57150" cy="95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104</a:t>
            </a:r>
            <a:endParaRPr lang="en-US" sz="1200" dirty="0"/>
          </a:p>
        </p:txBody>
      </p:sp>
    </p:spTree>
    <p:extLst>
      <p:ext uri="{BB962C8B-B14F-4D97-AF65-F5344CB8AC3E}">
        <p14:creationId xmlns:p14="http://schemas.microsoft.com/office/powerpoint/2010/main" val="1496130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p:nvPr/>
        </p:nvSpPr>
        <p:spPr>
          <a:xfrm>
            <a:off x="-76200" y="1103607"/>
            <a:ext cx="9296399" cy="127692"/>
          </a:xfrm>
          <a:prstGeom prst="rect">
            <a:avLst/>
          </a:prstGeom>
          <a:solidFill>
            <a:srgbClr val="266BA6"/>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8" name="Shape 148"/>
          <p:cNvSpPr/>
          <p:nvPr/>
        </p:nvSpPr>
        <p:spPr>
          <a:xfrm>
            <a:off x="-76200" y="1280459"/>
            <a:ext cx="9296399" cy="127692"/>
          </a:xfrm>
          <a:prstGeom prst="rect">
            <a:avLst/>
          </a:prstGeom>
          <a:solidFill>
            <a:srgbClr val="00345E"/>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9" name="Shape 149"/>
          <p:cNvSpPr txBox="1"/>
          <p:nvPr/>
        </p:nvSpPr>
        <p:spPr>
          <a:xfrm>
            <a:off x="4800600" y="381000"/>
            <a:ext cx="4114800" cy="369332"/>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800" b="0" i="0" u="none" strike="noStrike" kern="1200" cap="none" spc="0" normalizeH="0" baseline="0" noProof="0">
                <a:ln>
                  <a:noFill/>
                </a:ln>
                <a:solidFill>
                  <a:srgbClr val="266BA6"/>
                </a:solidFill>
                <a:effectLst/>
                <a:uLnTx/>
                <a:uFillTx/>
                <a:latin typeface="Arial"/>
                <a:ea typeface="Arial"/>
                <a:cs typeface="Arial"/>
                <a:sym typeface="Arial"/>
              </a:rPr>
              <a:t>AN OVERVIEW FOR NEW VENDORS</a:t>
            </a:r>
          </a:p>
        </p:txBody>
      </p:sp>
      <p:pic>
        <p:nvPicPr>
          <p:cNvPr id="150" name="Shape 150"/>
          <p:cNvPicPr preferRelativeResize="0"/>
          <p:nvPr/>
        </p:nvPicPr>
        <p:blipFill rotWithShape="1">
          <a:blip r:embed="rId3">
            <a:alphaModFix/>
          </a:blip>
          <a:srcRect/>
          <a:stretch/>
        </p:blipFill>
        <p:spPr>
          <a:xfrm>
            <a:off x="76200" y="76200"/>
            <a:ext cx="990599" cy="990599"/>
          </a:xfrm>
          <a:prstGeom prst="rect">
            <a:avLst/>
          </a:prstGeom>
          <a:noFill/>
          <a:ln>
            <a:noFill/>
          </a:ln>
        </p:spPr>
      </p:pic>
      <p:sp>
        <p:nvSpPr>
          <p:cNvPr id="151" name="Shape 151"/>
          <p:cNvSpPr txBox="1"/>
          <p:nvPr/>
        </p:nvSpPr>
        <p:spPr>
          <a:xfrm>
            <a:off x="856400" y="1905000"/>
            <a:ext cx="3791800" cy="369332"/>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1200" cap="none" spc="0" normalizeH="0" baseline="0" noProof="0" dirty="0">
                <a:ln>
                  <a:noFill/>
                </a:ln>
                <a:solidFill>
                  <a:srgbClr val="EEECE1">
                    <a:lumMod val="60000"/>
                    <a:lumOff val="40000"/>
                  </a:srgbClr>
                </a:solidFill>
                <a:effectLst/>
                <a:uLnTx/>
                <a:uFillTx/>
                <a:latin typeface="Arial"/>
                <a:ea typeface="Arial"/>
                <a:cs typeface="Arial"/>
                <a:sym typeface="Arial"/>
              </a:rPr>
              <a:t>About GSA Schedules </a:t>
            </a:r>
          </a:p>
        </p:txBody>
      </p:sp>
      <p:graphicFrame>
        <p:nvGraphicFramePr>
          <p:cNvPr id="3" name="Diagram 2"/>
          <p:cNvGraphicFramePr/>
          <p:nvPr/>
        </p:nvGraphicFramePr>
        <p:xfrm>
          <a:off x="841160" y="2514600"/>
          <a:ext cx="7220800" cy="2617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5" name="Shape 155"/>
          <p:cNvPicPr preferRelativeResize="0"/>
          <p:nvPr/>
        </p:nvPicPr>
        <p:blipFill rotWithShape="1">
          <a:blip r:embed="rId9">
            <a:alphaModFix amt="12000"/>
          </a:blip>
          <a:srcRect/>
          <a:stretch/>
        </p:blipFill>
        <p:spPr>
          <a:xfrm>
            <a:off x="76200" y="-287986"/>
            <a:ext cx="9144000" cy="1430985"/>
          </a:xfrm>
          <a:prstGeom prst="rect">
            <a:avLst/>
          </a:prstGeom>
          <a:noFill/>
          <a:ln>
            <a:noFill/>
          </a:ln>
        </p:spPr>
      </p:pic>
      <p:sp>
        <p:nvSpPr>
          <p:cNvPr id="2" name="TextBox 1"/>
          <p:cNvSpPr txBox="1"/>
          <p:nvPr/>
        </p:nvSpPr>
        <p:spPr>
          <a:xfrm>
            <a:off x="1097279" y="5334000"/>
            <a:ext cx="71932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50000"/>
                  </a:srgbClr>
                </a:solidFill>
                <a:effectLst/>
                <a:uLnTx/>
                <a:uFillTx/>
                <a:latin typeface="Calibri"/>
                <a:ea typeface="+mn-ea"/>
                <a:cs typeface="+mn-cs"/>
              </a:rPr>
              <a:t>The GSA Schedules program is the premier acquisition vehicle in government, with approximately $50 billion a year in spending or 10 percent (10%) of overall federal procurement spending.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105</a:t>
            </a:r>
            <a:endParaRPr lang="en-US" sz="1200" dirty="0"/>
          </a:p>
        </p:txBody>
      </p:sp>
    </p:spTree>
    <p:extLst>
      <p:ext uri="{BB962C8B-B14F-4D97-AF65-F5344CB8AC3E}">
        <p14:creationId xmlns:p14="http://schemas.microsoft.com/office/powerpoint/2010/main" val="4112554571"/>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7"/>
          <p:cNvSpPr/>
          <p:nvPr/>
        </p:nvSpPr>
        <p:spPr>
          <a:xfrm>
            <a:off x="31350" y="1500225"/>
            <a:ext cx="9081300" cy="4091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4" name="Google Shape;364;p37"/>
          <p:cNvSpPr txBox="1"/>
          <p:nvPr/>
        </p:nvSpPr>
        <p:spPr>
          <a:xfrm>
            <a:off x="609600" y="914400"/>
            <a:ext cx="7924800" cy="1524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7200"/>
              <a:buFont typeface="Arial"/>
              <a:buNone/>
              <a:tabLst/>
              <a:defRPr/>
            </a:pPr>
            <a:r>
              <a:rPr kumimoji="0" lang="en-US" sz="7200" b="1" i="0" u="none" strike="noStrike" kern="1200" cap="none" spc="0" normalizeH="0" baseline="0" noProof="0" dirty="0">
                <a:ln>
                  <a:noFill/>
                </a:ln>
                <a:solidFill>
                  <a:srgbClr val="266BA6"/>
                </a:solidFill>
                <a:effectLst/>
                <a:uLnTx/>
                <a:uFillTx/>
                <a:latin typeface="Arial"/>
                <a:ea typeface="+mn-ea"/>
                <a:cs typeface="Arial"/>
                <a:sym typeface="Arial"/>
              </a:rPr>
              <a:t>Questions?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
                <a:prstClr val="black"/>
              </a:buClr>
              <a:buSzPts val="7200"/>
              <a:buFont typeface="Arial"/>
              <a:buNone/>
              <a:tabLst/>
              <a:defRPr/>
            </a:pP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black"/>
              </a:buClr>
              <a:buSzPts val="72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Janice Zeigler- Industry Liaison</a:t>
            </a:r>
          </a:p>
          <a:p>
            <a:pPr marL="0" marR="0" lvl="0" indent="0" algn="l" defTabSz="914400" rtl="0" eaLnBrk="1" fontAlgn="auto" latinLnBrk="0" hangingPunct="1">
              <a:lnSpc>
                <a:spcPct val="100000"/>
              </a:lnSpc>
              <a:spcBef>
                <a:spcPts val="0"/>
              </a:spcBef>
              <a:spcAft>
                <a:spcPts val="0"/>
              </a:spcAft>
              <a:buClr>
                <a:prstClr val="black"/>
              </a:buClr>
              <a:buSzPts val="72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3"/>
              </a:rPr>
              <a:t>Jan.Zeigler@gsa.gov</a:t>
            </a:r>
            <a:r>
              <a:rPr kumimoji="0" lang="en-US" sz="2800" b="0" i="0" u="none" strike="noStrike" kern="1200" cap="none" spc="0" normalizeH="0" baseline="0" noProof="0" dirty="0">
                <a:ln>
                  <a:noFill/>
                </a:ln>
                <a:solidFill>
                  <a:prstClr val="black"/>
                </a:solidFill>
                <a:effectLst/>
                <a:uLnTx/>
                <a:uFillTx/>
                <a:latin typeface="Calibri"/>
                <a:ea typeface="+mn-ea"/>
                <a:cs typeface="+mn-cs"/>
              </a:rPr>
              <a:t>- (803) 626-5244</a:t>
            </a:r>
          </a:p>
          <a:p>
            <a:pPr marL="0" marR="0" lvl="0" indent="0" algn="l" defTabSz="914400" rtl="0" eaLnBrk="1" fontAlgn="auto" latinLnBrk="0" hangingPunct="1">
              <a:lnSpc>
                <a:spcPct val="100000"/>
              </a:lnSpc>
              <a:spcBef>
                <a:spcPts val="0"/>
              </a:spcBef>
              <a:spcAft>
                <a:spcPts val="0"/>
              </a:spcAft>
              <a:buClr>
                <a:prstClr val="black"/>
              </a:buClr>
              <a:buSzPts val="7200"/>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72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Brittany Black- NC Customer Service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66"/>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a:ln>
                  <a:noFill/>
                </a:ln>
                <a:solidFill>
                  <a:srgbClr val="1155CC"/>
                </a:solidFill>
                <a:effectLst/>
                <a:uLnTx/>
                <a:uFillTx/>
                <a:latin typeface="Times New Roman" panose="02020603050405020304" pitchFamily="18" charset="0"/>
                <a:ea typeface="+mn-ea"/>
                <a:cs typeface="+mn-cs"/>
                <a:hlinkClick r:id="rId4"/>
              </a:rPr>
              <a:t>brittany.black@gsa.gov</a:t>
            </a:r>
            <a:r>
              <a:rPr kumimoji="0" lang="en-US" sz="2800" b="0" i="0" u="none" strike="noStrike" kern="1200" cap="none" spc="0" normalizeH="0" baseline="0" noProof="0" dirty="0">
                <a:ln>
                  <a:noFill/>
                </a:ln>
                <a:solidFill>
                  <a:srgbClr val="666666"/>
                </a:solidFill>
                <a:effectLst/>
                <a:uLnTx/>
                <a:uFillTx/>
                <a:latin typeface="Times New Roman" panose="02020603050405020304" pitchFamily="18" charset="0"/>
                <a:ea typeface="+mn-ea"/>
                <a:cs typeface="+mn-cs"/>
              </a:rPr>
              <a:t> -(910) 813-8262 </a:t>
            </a:r>
            <a:endParaRPr kumimoji="0" lang="en-US" sz="28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
                <a:prstClr val="black"/>
              </a:buClr>
              <a:buSzPts val="7200"/>
              <a:buFont typeface="Arial"/>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
                <a:prstClr val="black"/>
              </a:buClr>
              <a:buSzPts val="7200"/>
              <a:buFont typeface="Arial"/>
              <a:buNone/>
              <a:tabLst/>
              <a:defRPr/>
            </a:pP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Different colored question marks">
            <a:extLst>
              <a:ext uri="{FF2B5EF4-FFF2-40B4-BE49-F238E27FC236}">
                <a16:creationId xmlns:a16="http://schemas.microsoft.com/office/drawing/2014/main" id="{DCC68F31-0F2C-48FA-8BAC-394300F1E1F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1"/>
            <a:ext cx="1371600" cy="1371599"/>
          </a:xfrm>
          <a:prstGeom prst="rect">
            <a:avLst/>
          </a:prstGeom>
        </p:spPr>
      </p:pic>
      <p:sp>
        <p:nvSpPr>
          <p:cNvPr id="5" name="TextBox 4"/>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106</a:t>
            </a:r>
            <a:endParaRPr lang="en-US" sz="1200" dirty="0"/>
          </a:p>
        </p:txBody>
      </p:sp>
    </p:spTree>
    <p:extLst>
      <p:ext uri="{BB962C8B-B14F-4D97-AF65-F5344CB8AC3E}">
        <p14:creationId xmlns:p14="http://schemas.microsoft.com/office/powerpoint/2010/main" val="30122673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bwMode="auto">
          <a:xfrm>
            <a:off x="76200" y="1524000"/>
            <a:ext cx="8991600" cy="2076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smtClean="0"/>
              <a:t>II MEF </a:t>
            </a:r>
            <a:br>
              <a:rPr lang="en-US" altLang="en-US" sz="4000" b="1" smtClean="0"/>
            </a:br>
            <a:r>
              <a:rPr lang="en-US" altLang="en-US" sz="4000" b="1" smtClean="0"/>
              <a:t>Expeditionary Contracting Platoon (ECP)</a:t>
            </a:r>
            <a:r>
              <a:rPr lang="en-US" altLang="en-US" b="1" smtClean="0"/>
              <a:t/>
            </a:r>
            <a:br>
              <a:rPr lang="en-US" altLang="en-US" b="1" smtClean="0"/>
            </a:br>
            <a:r>
              <a:rPr lang="en-US" altLang="en-US" b="1" smtClean="0"/>
              <a:t/>
            </a:r>
            <a:br>
              <a:rPr lang="en-US" altLang="en-US" b="1" smtClean="0"/>
            </a:br>
            <a:r>
              <a:rPr lang="en-US" altLang="en-US" b="1" smtClean="0"/>
              <a:t>Vendor Outreach Presentation</a:t>
            </a:r>
            <a:endParaRPr lang="en-US" altLang="en-US" sz="2800" b="1" smtClean="0"/>
          </a:p>
        </p:txBody>
      </p:sp>
      <p:sp>
        <p:nvSpPr>
          <p:cNvPr id="11267" name="Rectangle 1"/>
          <p:cNvSpPr>
            <a:spLocks noChangeArrowheads="1"/>
          </p:cNvSpPr>
          <p:nvPr/>
        </p:nvSpPr>
        <p:spPr bwMode="auto">
          <a:xfrm>
            <a:off x="2286000" y="48768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Presented by: </a:t>
            </a:r>
            <a:b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GySgt Richard Aguila</a:t>
            </a:r>
            <a:b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72656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bwMode="auto">
          <a:xfrm>
            <a:off x="685800" y="1752600"/>
            <a:ext cx="7772400" cy="373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400" smtClean="0"/>
              <a:t>Order and Regulations</a:t>
            </a:r>
            <a:br>
              <a:rPr lang="en-US" altLang="en-US" sz="2400" smtClean="0"/>
            </a:br>
            <a:r>
              <a:rPr lang="en-US" altLang="en-US" sz="2400" smtClean="0"/>
              <a:t/>
            </a:r>
            <a:br>
              <a:rPr lang="en-US" altLang="en-US" sz="2400" smtClean="0"/>
            </a:br>
            <a:r>
              <a:rPr lang="en-US" altLang="en-US" sz="2400" smtClean="0"/>
              <a:t>Mission</a:t>
            </a:r>
            <a:br>
              <a:rPr lang="en-US" altLang="en-US" sz="2400" smtClean="0"/>
            </a:br>
            <a:r>
              <a:rPr lang="en-US" altLang="en-US" sz="2400" smtClean="0"/>
              <a:t/>
            </a:r>
            <a:br>
              <a:rPr lang="en-US" altLang="en-US" sz="2400" smtClean="0"/>
            </a:br>
            <a:r>
              <a:rPr lang="en-US" altLang="en-US" sz="2400" smtClean="0"/>
              <a:t>Authority</a:t>
            </a:r>
            <a:br>
              <a:rPr lang="en-US" altLang="en-US" sz="2400" smtClean="0"/>
            </a:br>
            <a:r>
              <a:rPr lang="en-US" altLang="en-US" sz="2400" smtClean="0"/>
              <a:t/>
            </a:r>
            <a:br>
              <a:rPr lang="en-US" altLang="en-US" sz="2400" smtClean="0"/>
            </a:br>
            <a:r>
              <a:rPr lang="en-US" altLang="en-US" sz="2400" smtClean="0"/>
              <a:t>Area Of Responsibility</a:t>
            </a:r>
            <a:br>
              <a:rPr lang="en-US" altLang="en-US" sz="2400" smtClean="0"/>
            </a:br>
            <a:r>
              <a:rPr lang="en-US" altLang="en-US" sz="2400" smtClean="0"/>
              <a:t/>
            </a:r>
            <a:br>
              <a:rPr lang="en-US" altLang="en-US" sz="2400" smtClean="0"/>
            </a:br>
            <a:r>
              <a:rPr lang="en-US" altLang="en-US" sz="2400" smtClean="0"/>
              <a:t>Requirements </a:t>
            </a:r>
            <a:br>
              <a:rPr lang="en-US" altLang="en-US" sz="2400" smtClean="0"/>
            </a:br>
            <a:r>
              <a:rPr lang="en-US" altLang="en-US" sz="2400" smtClean="0"/>
              <a:t/>
            </a:r>
            <a:br>
              <a:rPr lang="en-US" altLang="en-US" sz="2400" smtClean="0"/>
            </a:br>
            <a:r>
              <a:rPr lang="en-US" altLang="en-US" sz="2400" smtClean="0"/>
              <a:t>Contractor Support</a:t>
            </a:r>
            <a:br>
              <a:rPr lang="en-US" altLang="en-US" sz="2400" smtClean="0"/>
            </a:br>
            <a:r>
              <a:rPr lang="en-US" altLang="en-US" smtClean="0"/>
              <a:t/>
            </a:r>
            <a:br>
              <a:rPr lang="en-US" altLang="en-US" smtClean="0"/>
            </a:br>
            <a:endParaRPr lang="en-US" altLang="en-US" smtClean="0"/>
          </a:p>
        </p:txBody>
      </p:sp>
      <p:sp>
        <p:nvSpPr>
          <p:cNvPr id="6" name="TextBox 5"/>
          <p:cNvSpPr txBox="1"/>
          <p:nvPr/>
        </p:nvSpPr>
        <p:spPr>
          <a:xfrm>
            <a:off x="1295400" y="609600"/>
            <a:ext cx="655320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rPr>
              <a:t>Agenda</a:t>
            </a:r>
          </a:p>
        </p:txBody>
      </p:sp>
    </p:spTree>
    <p:extLst>
      <p:ext uri="{BB962C8B-B14F-4D97-AF65-F5344CB8AC3E}">
        <p14:creationId xmlns:p14="http://schemas.microsoft.com/office/powerpoint/2010/main" val="16740709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79"/>
          <p:cNvSpPr txBox="1">
            <a:spLocks noChangeArrowheads="1"/>
          </p:cNvSpPr>
          <p:nvPr/>
        </p:nvSpPr>
        <p:spPr bwMode="auto">
          <a:xfrm>
            <a:off x="990600" y="533400"/>
            <a:ext cx="7251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Orders and Regulations</a:t>
            </a:r>
          </a:p>
        </p:txBody>
      </p:sp>
      <p:sp>
        <p:nvSpPr>
          <p:cNvPr id="13315" name="TextBox 79"/>
          <p:cNvSpPr txBox="1">
            <a:spLocks noChangeArrowheads="1"/>
          </p:cNvSpPr>
          <p:nvPr/>
        </p:nvSpPr>
        <p:spPr bwMode="auto">
          <a:xfrm>
            <a:off x="838200" y="1676400"/>
            <a:ext cx="72517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FAR</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DFAR</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NMCARS</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MAPPS</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JP 4-10 OCS</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U.S. Army FOO handbook 09-16</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MCO 4200.34 (CCF)</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II MEF Order 4200</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ECP SOP</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ECP Customer Handbook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6659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11"/>
          <p:cNvSpPr>
            <a:spLocks noChangeShapeType="1"/>
          </p:cNvSpPr>
          <p:nvPr/>
        </p:nvSpPr>
        <p:spPr bwMode="auto">
          <a:xfrm>
            <a:off x="1143000" y="5600700"/>
            <a:ext cx="6858000" cy="0"/>
          </a:xfrm>
          <a:prstGeom prst="line">
            <a:avLst/>
          </a:prstGeom>
          <a:noFill/>
          <a:ln w="9525">
            <a:solidFill>
              <a:schemeClr val="tx1"/>
            </a:solidFill>
            <a:round/>
            <a:headEnd/>
            <a:tailEnd/>
          </a:ln>
        </p:spPr>
        <p:txBody>
          <a:bodyPr wrap="none" anchor="ctr"/>
          <a:lstStyle/>
          <a:p>
            <a:pPr defTabSz="685800" fontAlgn="base">
              <a:spcBef>
                <a:spcPct val="0"/>
              </a:spcBef>
              <a:spcAft>
                <a:spcPct val="0"/>
              </a:spcAft>
            </a:pPr>
            <a:endParaRPr lang="en-US" sz="1350" dirty="0">
              <a:solidFill>
                <a:srgbClr val="FFFFFF"/>
              </a:solidFill>
              <a:latin typeface="Calibri" pitchFamily="34" charset="0"/>
              <a:cs typeface="Arial" charset="0"/>
            </a:endParaRPr>
          </a:p>
        </p:txBody>
      </p:sp>
      <p:sp>
        <p:nvSpPr>
          <p:cNvPr id="2054" name="Rectangle 44"/>
          <p:cNvSpPr>
            <a:spLocks noChangeArrowheads="1"/>
          </p:cNvSpPr>
          <p:nvPr/>
        </p:nvSpPr>
        <p:spPr bwMode="auto">
          <a:xfrm>
            <a:off x="1143000" y="1156356"/>
            <a:ext cx="6858000" cy="786744"/>
          </a:xfrm>
          <a:prstGeom prst="rect">
            <a:avLst/>
          </a:prstGeom>
          <a:noFill/>
          <a:ln w="9525">
            <a:noFill/>
            <a:miter lim="800000"/>
            <a:headEnd/>
            <a:tailEnd/>
          </a:ln>
        </p:spPr>
        <p:txBody>
          <a:bodyPr anchor="ctr"/>
          <a:lstStyle/>
          <a:p>
            <a:pPr algn="ctr" defTabSz="685800" fontAlgn="base">
              <a:spcBef>
                <a:spcPct val="0"/>
              </a:spcBef>
              <a:spcAft>
                <a:spcPct val="0"/>
              </a:spcAft>
            </a:pPr>
            <a:endParaRPr lang="en-US" sz="3000" dirty="0">
              <a:solidFill>
                <a:srgbClr val="FFFF99"/>
              </a:solidFill>
              <a:latin typeface="Calibri" pitchFamily="34" charset="0"/>
              <a:cs typeface="Arial" charset="0"/>
            </a:endParaRPr>
          </a:p>
        </p:txBody>
      </p:sp>
      <p:sp>
        <p:nvSpPr>
          <p:cNvPr id="12" name="Rectangle 6"/>
          <p:cNvSpPr txBox="1">
            <a:spLocks noChangeArrowheads="1"/>
          </p:cNvSpPr>
          <p:nvPr/>
        </p:nvSpPr>
        <p:spPr bwMode="auto">
          <a:xfrm>
            <a:off x="514350" y="3525201"/>
            <a:ext cx="2104612" cy="130746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57175" indent="-257175" algn="ctr" defTabSz="685800">
              <a:buNone/>
            </a:pPr>
            <a:r>
              <a:rPr lang="en-US" sz="1500" b="1" dirty="0">
                <a:solidFill>
                  <a:srgbClr val="FFFFFF"/>
                </a:solidFill>
                <a:latin typeface="Franklin Gothic Medium" panose="020B0603020102020204" pitchFamily="34" charset="0"/>
                <a:cs typeface="Arial" panose="020B0604020202020204" pitchFamily="34" charset="0"/>
              </a:rPr>
              <a:t>Business Counseling</a:t>
            </a:r>
          </a:p>
          <a:p>
            <a:pPr marL="257175" indent="-257175" algn="ctr" defTabSz="685800">
              <a:buNone/>
            </a:pPr>
            <a:r>
              <a:rPr lang="en-US" sz="1500" b="1" dirty="0">
                <a:solidFill>
                  <a:srgbClr val="FFFFFF"/>
                </a:solidFill>
                <a:latin typeface="Franklin Gothic Medium" panose="020B0603020102020204" pitchFamily="34" charset="0"/>
                <a:cs typeface="Arial" panose="020B0604020202020204" pitchFamily="34" charset="0"/>
              </a:rPr>
              <a:t>Start-up or Growth</a:t>
            </a:r>
            <a:endParaRPr lang="en-US" sz="1350" b="1" dirty="0">
              <a:solidFill>
                <a:srgbClr val="FFFFFF"/>
              </a:solidFill>
              <a:latin typeface="Franklin Gothic Medium" panose="020B0603020102020204" pitchFamily="34" charset="0"/>
              <a:cs typeface="Arial" panose="020B0604020202020204" pitchFamily="34" charset="0"/>
            </a:endParaRPr>
          </a:p>
          <a:p>
            <a:pPr marL="257175" indent="-257175" algn="ctr" defTabSz="685800">
              <a:buNone/>
            </a:pPr>
            <a:r>
              <a:rPr lang="en-US" sz="1350" b="1" dirty="0">
                <a:solidFill>
                  <a:srgbClr val="FFFFFF"/>
                </a:solidFill>
                <a:latin typeface="Franklin Gothic Medium" panose="020B0603020102020204" pitchFamily="34" charset="0"/>
                <a:cs typeface="Arial" panose="020B0604020202020204" pitchFamily="34" charset="0"/>
              </a:rPr>
              <a:t>1:1</a:t>
            </a:r>
          </a:p>
          <a:p>
            <a:pPr marL="257175" indent="-257175" algn="ctr" defTabSz="685800">
              <a:buNone/>
            </a:pPr>
            <a:r>
              <a:rPr lang="en-US" sz="1350" b="1" dirty="0">
                <a:solidFill>
                  <a:srgbClr val="FFFFFF"/>
                </a:solidFill>
                <a:latin typeface="Franklin Gothic Medium" panose="020B0603020102020204" pitchFamily="34" charset="0"/>
                <a:cs typeface="Arial" panose="020B0604020202020204" pitchFamily="34" charset="0"/>
              </a:rPr>
              <a:t>  Confidential</a:t>
            </a:r>
          </a:p>
          <a:p>
            <a:pPr marL="257175" indent="-257175" algn="ctr" defTabSz="685800">
              <a:buNone/>
            </a:pPr>
            <a:r>
              <a:rPr lang="en-US" sz="1350" b="1" dirty="0">
                <a:solidFill>
                  <a:srgbClr val="FFFFFF"/>
                </a:solidFill>
                <a:latin typeface="Franklin Gothic Medium" panose="020B0603020102020204" pitchFamily="34" charset="0"/>
                <a:cs typeface="Arial" panose="020B0604020202020204" pitchFamily="34" charset="0"/>
              </a:rPr>
              <a:t>FREE</a:t>
            </a:r>
          </a:p>
        </p:txBody>
      </p:sp>
      <p:pic>
        <p:nvPicPr>
          <p:cNvPr id="13" name="Picture 12" descr="counseling icon">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2950" y="1724179"/>
            <a:ext cx="1501902" cy="1652778"/>
          </a:xfrm>
          <a:prstGeom prst="rect">
            <a:avLst/>
          </a:prstGeom>
          <a:noFill/>
          <a:ln>
            <a:noFill/>
          </a:ln>
        </p:spPr>
      </p:pic>
      <p:pic>
        <p:nvPicPr>
          <p:cNvPr id="14" name="Picture 13" descr="workshops icon">
            <a:hlinkClick r:id="rId5" tgtFrame="&quot;_blank&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3543300" y="1714501"/>
            <a:ext cx="1500187" cy="1653032"/>
          </a:xfrm>
          <a:prstGeom prst="rect">
            <a:avLst/>
          </a:prstGeom>
          <a:noFill/>
          <a:ln>
            <a:noFill/>
          </a:ln>
        </p:spPr>
      </p:pic>
      <p:pic>
        <p:nvPicPr>
          <p:cNvPr id="15" name="Picture 14" descr="resources icon">
            <a:hlinkClick r:id="rId7" tgtFrame="&quot;_blank&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6572250" y="1655227"/>
            <a:ext cx="1501902" cy="1652778"/>
          </a:xfrm>
          <a:prstGeom prst="rect">
            <a:avLst/>
          </a:prstGeom>
          <a:noFill/>
          <a:ln>
            <a:noFill/>
          </a:ln>
        </p:spPr>
      </p:pic>
      <p:sp>
        <p:nvSpPr>
          <p:cNvPr id="16" name="Rectangle 6"/>
          <p:cNvSpPr txBox="1">
            <a:spLocks noChangeArrowheads="1"/>
          </p:cNvSpPr>
          <p:nvPr/>
        </p:nvSpPr>
        <p:spPr bwMode="auto">
          <a:xfrm>
            <a:off x="3264952" y="3512740"/>
            <a:ext cx="2107148" cy="128786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57175" indent="-257175" algn="ctr" defTabSz="685800">
              <a:buNone/>
            </a:pPr>
            <a:r>
              <a:rPr lang="en-US" sz="1500" b="1" dirty="0">
                <a:solidFill>
                  <a:srgbClr val="FFFFFF"/>
                </a:solidFill>
                <a:latin typeface="Franklin Gothic Medium" panose="020B0603020102020204" pitchFamily="34" charset="0"/>
                <a:cs typeface="Arial" panose="020B0604020202020204" pitchFamily="34" charset="0"/>
              </a:rPr>
              <a:t>Training</a:t>
            </a:r>
          </a:p>
          <a:p>
            <a:pPr marL="257175" indent="-257175" algn="ctr" defTabSz="685800">
              <a:buNone/>
            </a:pPr>
            <a:r>
              <a:rPr lang="en-US" sz="1500" b="1" dirty="0">
                <a:solidFill>
                  <a:srgbClr val="FFFFFF"/>
                </a:solidFill>
                <a:latin typeface="Franklin Gothic Medium" panose="020B0603020102020204" pitchFamily="34" charset="0"/>
                <a:cs typeface="Arial" panose="020B0604020202020204" pitchFamily="34" charset="0"/>
              </a:rPr>
              <a:t>Core Topics</a:t>
            </a:r>
          </a:p>
          <a:p>
            <a:pPr marL="257175" indent="-257175" algn="ctr" defTabSz="685800">
              <a:buNone/>
            </a:pPr>
            <a:r>
              <a:rPr lang="en-US" sz="1500" b="1" dirty="0">
                <a:solidFill>
                  <a:srgbClr val="FFFFFF"/>
                </a:solidFill>
                <a:latin typeface="Franklin Gothic Medium" panose="020B0603020102020204" pitchFamily="34" charset="0"/>
                <a:cs typeface="Arial" panose="020B0604020202020204" pitchFamily="34" charset="0"/>
              </a:rPr>
              <a:t>Supplemental Topics</a:t>
            </a:r>
          </a:p>
          <a:p>
            <a:pPr marL="257175" indent="-257175" algn="ctr" defTabSz="685800">
              <a:buNone/>
            </a:pPr>
            <a:r>
              <a:rPr lang="en-US" sz="1350" b="1" dirty="0">
                <a:solidFill>
                  <a:srgbClr val="FFFFFF"/>
                </a:solidFill>
                <a:latin typeface="Franklin Gothic Medium" panose="020B0603020102020204" pitchFamily="34" charset="0"/>
                <a:cs typeface="Arial" panose="020B0604020202020204" pitchFamily="34" charset="0"/>
              </a:rPr>
              <a:t>High Impact</a:t>
            </a:r>
          </a:p>
          <a:p>
            <a:pPr marL="257175" indent="-257175" algn="ctr" defTabSz="685800">
              <a:buNone/>
            </a:pPr>
            <a:r>
              <a:rPr lang="en-US" sz="1350" b="1" dirty="0">
                <a:solidFill>
                  <a:srgbClr val="FFFFFF"/>
                </a:solidFill>
                <a:latin typeface="Franklin Gothic Medium" panose="020B0603020102020204" pitchFamily="34" charset="0"/>
                <a:cs typeface="Arial" panose="020B0604020202020204" pitchFamily="34" charset="0"/>
              </a:rPr>
              <a:t>Short Duration</a:t>
            </a:r>
          </a:p>
          <a:p>
            <a:pPr marL="257175" indent="-257175" algn="ctr" defTabSz="685800">
              <a:buNone/>
            </a:pPr>
            <a:r>
              <a:rPr lang="en-US" sz="1350" b="1" dirty="0">
                <a:solidFill>
                  <a:srgbClr val="FFFFFF"/>
                </a:solidFill>
                <a:latin typeface="Franklin Gothic Medium" panose="020B0603020102020204" pitchFamily="34" charset="0"/>
                <a:cs typeface="Arial" panose="020B0604020202020204" pitchFamily="34" charset="0"/>
              </a:rPr>
              <a:t>FREE</a:t>
            </a:r>
          </a:p>
        </p:txBody>
      </p:sp>
      <p:sp>
        <p:nvSpPr>
          <p:cNvPr id="17" name="Rectangle 6"/>
          <p:cNvSpPr txBox="1">
            <a:spLocks noChangeArrowheads="1"/>
          </p:cNvSpPr>
          <p:nvPr/>
        </p:nvSpPr>
        <p:spPr bwMode="auto">
          <a:xfrm>
            <a:off x="6272212" y="3482007"/>
            <a:ext cx="2243138" cy="194724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57175" indent="-257175" algn="ctr" defTabSz="685800">
              <a:buNone/>
            </a:pPr>
            <a:r>
              <a:rPr lang="en-US" sz="1500" b="1" dirty="0">
                <a:solidFill>
                  <a:srgbClr val="FFFFFF"/>
                </a:solidFill>
                <a:latin typeface="Franklin Gothic Medium" panose="020B0603020102020204" pitchFamily="34" charset="0"/>
                <a:cs typeface="Arial" panose="020B0604020202020204" pitchFamily="34" charset="0"/>
              </a:rPr>
              <a:t>Resource Information</a:t>
            </a:r>
          </a:p>
          <a:p>
            <a:pPr marL="257175" indent="-257175" algn="ctr" defTabSz="685800">
              <a:buNone/>
            </a:pPr>
            <a:r>
              <a:rPr lang="en-US" sz="1500" b="1" dirty="0">
                <a:solidFill>
                  <a:srgbClr val="FFFFFF"/>
                </a:solidFill>
                <a:latin typeface="Franklin Gothic Medium" panose="020B0603020102020204" pitchFamily="34" charset="0"/>
                <a:cs typeface="Arial" panose="020B0604020202020204" pitchFamily="34" charset="0"/>
              </a:rPr>
              <a:t> &amp; Referral</a:t>
            </a:r>
          </a:p>
          <a:p>
            <a:pPr marL="257175" indent="-257175" algn="ctr" defTabSz="685800">
              <a:buNone/>
            </a:pPr>
            <a:endParaRPr lang="en-US" sz="900" b="1" dirty="0">
              <a:solidFill>
                <a:srgbClr val="FFFFFF"/>
              </a:solidFill>
              <a:latin typeface="Franklin Gothic Medium" panose="020B0603020102020204" pitchFamily="34" charset="0"/>
              <a:cs typeface="Arial" panose="020B0604020202020204" pitchFamily="34" charset="0"/>
            </a:endParaRPr>
          </a:p>
          <a:p>
            <a:pPr marL="257175" indent="-257175" algn="ctr" defTabSz="685800">
              <a:spcBef>
                <a:spcPts val="0"/>
              </a:spcBef>
              <a:buNone/>
            </a:pPr>
            <a:r>
              <a:rPr lang="en-US" sz="1350" b="1" dirty="0">
                <a:solidFill>
                  <a:srgbClr val="FFFFFF"/>
                </a:solidFill>
                <a:latin typeface="Franklin Gothic Medium" panose="020B0603020102020204" pitchFamily="34" charset="0"/>
                <a:cs typeface="Arial" panose="020B0604020202020204" pitchFamily="34" charset="0"/>
              </a:rPr>
              <a:t>Tools to launch and scale</a:t>
            </a:r>
          </a:p>
          <a:p>
            <a:pPr marL="257175" indent="-257175" algn="ctr" defTabSz="685800">
              <a:spcBef>
                <a:spcPts val="0"/>
              </a:spcBef>
              <a:buNone/>
            </a:pPr>
            <a:r>
              <a:rPr lang="en-US" sz="1350" b="1" dirty="0">
                <a:solidFill>
                  <a:srgbClr val="FFFFFF"/>
                </a:solidFill>
                <a:latin typeface="Franklin Gothic Medium" panose="020B0603020102020204" pitchFamily="34" charset="0"/>
                <a:cs typeface="Arial" panose="020B0604020202020204" pitchFamily="34" charset="0"/>
              </a:rPr>
              <a:t>Templates, Industry Data</a:t>
            </a:r>
          </a:p>
          <a:p>
            <a:pPr marL="257175" indent="-257175" algn="ctr" defTabSz="685800">
              <a:spcBef>
                <a:spcPts val="0"/>
              </a:spcBef>
              <a:buNone/>
            </a:pPr>
            <a:r>
              <a:rPr lang="en-US" sz="1350" b="1" dirty="0">
                <a:solidFill>
                  <a:srgbClr val="FFFFFF"/>
                </a:solidFill>
                <a:latin typeface="Franklin Gothic Medium" panose="020B0603020102020204" pitchFamily="34" charset="0"/>
                <a:cs typeface="Arial" panose="020B0604020202020204" pitchFamily="34" charset="0"/>
              </a:rPr>
              <a:t> Referrals to Agencies &amp; Professionals</a:t>
            </a:r>
            <a:endParaRPr lang="en-US" sz="1050" b="1" dirty="0">
              <a:solidFill>
                <a:srgbClr val="FFFFFF"/>
              </a:solidFill>
              <a:latin typeface="Franklin Gothic Medium" panose="020B0603020102020204" pitchFamily="34" charset="0"/>
              <a:cs typeface="Arial" panose="020B0604020202020204" pitchFamily="34" charset="0"/>
            </a:endParaRPr>
          </a:p>
          <a:p>
            <a:pPr marL="257175" indent="-257175" algn="ctr" defTabSz="685800">
              <a:spcBef>
                <a:spcPts val="0"/>
              </a:spcBef>
              <a:buNone/>
            </a:pPr>
            <a:r>
              <a:rPr lang="en-US" sz="1350" b="1" dirty="0">
                <a:solidFill>
                  <a:srgbClr val="FFFFFF"/>
                </a:solidFill>
                <a:latin typeface="Franklin Gothic Medium" panose="020B0603020102020204" pitchFamily="34" charset="0"/>
                <a:cs typeface="Arial" panose="020B0604020202020204" pitchFamily="34" charset="0"/>
              </a:rPr>
              <a:t>FREE</a:t>
            </a:r>
          </a:p>
        </p:txBody>
      </p:sp>
      <p:sp>
        <p:nvSpPr>
          <p:cNvPr id="18" name="Rectangle 44"/>
          <p:cNvSpPr>
            <a:spLocks noChangeArrowheads="1"/>
          </p:cNvSpPr>
          <p:nvPr/>
        </p:nvSpPr>
        <p:spPr bwMode="auto">
          <a:xfrm>
            <a:off x="1143000" y="1017977"/>
            <a:ext cx="6858000" cy="624345"/>
          </a:xfrm>
          <a:prstGeom prst="rect">
            <a:avLst/>
          </a:prstGeom>
          <a:noFill/>
          <a:ln w="9525">
            <a:noFill/>
            <a:miter lim="800000"/>
            <a:headEnd/>
            <a:tailEnd/>
          </a:ln>
        </p:spPr>
        <p:txBody>
          <a:bodyPr anchor="ctr"/>
          <a:lstStyle/>
          <a:p>
            <a:pPr algn="ctr" defTabSz="685772" fontAlgn="base">
              <a:lnSpc>
                <a:spcPct val="90000"/>
              </a:lnSpc>
              <a:spcBef>
                <a:spcPct val="0"/>
              </a:spcBef>
              <a:spcAft>
                <a:spcPct val="0"/>
              </a:spcAft>
            </a:pPr>
            <a:r>
              <a:rPr lang="en-US" sz="3300" spc="-113"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Calibri"/>
                <a:cs typeface="Arial" charset="0"/>
              </a:rPr>
              <a:t>How We Help Businesses – Trio of Services</a:t>
            </a:r>
          </a:p>
        </p:txBody>
      </p:sp>
      <p:sp>
        <p:nvSpPr>
          <p:cNvPr id="11" name="TextBox 10"/>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11</a:t>
            </a:r>
            <a:endParaRPr lang="en-US" sz="1200" dirty="0"/>
          </a:p>
        </p:txBody>
      </p:sp>
    </p:spTree>
    <p:extLst>
      <p:ext uri="{BB962C8B-B14F-4D97-AF65-F5344CB8AC3E}">
        <p14:creationId xmlns:p14="http://schemas.microsoft.com/office/powerpoint/2010/main" val="848901755"/>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bwMode="auto">
          <a:xfrm>
            <a:off x="685800" y="1676400"/>
            <a:ext cx="7772400" cy="192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1800" u="sng" smtClean="0"/>
              <a:t>Mission</a:t>
            </a:r>
            <a:r>
              <a:rPr lang="en-US" altLang="en-US" sz="1800" smtClean="0"/>
              <a:t>: When Directed, Provide </a:t>
            </a:r>
            <a:r>
              <a:rPr lang="en-US" altLang="en-US" sz="1800" b="1" smtClean="0"/>
              <a:t>comprehensive expeditionary contracting support to any size Marine Air Ground Task Force</a:t>
            </a:r>
            <a:r>
              <a:rPr lang="en-US" altLang="en-US" sz="1800" smtClean="0"/>
              <a:t> or augmentation to a joint contracting agency. This includes contracting and purchasing essential supplies and services that are not readily available through normal logistic channels or Host-Nation Support throughout the full range of military operations (ROMO).</a:t>
            </a:r>
            <a:br>
              <a:rPr lang="en-US" altLang="en-US" sz="1800" smtClean="0"/>
            </a:br>
            <a:r>
              <a:rPr lang="en-US" altLang="en-US" sz="1800" smtClean="0"/>
              <a:t/>
            </a:r>
            <a:br>
              <a:rPr lang="en-US" altLang="en-US" sz="1800" smtClean="0"/>
            </a:br>
            <a:r>
              <a:rPr lang="en-US" altLang="en-US" sz="1800" smtClean="0"/>
              <a:t> 	</a:t>
            </a:r>
            <a:br>
              <a:rPr lang="en-US" altLang="en-US" sz="1800" smtClean="0"/>
            </a:br>
            <a:r>
              <a:rPr lang="en-US" altLang="en-US" sz="1800" smtClean="0"/>
              <a:t/>
            </a:r>
            <a:br>
              <a:rPr lang="en-US" altLang="en-US" sz="1800" smtClean="0"/>
            </a:br>
            <a:r>
              <a:rPr lang="en-US" altLang="en-US" sz="1800" smtClean="0"/>
              <a:t/>
            </a:r>
            <a:br>
              <a:rPr lang="en-US" altLang="en-US" sz="1800" smtClean="0"/>
            </a:br>
            <a:r>
              <a:rPr lang="en-US" altLang="en-US" sz="1800" smtClean="0"/>
              <a:t>	</a:t>
            </a:r>
            <a:br>
              <a:rPr lang="en-US" altLang="en-US" sz="1800" smtClean="0"/>
            </a:br>
            <a:r>
              <a:rPr lang="en-US" altLang="en-US" smtClean="0"/>
              <a:t/>
            </a:r>
            <a:br>
              <a:rPr lang="en-US" altLang="en-US" smtClean="0"/>
            </a:br>
            <a:r>
              <a:rPr lang="en-US" altLang="en-US" smtClean="0"/>
              <a:t/>
            </a:r>
            <a:br>
              <a:rPr lang="en-US" altLang="en-US" smtClean="0"/>
            </a:br>
            <a:endParaRPr lang="en-US" altLang="en-US" smtClean="0"/>
          </a:p>
        </p:txBody>
      </p:sp>
      <p:sp>
        <p:nvSpPr>
          <p:cNvPr id="6" name="TextBox 5"/>
          <p:cNvSpPr txBox="1"/>
          <p:nvPr/>
        </p:nvSpPr>
        <p:spPr>
          <a:xfrm>
            <a:off x="1295400" y="609600"/>
            <a:ext cx="655320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rPr>
              <a:t>Mission</a:t>
            </a:r>
          </a:p>
        </p:txBody>
      </p:sp>
    </p:spTree>
    <p:extLst>
      <p:ext uri="{BB962C8B-B14F-4D97-AF65-F5344CB8AC3E}">
        <p14:creationId xmlns:p14="http://schemas.microsoft.com/office/powerpoint/2010/main" val="5017532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609600"/>
            <a:ext cx="6553200" cy="5238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Contracting Authority</a:t>
            </a:r>
          </a:p>
        </p:txBody>
      </p:sp>
      <p:sp>
        <p:nvSpPr>
          <p:cNvPr id="16387" name="Title 1"/>
          <p:cNvSpPr>
            <a:spLocks noGrp="1"/>
          </p:cNvSpPr>
          <p:nvPr>
            <p:ph type="ctrTitle"/>
          </p:nvPr>
        </p:nvSpPr>
        <p:spPr bwMode="auto">
          <a:xfrm>
            <a:off x="157163" y="1600200"/>
            <a:ext cx="8834437"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000" smtClean="0"/>
              <a:t>	</a:t>
            </a:r>
            <a:br>
              <a:rPr lang="en-US" altLang="en-US" sz="2000" smtClean="0"/>
            </a:br>
            <a:r>
              <a:rPr lang="en-US" altLang="en-US" sz="2000" smtClean="0"/>
              <a:t>	The ECP’s contracting authority </a:t>
            </a:r>
            <a:r>
              <a:rPr lang="en-US" altLang="en-US" sz="2000" b="1" smtClean="0"/>
              <a:t>is limited to</a:t>
            </a:r>
            <a:r>
              <a:rPr lang="en-US" altLang="en-US" sz="2000" smtClean="0"/>
              <a:t>: contracts executed in support of exercises and deployments for Joint Force or MAGTF unit operations where the performance of the contract is to be executed in support of exercises or operations being conducted outside the continental United States. The ECP may provide contracting support for MAGTF level unit exercises that take place in the continental United States, where garrison support is not provided. </a:t>
            </a:r>
          </a:p>
        </p:txBody>
      </p:sp>
    </p:spTree>
    <p:extLst>
      <p:ext uri="{BB962C8B-B14F-4D97-AF65-F5344CB8AC3E}">
        <p14:creationId xmlns:p14="http://schemas.microsoft.com/office/powerpoint/2010/main" val="22406390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609600"/>
            <a:ext cx="6553200" cy="5238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Area Of Responsibility</a:t>
            </a:r>
          </a:p>
        </p:txBody>
      </p:sp>
      <p:sp>
        <p:nvSpPr>
          <p:cNvPr id="17411" name="Title 1"/>
          <p:cNvSpPr>
            <a:spLocks noGrp="1"/>
          </p:cNvSpPr>
          <p:nvPr>
            <p:ph type="ctrTitle"/>
          </p:nvPr>
        </p:nvSpPr>
        <p:spPr bwMode="auto">
          <a:xfrm>
            <a:off x="157163" y="1600200"/>
            <a:ext cx="8834437"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000" smtClean="0"/>
              <a:t>	</a:t>
            </a:r>
            <a:br>
              <a:rPr lang="en-US" altLang="en-US" sz="2000" smtClean="0"/>
            </a:br>
            <a:r>
              <a:rPr lang="en-US" altLang="en-US" sz="2000" smtClean="0"/>
              <a:t>	</a:t>
            </a:r>
          </a:p>
        </p:txBody>
      </p:sp>
      <p:pic>
        <p:nvPicPr>
          <p:cNvPr id="174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522413"/>
            <a:ext cx="65151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5-Point Star 6"/>
          <p:cNvSpPr/>
          <p:nvPr/>
        </p:nvSpPr>
        <p:spPr>
          <a:xfrm>
            <a:off x="6345238" y="3055938"/>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4" name="Oval 3"/>
          <p:cNvSpPr/>
          <p:nvPr/>
        </p:nvSpPr>
        <p:spPr>
          <a:xfrm>
            <a:off x="1676400" y="3200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Arial"/>
            </a:endParaRPr>
          </a:p>
        </p:txBody>
      </p:sp>
      <p:sp>
        <p:nvSpPr>
          <p:cNvPr id="8" name="5-Point Star 7"/>
          <p:cNvSpPr/>
          <p:nvPr/>
        </p:nvSpPr>
        <p:spPr>
          <a:xfrm>
            <a:off x="5080000" y="2941638"/>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9" name="5-Point Star 8"/>
          <p:cNvSpPr/>
          <p:nvPr/>
        </p:nvSpPr>
        <p:spPr>
          <a:xfrm>
            <a:off x="4527550" y="2847975"/>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0" name="5-Point Star 9"/>
          <p:cNvSpPr/>
          <p:nvPr/>
        </p:nvSpPr>
        <p:spPr>
          <a:xfrm>
            <a:off x="4927600" y="215265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1" name="5-Point Star 10"/>
          <p:cNvSpPr/>
          <p:nvPr/>
        </p:nvSpPr>
        <p:spPr>
          <a:xfrm>
            <a:off x="5267325" y="160020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2" name="5-Point Star 11"/>
          <p:cNvSpPr/>
          <p:nvPr/>
        </p:nvSpPr>
        <p:spPr>
          <a:xfrm>
            <a:off x="5080000" y="230505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3" name="5-Point Star 12"/>
          <p:cNvSpPr/>
          <p:nvPr/>
        </p:nvSpPr>
        <p:spPr>
          <a:xfrm>
            <a:off x="6934200" y="396240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4" name="5-Point Star 13"/>
          <p:cNvSpPr/>
          <p:nvPr/>
        </p:nvSpPr>
        <p:spPr>
          <a:xfrm>
            <a:off x="7429500" y="407670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5" name="5-Point Star 14"/>
          <p:cNvSpPr/>
          <p:nvPr/>
        </p:nvSpPr>
        <p:spPr>
          <a:xfrm>
            <a:off x="4510088" y="3465513"/>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6" name="5-Point Star 15"/>
          <p:cNvSpPr/>
          <p:nvPr/>
        </p:nvSpPr>
        <p:spPr>
          <a:xfrm>
            <a:off x="5675313" y="2827338"/>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7" name="5-Point Star 16"/>
          <p:cNvSpPr/>
          <p:nvPr/>
        </p:nvSpPr>
        <p:spPr>
          <a:xfrm>
            <a:off x="6629400" y="241935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8" name="5-Point Star 17"/>
          <p:cNvSpPr/>
          <p:nvPr/>
        </p:nvSpPr>
        <p:spPr>
          <a:xfrm>
            <a:off x="6000750" y="219075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19" name="5-Point Star 18"/>
          <p:cNvSpPr/>
          <p:nvPr/>
        </p:nvSpPr>
        <p:spPr>
          <a:xfrm>
            <a:off x="1828800" y="541020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
        <p:nvSpPr>
          <p:cNvPr id="20" name="5-Point Star 19"/>
          <p:cNvSpPr/>
          <p:nvPr/>
        </p:nvSpPr>
        <p:spPr>
          <a:xfrm>
            <a:off x="2667000" y="5029200"/>
            <a:ext cx="3048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Arial"/>
            </a:endParaRPr>
          </a:p>
        </p:txBody>
      </p:sp>
    </p:spTree>
    <p:extLst>
      <p:ext uri="{BB962C8B-B14F-4D97-AF65-F5344CB8AC3E}">
        <p14:creationId xmlns:p14="http://schemas.microsoft.com/office/powerpoint/2010/main" val="34635477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609600"/>
            <a:ext cx="6553200" cy="5238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Enduring Requirements</a:t>
            </a:r>
          </a:p>
        </p:txBody>
      </p:sp>
      <p:sp>
        <p:nvSpPr>
          <p:cNvPr id="18435" name="Title 1"/>
          <p:cNvSpPr>
            <a:spLocks noGrp="1"/>
          </p:cNvSpPr>
          <p:nvPr>
            <p:ph type="ctrTitle"/>
          </p:nvPr>
        </p:nvSpPr>
        <p:spPr bwMode="auto">
          <a:xfrm>
            <a:off x="157163" y="1600200"/>
            <a:ext cx="8834437"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gn="l"/>
            <a:r>
              <a:rPr lang="en-US" altLang="en-US" sz="2000" smtClean="0"/>
              <a:t>Portable Toilets and Handwashing Stations</a:t>
            </a:r>
            <a:br>
              <a:rPr lang="en-US" altLang="en-US" sz="2000" smtClean="0"/>
            </a:br>
            <a:r>
              <a:rPr lang="en-US" altLang="en-US" sz="2000" smtClean="0"/>
              <a:t/>
            </a:r>
            <a:br>
              <a:rPr lang="en-US" altLang="en-US" sz="2000" smtClean="0"/>
            </a:br>
            <a:r>
              <a:rPr lang="en-US" altLang="en-US" sz="2000" smtClean="0"/>
              <a:t>Variety of Rental Vehicles such as sedans, trucks, and vans </a:t>
            </a:r>
            <a:br>
              <a:rPr lang="en-US" altLang="en-US" sz="2000" smtClean="0"/>
            </a:br>
            <a:r>
              <a:rPr lang="en-US" altLang="en-US" sz="2000" smtClean="0"/>
              <a:t/>
            </a:r>
            <a:br>
              <a:rPr lang="en-US" altLang="en-US" sz="2000" smtClean="0"/>
            </a:br>
            <a:r>
              <a:rPr lang="en-US" altLang="en-US" sz="2000" smtClean="0"/>
              <a:t>Heavy Equipment such as forklifts, lowboys, and cranes </a:t>
            </a:r>
            <a:br>
              <a:rPr lang="en-US" altLang="en-US" sz="2000" smtClean="0"/>
            </a:br>
            <a:r>
              <a:rPr lang="en-US" altLang="en-US" sz="2000" smtClean="0"/>
              <a:t/>
            </a:r>
            <a:br>
              <a:rPr lang="en-US" altLang="en-US" sz="2000" smtClean="0"/>
            </a:br>
            <a:r>
              <a:rPr lang="en-US" altLang="en-US" sz="2000" smtClean="0"/>
              <a:t>Interpreters</a:t>
            </a:r>
            <a:br>
              <a:rPr lang="en-US" altLang="en-US" sz="2000" smtClean="0"/>
            </a:br>
            <a:r>
              <a:rPr lang="en-US" altLang="en-US" sz="2000" smtClean="0"/>
              <a:t/>
            </a:r>
            <a:br>
              <a:rPr lang="en-US" altLang="en-US" sz="2000" smtClean="0"/>
            </a:br>
            <a:r>
              <a:rPr lang="en-US" altLang="en-US" sz="2000" smtClean="0"/>
              <a:t>Food &amp; water		</a:t>
            </a:r>
            <a:br>
              <a:rPr lang="en-US" altLang="en-US" sz="2000" smtClean="0"/>
            </a:br>
            <a:r>
              <a:rPr lang="en-US" altLang="en-US" sz="2000" smtClean="0"/>
              <a:t/>
            </a:r>
            <a:br>
              <a:rPr lang="en-US" altLang="en-US" sz="2000" smtClean="0"/>
            </a:br>
            <a:r>
              <a:rPr lang="en-US" altLang="en-US" sz="2000" smtClean="0"/>
              <a:t>Lodging &amp; shelter</a:t>
            </a:r>
            <a:br>
              <a:rPr lang="en-US" altLang="en-US" sz="2000" smtClean="0"/>
            </a:br>
            <a:r>
              <a:rPr lang="en-US" altLang="en-US" sz="2000" smtClean="0"/>
              <a:t/>
            </a:r>
            <a:br>
              <a:rPr lang="en-US" altLang="en-US" sz="2000" smtClean="0"/>
            </a:br>
            <a:r>
              <a:rPr lang="en-US" altLang="en-US" sz="2000" smtClean="0"/>
              <a:t>Base operating services such as laundry, waste disposal &amp; utilities </a:t>
            </a:r>
            <a:br>
              <a:rPr lang="en-US" altLang="en-US" sz="2000" smtClean="0"/>
            </a:br>
            <a:r>
              <a:rPr lang="en-US" altLang="en-US" sz="2000" smtClean="0"/>
              <a:t/>
            </a:r>
            <a:br>
              <a:rPr lang="en-US" altLang="en-US" sz="2000" smtClean="0"/>
            </a:br>
            <a:r>
              <a:rPr lang="en-US" altLang="en-US" sz="2000" smtClean="0"/>
              <a:t>Fuel</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endParaRPr lang="en-US" altLang="en-US" sz="2000" smtClean="0"/>
          </a:p>
        </p:txBody>
      </p:sp>
    </p:spTree>
    <p:extLst>
      <p:ext uri="{BB962C8B-B14F-4D97-AF65-F5344CB8AC3E}">
        <p14:creationId xmlns:p14="http://schemas.microsoft.com/office/powerpoint/2010/main" val="49436961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609600"/>
            <a:ext cx="6553200" cy="5238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Contractor Support</a:t>
            </a:r>
          </a:p>
        </p:txBody>
      </p:sp>
      <p:sp>
        <p:nvSpPr>
          <p:cNvPr id="19459" name="Title 1"/>
          <p:cNvSpPr>
            <a:spLocks noGrp="1"/>
          </p:cNvSpPr>
          <p:nvPr>
            <p:ph type="ctrTitle"/>
          </p:nvPr>
        </p:nvSpPr>
        <p:spPr bwMode="auto">
          <a:xfrm>
            <a:off x="157163" y="1600200"/>
            <a:ext cx="8834437"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gn="l"/>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Short-fused requirements with changes  </a:t>
            </a:r>
            <a:br>
              <a:rPr lang="en-US" altLang="en-US" sz="2000" smtClean="0"/>
            </a:br>
            <a:r>
              <a:rPr lang="en-US" altLang="en-US" sz="2000" smtClean="0"/>
              <a:t/>
            </a:r>
            <a:br>
              <a:rPr lang="en-US" altLang="en-US" sz="2000" smtClean="0"/>
            </a:br>
            <a:r>
              <a:rPr lang="en-US" altLang="en-US" sz="2000" smtClean="0"/>
              <a:t>Looking for more general contractors in the vendor pool</a:t>
            </a:r>
            <a:br>
              <a:rPr lang="en-US" altLang="en-US" sz="2000" smtClean="0"/>
            </a:br>
            <a:r>
              <a:rPr lang="en-US" altLang="en-US" sz="2000" smtClean="0"/>
              <a:t/>
            </a:r>
            <a:br>
              <a:rPr lang="en-US" altLang="en-US" sz="2000" smtClean="0"/>
            </a:br>
            <a:r>
              <a:rPr lang="en-US" altLang="en-US" sz="2000" smtClean="0"/>
              <a:t>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endParaRPr lang="en-US" altLang="en-US" sz="2000" smtClean="0"/>
          </a:p>
        </p:txBody>
      </p:sp>
    </p:spTree>
    <p:extLst>
      <p:ext uri="{BB962C8B-B14F-4D97-AF65-F5344CB8AC3E}">
        <p14:creationId xmlns:p14="http://schemas.microsoft.com/office/powerpoint/2010/main" val="207371045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609600"/>
            <a:ext cx="6553200" cy="5238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Points of Contact	</a:t>
            </a:r>
          </a:p>
        </p:txBody>
      </p:sp>
      <p:sp>
        <p:nvSpPr>
          <p:cNvPr id="21507" name="Title 1"/>
          <p:cNvSpPr>
            <a:spLocks noGrp="1"/>
          </p:cNvSpPr>
          <p:nvPr>
            <p:ph type="ctrTitle"/>
          </p:nvPr>
        </p:nvSpPr>
        <p:spPr bwMode="auto">
          <a:xfrm>
            <a:off x="157163" y="1600200"/>
            <a:ext cx="8834437"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r>
              <a:rPr lang="en-US" altLang="en-US" sz="2000" smtClean="0"/>
              <a:t/>
            </a:r>
            <a:br>
              <a:rPr lang="en-US" altLang="en-US" sz="2000" smtClean="0"/>
            </a:br>
            <a:r>
              <a:rPr lang="en-US" altLang="en-US" sz="2000" smtClean="0"/>
              <a:t/>
            </a:r>
            <a:br>
              <a:rPr lang="en-US" altLang="en-US" sz="2000" smtClean="0"/>
            </a:br>
            <a:r>
              <a:rPr lang="en-US" altLang="en-US" sz="2000" smtClean="0">
                <a:solidFill>
                  <a:schemeClr val="tx1"/>
                </a:solidFill>
              </a:rPr>
              <a:t>GySgt Richard Aguila: </a:t>
            </a:r>
            <a:br>
              <a:rPr lang="en-US" altLang="en-US" sz="2000" smtClean="0">
                <a:solidFill>
                  <a:schemeClr val="tx1"/>
                </a:solidFill>
              </a:rPr>
            </a:br>
            <a:r>
              <a:rPr lang="en-US" altLang="en-US" sz="2000" smtClean="0">
                <a:solidFill>
                  <a:schemeClr val="tx1"/>
                </a:solidFill>
              </a:rPr>
              <a:t/>
            </a:r>
            <a:br>
              <a:rPr lang="en-US" altLang="en-US" sz="2000" smtClean="0">
                <a:solidFill>
                  <a:schemeClr val="tx1"/>
                </a:solidFill>
              </a:rPr>
            </a:br>
            <a:r>
              <a:rPr lang="en-US" altLang="en-US" sz="2000" smtClean="0">
                <a:solidFill>
                  <a:schemeClr val="tx1"/>
                </a:solidFill>
              </a:rPr>
              <a:t>richard.aguila@usmc.mil</a:t>
            </a:r>
            <a:br>
              <a:rPr lang="en-US" altLang="en-US" sz="2000" smtClean="0">
                <a:solidFill>
                  <a:schemeClr val="tx1"/>
                </a:solidFill>
              </a:rPr>
            </a:br>
            <a:r>
              <a:rPr lang="en-US" altLang="en-US" sz="2000" smtClean="0">
                <a:solidFill>
                  <a:schemeClr val="tx1"/>
                </a:solidFill>
              </a:rPr>
              <a:t/>
            </a:r>
            <a:br>
              <a:rPr lang="en-US" altLang="en-US" sz="2000" smtClean="0">
                <a:solidFill>
                  <a:schemeClr val="tx1"/>
                </a:solidFill>
              </a:rPr>
            </a:br>
            <a:r>
              <a:rPr lang="en-US" altLang="en-US" sz="2000" smtClean="0">
                <a:solidFill>
                  <a:schemeClr val="tx1"/>
                </a:solidFill>
              </a:rPr>
              <a:t>910-451-1517</a:t>
            </a: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r>
              <a:rPr lang="en-US" altLang="en-US" sz="2000" smtClean="0"/>
              <a:t/>
            </a:r>
            <a:br>
              <a:rPr lang="en-US" altLang="en-US" sz="2000" smtClean="0"/>
            </a:br>
            <a:endParaRPr lang="en-US" altLang="en-US" sz="2000" smtClean="0"/>
          </a:p>
        </p:txBody>
      </p:sp>
    </p:spTree>
    <p:extLst>
      <p:ext uri="{BB962C8B-B14F-4D97-AF65-F5344CB8AC3E}">
        <p14:creationId xmlns:p14="http://schemas.microsoft.com/office/powerpoint/2010/main" val="2499401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96318" y="1325982"/>
            <a:ext cx="9323597" cy="52296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000" b="1" dirty="0" smtClean="0"/>
          </a:p>
          <a:p>
            <a:endParaRPr lang="en-US" sz="4000" b="1" dirty="0" smtClean="0"/>
          </a:p>
          <a:p>
            <a:endParaRPr lang="en-US" sz="4000" b="1" dirty="0"/>
          </a:p>
          <a:p>
            <a:r>
              <a:rPr lang="en-US" sz="4000" b="1" dirty="0" smtClean="0"/>
              <a:t>Marine Corps Installations East</a:t>
            </a:r>
          </a:p>
          <a:p>
            <a:r>
              <a:rPr lang="en-US" sz="4000" b="1" dirty="0" smtClean="0"/>
              <a:t>Regional Contracting Office</a:t>
            </a:r>
          </a:p>
          <a:p>
            <a:endParaRPr lang="en-US" sz="4000" b="1" dirty="0" smtClean="0"/>
          </a:p>
        </p:txBody>
      </p:sp>
      <p:sp>
        <p:nvSpPr>
          <p:cNvPr id="4" name="TextBox 3"/>
          <p:cNvSpPr txBox="1"/>
          <p:nvPr/>
        </p:nvSpPr>
        <p:spPr>
          <a:xfrm>
            <a:off x="3132173" y="6340194"/>
            <a:ext cx="2807936"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9" name="TextBox 8"/>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116</a:t>
            </a:r>
            <a:endParaRPr lang="en-US" sz="1200" dirty="0"/>
          </a:p>
        </p:txBody>
      </p:sp>
    </p:spTree>
    <p:extLst>
      <p:ext uri="{BB962C8B-B14F-4D97-AF65-F5344CB8AC3E}">
        <p14:creationId xmlns:p14="http://schemas.microsoft.com/office/powerpoint/2010/main" val="31752412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25728" y="-29203"/>
            <a:ext cx="5501827" cy="923330"/>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000" dirty="0" smtClean="0">
                <a:solidFill>
                  <a:srgbClr val="FFFFFF"/>
                </a:solidFill>
                <a:latin typeface="Arial" panose="020B0604020202020204" pitchFamily="34" charset="0"/>
                <a:cs typeface="Arial" panose="020B0604020202020204" pitchFamily="34" charset="0"/>
              </a:rPr>
              <a:t>Marine Corps Installations East</a:t>
            </a:r>
          </a:p>
          <a:p>
            <a:pPr>
              <a:defRPr/>
            </a:pPr>
            <a:r>
              <a:rPr lang="en-US" sz="3000" dirty="0" smtClean="0">
                <a:solidFill>
                  <a:srgbClr val="FFFFFF"/>
                </a:solidFill>
                <a:latin typeface="Arial" panose="020B0604020202020204" pitchFamily="34" charset="0"/>
                <a:cs typeface="Arial" panose="020B0604020202020204" pitchFamily="34" charset="0"/>
              </a:rPr>
              <a:t>                  Structure</a:t>
            </a:r>
            <a:endParaRPr lang="en-US" sz="3000"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22730" y="1442268"/>
            <a:ext cx="8638244" cy="4631172"/>
          </a:xfrm>
          <a:prstGeom prst="rect">
            <a:avLst/>
          </a:prstGeom>
        </p:spPr>
      </p:pic>
      <p:sp>
        <p:nvSpPr>
          <p:cNvPr id="4" name="TextBox 3"/>
          <p:cNvSpPr txBox="1"/>
          <p:nvPr/>
        </p:nvSpPr>
        <p:spPr>
          <a:xfrm>
            <a:off x="3163985" y="6289031"/>
            <a:ext cx="2807936"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7" name="TextBox 6"/>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6</a:t>
            </a:r>
            <a:endParaRPr lang="en-US" sz="1200" dirty="0"/>
          </a:p>
        </p:txBody>
      </p:sp>
      <p:sp>
        <p:nvSpPr>
          <p:cNvPr id="8" name="TextBox 7"/>
          <p:cNvSpPr txBox="1"/>
          <p:nvPr/>
        </p:nvSpPr>
        <p:spPr>
          <a:xfrm>
            <a:off x="8484968" y="6566712"/>
            <a:ext cx="430226" cy="276999"/>
          </a:xfrm>
          <a:prstGeom prst="rect">
            <a:avLst/>
          </a:prstGeom>
          <a:solidFill>
            <a:schemeClr val="bg1"/>
          </a:solidFill>
        </p:spPr>
        <p:txBody>
          <a:bodyPr wrap="square" rtlCol="0">
            <a:spAutoFit/>
          </a:bodyPr>
          <a:lstStyle/>
          <a:p>
            <a:r>
              <a:rPr lang="en-US" sz="1200" dirty="0" smtClean="0"/>
              <a:t>117</a:t>
            </a:r>
            <a:endParaRPr lang="en-US" sz="1200" dirty="0"/>
          </a:p>
        </p:txBody>
      </p:sp>
    </p:spTree>
    <p:extLst>
      <p:ext uri="{BB962C8B-B14F-4D97-AF65-F5344CB8AC3E}">
        <p14:creationId xmlns:p14="http://schemas.microsoft.com/office/powerpoint/2010/main" val="470523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726243" y="0"/>
            <a:ext cx="5501827" cy="923330"/>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000" dirty="0" smtClean="0">
                <a:solidFill>
                  <a:srgbClr val="FFFFFF"/>
                </a:solidFill>
                <a:latin typeface="Arial" panose="020B0604020202020204" pitchFamily="34" charset="0"/>
                <a:cs typeface="Arial" panose="020B0604020202020204" pitchFamily="34" charset="0"/>
              </a:rPr>
              <a:t>Marine Corps Installations East</a:t>
            </a:r>
          </a:p>
          <a:p>
            <a:pPr algn="ctr">
              <a:defRPr/>
            </a:pPr>
            <a:r>
              <a:rPr lang="en-US" sz="3000" dirty="0" smtClean="0">
                <a:solidFill>
                  <a:srgbClr val="FFFFFF"/>
                </a:solidFill>
                <a:latin typeface="Arial" panose="020B0604020202020204" pitchFamily="34" charset="0"/>
                <a:cs typeface="Arial" panose="020B0604020202020204" pitchFamily="34" charset="0"/>
              </a:rPr>
              <a:t>Regional Contracting Office</a:t>
            </a:r>
            <a:endParaRPr lang="en-US" sz="30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73106" y="1276588"/>
            <a:ext cx="8539795" cy="4616648"/>
          </a:xfrm>
          <a:prstGeom prst="rect">
            <a:avLst/>
          </a:prstGeom>
          <a:noFill/>
        </p:spPr>
        <p:txBody>
          <a:bodyPr wrap="square" rtlCol="0">
            <a:spAutoFit/>
          </a:bodyPr>
          <a:lstStyle/>
          <a:p>
            <a:r>
              <a:rPr lang="en-US" sz="1400" b="1" dirty="0" smtClean="0"/>
              <a:t>RCO uses Federal contracting methods and the Government-Wide Commercial Purchase Card (GCPC) to procure a wide variety of services in support of base operations and the operating forces.  RCO does not do construction contracts.  Construction contracts are supported by Naval Facilities Command (NAVFAC).</a:t>
            </a:r>
          </a:p>
          <a:p>
            <a:endParaRPr lang="en-US" sz="1400" dirty="0"/>
          </a:p>
          <a:p>
            <a:r>
              <a:rPr lang="en-US" sz="1400" dirty="0" smtClean="0"/>
              <a:t>How the RCO solicits requirements:  sam.gov, GSA EBuy, NASA SEWP)</a:t>
            </a:r>
          </a:p>
          <a:p>
            <a:endParaRPr lang="en-US" sz="1400" dirty="0" smtClean="0"/>
          </a:p>
          <a:p>
            <a:r>
              <a:rPr lang="en-US" sz="1400" dirty="0" smtClean="0"/>
              <a:t>Forecasted Requirements: (will show from business website)</a:t>
            </a:r>
          </a:p>
          <a:p>
            <a:endParaRPr lang="en-US" sz="1400" dirty="0"/>
          </a:p>
          <a:p>
            <a:r>
              <a:rPr lang="en-US" sz="1400" dirty="0" smtClean="0"/>
              <a:t>No Small Business Responses:</a:t>
            </a:r>
          </a:p>
          <a:p>
            <a:endParaRPr lang="en-US" sz="1400" dirty="0"/>
          </a:p>
          <a:p>
            <a:r>
              <a:rPr lang="en-US" sz="1400" u="sng" dirty="0" smtClean="0"/>
              <a:t>Award</a:t>
            </a:r>
            <a:r>
              <a:rPr lang="en-US" sz="1400" dirty="0" smtClean="0"/>
              <a:t>  				</a:t>
            </a:r>
            <a:r>
              <a:rPr lang="en-US" sz="1400" u="sng" dirty="0" smtClean="0"/>
              <a:t>Supply/Service</a:t>
            </a:r>
          </a:p>
          <a:p>
            <a:r>
              <a:rPr lang="en-US" sz="1400" dirty="0" smtClean="0"/>
              <a:t>M6700121P1069			Heat Exchangers (Supply)	        </a:t>
            </a:r>
            <a:endParaRPr lang="en-US" sz="1400" dirty="0"/>
          </a:p>
          <a:p>
            <a:r>
              <a:rPr lang="en-US" sz="1400" dirty="0" smtClean="0"/>
              <a:t>M6700121D0001    		LP Gas Delivery and Testing</a:t>
            </a:r>
          </a:p>
          <a:p>
            <a:r>
              <a:rPr lang="en-US" sz="1400" dirty="0" smtClean="0"/>
              <a:t>M6700121P1111                          Small Engine Repair</a:t>
            </a:r>
            <a:endParaRPr lang="en-US" sz="1400" dirty="0"/>
          </a:p>
          <a:p>
            <a:r>
              <a:rPr lang="en-US" sz="1400" dirty="0" smtClean="0"/>
              <a:t>M6700121P1116			Harness Testing and Repair</a:t>
            </a:r>
            <a:endParaRPr lang="en-US" sz="1400" dirty="0"/>
          </a:p>
          <a:p>
            <a:r>
              <a:rPr lang="en-US" sz="1400" dirty="0" smtClean="0"/>
              <a:t>M6700121P1028			Refrigerator</a:t>
            </a:r>
          </a:p>
          <a:p>
            <a:r>
              <a:rPr lang="en-US" sz="1400" dirty="0" smtClean="0"/>
              <a:t>M6700121P1200			Lubrication Services</a:t>
            </a:r>
          </a:p>
          <a:p>
            <a:r>
              <a:rPr lang="en-US" sz="1400" dirty="0" smtClean="0"/>
              <a:t>                                                          Forklift Maintenance</a:t>
            </a:r>
          </a:p>
          <a:p>
            <a:r>
              <a:rPr lang="en-US" sz="1400" dirty="0" smtClean="0"/>
              <a:t>					Reverse Osmosis Water Purification Unit Maintenance</a:t>
            </a:r>
          </a:p>
          <a:p>
            <a:r>
              <a:rPr lang="en-US" sz="1400" dirty="0"/>
              <a:t>	</a:t>
            </a:r>
            <a:r>
              <a:rPr lang="en-US" sz="1400" dirty="0" smtClean="0"/>
              <a:t>			            Aircraft Heat Exchanger Testing </a:t>
            </a:r>
            <a:endParaRPr lang="en-US" sz="1400" dirty="0"/>
          </a:p>
          <a:p>
            <a:endParaRPr lang="en-US" sz="1400" dirty="0" smtClean="0"/>
          </a:p>
        </p:txBody>
      </p:sp>
      <p:sp>
        <p:nvSpPr>
          <p:cNvPr id="5" name="TextBox 4"/>
          <p:cNvSpPr txBox="1"/>
          <p:nvPr/>
        </p:nvSpPr>
        <p:spPr>
          <a:xfrm>
            <a:off x="3356845" y="6232452"/>
            <a:ext cx="2807936"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8" name="TextBox 7"/>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9</a:t>
            </a:r>
            <a:endParaRPr lang="en-US" sz="1200" dirty="0"/>
          </a:p>
        </p:txBody>
      </p:sp>
      <p:sp>
        <p:nvSpPr>
          <p:cNvPr id="9" name="TextBox 8"/>
          <p:cNvSpPr txBox="1"/>
          <p:nvPr/>
        </p:nvSpPr>
        <p:spPr>
          <a:xfrm>
            <a:off x="8597788" y="6581001"/>
            <a:ext cx="430226" cy="276999"/>
          </a:xfrm>
          <a:prstGeom prst="rect">
            <a:avLst/>
          </a:prstGeom>
          <a:solidFill>
            <a:schemeClr val="bg1"/>
          </a:solidFill>
        </p:spPr>
        <p:txBody>
          <a:bodyPr wrap="square" rtlCol="0">
            <a:spAutoFit/>
          </a:bodyPr>
          <a:lstStyle/>
          <a:p>
            <a:r>
              <a:rPr lang="en-US" sz="1200" dirty="0" smtClean="0"/>
              <a:t>116</a:t>
            </a:r>
            <a:endParaRPr lang="en-US" sz="1200" dirty="0"/>
          </a:p>
        </p:txBody>
      </p:sp>
      <p:sp>
        <p:nvSpPr>
          <p:cNvPr id="10" name="TextBox 9"/>
          <p:cNvSpPr txBox="1"/>
          <p:nvPr/>
        </p:nvSpPr>
        <p:spPr>
          <a:xfrm>
            <a:off x="8546438" y="6498133"/>
            <a:ext cx="430226" cy="276999"/>
          </a:xfrm>
          <a:prstGeom prst="rect">
            <a:avLst/>
          </a:prstGeom>
          <a:solidFill>
            <a:schemeClr val="bg1"/>
          </a:solidFill>
        </p:spPr>
        <p:txBody>
          <a:bodyPr wrap="square" rtlCol="0">
            <a:spAutoFit/>
          </a:bodyPr>
          <a:lstStyle/>
          <a:p>
            <a:r>
              <a:rPr lang="en-US" sz="1200" dirty="0" smtClean="0"/>
              <a:t>118</a:t>
            </a:r>
            <a:endParaRPr lang="en-US" sz="1200" dirty="0"/>
          </a:p>
        </p:txBody>
      </p:sp>
    </p:spTree>
    <p:extLst>
      <p:ext uri="{BB962C8B-B14F-4D97-AF65-F5344CB8AC3E}">
        <p14:creationId xmlns:p14="http://schemas.microsoft.com/office/powerpoint/2010/main" val="102835021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379729" y="207749"/>
            <a:ext cx="4194866" cy="5078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000" dirty="0" smtClean="0">
                <a:solidFill>
                  <a:srgbClr val="FFFFFF"/>
                </a:solidFill>
                <a:latin typeface="Arial" panose="020B0604020202020204" pitchFamily="34" charset="0"/>
                <a:cs typeface="Arial" panose="020B0604020202020204" pitchFamily="34" charset="0"/>
              </a:rPr>
              <a:t>Other Procuring Offices</a:t>
            </a:r>
            <a:endParaRPr lang="en-US" sz="30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73106" y="1276588"/>
            <a:ext cx="8539795" cy="6340197"/>
          </a:xfrm>
          <a:prstGeom prst="rect">
            <a:avLst/>
          </a:prstGeom>
          <a:noFill/>
        </p:spPr>
        <p:txBody>
          <a:bodyPr wrap="square" rtlCol="0">
            <a:spAutoFit/>
          </a:bodyPr>
          <a:lstStyle/>
          <a:p>
            <a:pPr algn="ctr"/>
            <a:r>
              <a:rPr lang="en-US" sz="1400" b="1" u="sng" dirty="0" smtClean="0"/>
              <a:t>Marine Corps Community Services (MCCS)</a:t>
            </a:r>
          </a:p>
          <a:p>
            <a:endParaRPr lang="en-US" sz="1400" b="1" dirty="0"/>
          </a:p>
          <a:p>
            <a:r>
              <a:rPr lang="en-US" sz="1400" dirty="0" smtClean="0"/>
              <a:t>Basic tenants website (</a:t>
            </a:r>
            <a:r>
              <a:rPr lang="en-US" sz="1400" b="1" u="sng" dirty="0" smtClean="0">
                <a:hlinkClick r:id="rId2"/>
              </a:rPr>
              <a:t>Business </a:t>
            </a:r>
            <a:r>
              <a:rPr lang="en-US" sz="1400" b="1" u="sng" dirty="0">
                <a:hlinkClick r:id="rId2"/>
              </a:rPr>
              <a:t>Partners - Marine Corps Community (usmc-mccs.org</a:t>
            </a:r>
            <a:r>
              <a:rPr lang="en-US" sz="1400" b="1" u="sng" dirty="0" smtClean="0">
                <a:hlinkClick r:id="rId2"/>
              </a:rPr>
              <a:t>)</a:t>
            </a:r>
            <a:r>
              <a:rPr lang="en-US" sz="1400" b="1" dirty="0"/>
              <a:t> </a:t>
            </a:r>
            <a:r>
              <a:rPr lang="en-US" sz="1400" dirty="0" smtClean="0"/>
              <a:t>provides </a:t>
            </a:r>
            <a:r>
              <a:rPr lang="en-US" sz="1400" dirty="0"/>
              <a:t>information for parties interested in working with the Marine Corps Exchanges (handled via HQMC) and local agencies. </a:t>
            </a:r>
            <a:r>
              <a:rPr lang="en-US" sz="1400" dirty="0" smtClean="0"/>
              <a:t> Not a </a:t>
            </a:r>
            <a:r>
              <a:rPr lang="en-US" sz="1400" dirty="0"/>
              <a:t>centralized </a:t>
            </a:r>
            <a:r>
              <a:rPr lang="en-US" sz="1400" dirty="0" smtClean="0"/>
              <a:t>system, </a:t>
            </a:r>
            <a:r>
              <a:rPr lang="en-US" sz="1400" dirty="0"/>
              <a:t>vendors have to work with each individual Contracting Office to get on a mailing list for supplies/services.</a:t>
            </a:r>
          </a:p>
          <a:p>
            <a:endParaRPr lang="en-US" sz="1400" b="1" dirty="0" smtClean="0"/>
          </a:p>
          <a:p>
            <a:r>
              <a:rPr lang="en-US" sz="1400" b="1" dirty="0" smtClean="0"/>
              <a:t>MCCS Point of Contact:  </a:t>
            </a:r>
            <a:r>
              <a:rPr lang="en-US" sz="1400" b="1" dirty="0" smtClean="0">
                <a:hlinkClick r:id="rId3"/>
              </a:rPr>
              <a:t>Christopher.Alger@usmc-mccs.org</a:t>
            </a:r>
            <a:endParaRPr lang="en-US" sz="1400" b="1" dirty="0" smtClean="0"/>
          </a:p>
          <a:p>
            <a:endParaRPr lang="en-US" sz="1400" b="1" dirty="0"/>
          </a:p>
          <a:p>
            <a:pPr algn="ctr"/>
            <a:r>
              <a:rPr lang="en-US" sz="1400" dirty="0"/>
              <a:t> </a:t>
            </a:r>
            <a:r>
              <a:rPr lang="en-US" sz="1400" b="1" u="sng" dirty="0"/>
              <a:t>Defense Commissary Activity</a:t>
            </a:r>
          </a:p>
          <a:p>
            <a:endParaRPr lang="en-US" sz="1400" dirty="0"/>
          </a:p>
          <a:p>
            <a:r>
              <a:rPr lang="en-US" sz="1400" dirty="0"/>
              <a:t>Business with </a:t>
            </a:r>
            <a:r>
              <a:rPr lang="en-US" sz="1400" dirty="0" smtClean="0"/>
              <a:t>DeCA website </a:t>
            </a:r>
            <a:r>
              <a:rPr lang="en-US" sz="1400" u="sng" dirty="0">
                <a:hlinkClick r:id="rId4"/>
              </a:rPr>
              <a:t>https://</a:t>
            </a:r>
            <a:r>
              <a:rPr lang="en-US" sz="1400" u="sng" dirty="0" smtClean="0">
                <a:hlinkClick r:id="rId4"/>
              </a:rPr>
              <a:t>www.commissaries.com/our-agency/business-with-deca/small-business</a:t>
            </a:r>
            <a:r>
              <a:rPr lang="en-US" sz="1400" u="sng" dirty="0" smtClean="0"/>
              <a:t> </a:t>
            </a:r>
            <a:r>
              <a:rPr lang="en-US" sz="1400" dirty="0"/>
              <a:t>provides information for parties interested in working with </a:t>
            </a:r>
            <a:r>
              <a:rPr lang="en-US" sz="1400" dirty="0" smtClean="0"/>
              <a:t>commissaries.  Procurement authority is at DeCA headquarters in Fort Lee, Virginia.</a:t>
            </a:r>
          </a:p>
          <a:p>
            <a:endParaRPr lang="en-US" sz="1400" dirty="0"/>
          </a:p>
          <a:p>
            <a:pPr algn="ctr"/>
            <a:r>
              <a:rPr lang="en-US" sz="1400" b="1" u="sng" dirty="0" smtClean="0"/>
              <a:t>Government Commercial Purchase Card</a:t>
            </a:r>
            <a:endParaRPr lang="en-US" sz="1400" b="1" u="sng" dirty="0"/>
          </a:p>
          <a:p>
            <a:endParaRPr lang="en-US" sz="1400" b="1" dirty="0"/>
          </a:p>
          <a:p>
            <a:r>
              <a:rPr lang="en-US" sz="1400" dirty="0" smtClean="0"/>
              <a:t>There are several hundred cardholders on the base purchasing supplies/services daily.  The main points you need to know:  (1) ensure you can use a credit card, (2) ensure you are talking to/making a transaction with an actual cardholder, (3) no third-party payments (PayPal, Venmo), (4) the GCPC office can only assist you with actual payment issues. </a:t>
            </a:r>
          </a:p>
          <a:p>
            <a:endParaRPr lang="en-US" sz="1400" dirty="0"/>
          </a:p>
          <a:p>
            <a:r>
              <a:rPr lang="en-US" sz="1400" dirty="0" smtClean="0"/>
              <a:t>GCPC Agency Program Coordinator: John Outlaw,  john.outlaw@usmc.mil </a:t>
            </a:r>
          </a:p>
          <a:p>
            <a:endParaRPr lang="en-US" sz="1400" b="1" dirty="0"/>
          </a:p>
          <a:p>
            <a:endParaRPr lang="en-US" sz="1400" b="1" dirty="0"/>
          </a:p>
          <a:p>
            <a:endParaRPr lang="en-US" sz="1400" b="1" dirty="0"/>
          </a:p>
          <a:p>
            <a:r>
              <a:rPr lang="en-US" sz="1400" b="1" dirty="0"/>
              <a:t/>
            </a:r>
            <a:br>
              <a:rPr lang="en-US" sz="1400" b="1" dirty="0"/>
            </a:br>
            <a:endParaRPr lang="en-US" sz="1400" b="1" dirty="0"/>
          </a:p>
          <a:p>
            <a:endParaRPr lang="en-US" sz="1400" dirty="0" smtClean="0"/>
          </a:p>
        </p:txBody>
      </p:sp>
      <p:sp>
        <p:nvSpPr>
          <p:cNvPr id="5" name="TextBox 4"/>
          <p:cNvSpPr txBox="1"/>
          <p:nvPr/>
        </p:nvSpPr>
        <p:spPr>
          <a:xfrm>
            <a:off x="3356845" y="6232452"/>
            <a:ext cx="2807936"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9" name="TextBox 8"/>
          <p:cNvSpPr txBox="1"/>
          <p:nvPr/>
        </p:nvSpPr>
        <p:spPr>
          <a:xfrm>
            <a:off x="8713774" y="6555617"/>
            <a:ext cx="430226" cy="276999"/>
          </a:xfrm>
          <a:prstGeom prst="rect">
            <a:avLst/>
          </a:prstGeom>
          <a:solidFill>
            <a:schemeClr val="bg1"/>
          </a:solidFill>
        </p:spPr>
        <p:txBody>
          <a:bodyPr wrap="square" rtlCol="0">
            <a:spAutoFit/>
          </a:bodyPr>
          <a:lstStyle/>
          <a:p>
            <a:r>
              <a:rPr lang="en-US" sz="1200" dirty="0" smtClean="0"/>
              <a:t>119</a:t>
            </a:r>
            <a:endParaRPr lang="en-US" sz="1200" dirty="0"/>
          </a:p>
        </p:txBody>
      </p:sp>
    </p:spTree>
    <p:extLst>
      <p:ext uri="{BB962C8B-B14F-4D97-AF65-F5344CB8AC3E}">
        <p14:creationId xmlns:p14="http://schemas.microsoft.com/office/powerpoint/2010/main" val="519752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085850"/>
            <a:ext cx="6286500" cy="1495794"/>
          </a:xfrm>
        </p:spPr>
        <p:txBody>
          <a:bodyPr/>
          <a:lstStyle/>
          <a:p>
            <a:pPr algn="ctr" defTabSz="685772" eaLnBrk="1" fontAlgn="auto" hangingPunct="1">
              <a:spcAft>
                <a:spcPts val="0"/>
              </a:spcAft>
              <a:defRPr/>
            </a:pPr>
            <a:r>
              <a:rPr dirty="0"/>
              <a:t>Experienced Business Counselors are available to help with:</a:t>
            </a:r>
            <a:br>
              <a:rPr dirty="0"/>
            </a:br>
            <a:endParaRPr dirty="0"/>
          </a:p>
        </p:txBody>
      </p:sp>
      <p:sp>
        <p:nvSpPr>
          <p:cNvPr id="3" name="Content Placeholder 2"/>
          <p:cNvSpPr>
            <a:spLocks noGrp="1"/>
          </p:cNvSpPr>
          <p:nvPr>
            <p:ph idx="1"/>
          </p:nvPr>
        </p:nvSpPr>
        <p:spPr>
          <a:xfrm>
            <a:off x="2343150" y="2228852"/>
            <a:ext cx="4457700" cy="3076996"/>
          </a:xfrm>
        </p:spPr>
        <p:txBody>
          <a:bodyPr rtlCol="0"/>
          <a:lstStyle/>
          <a:p>
            <a:pPr defTabSz="685772" eaLnBrk="1" fontAlgn="auto" hangingPunct="1">
              <a:lnSpc>
                <a:spcPct val="110000"/>
              </a:lnSpc>
              <a:spcAft>
                <a:spcPts val="0"/>
              </a:spcAft>
              <a:defRPr/>
            </a:pPr>
            <a:r>
              <a:rPr lang="en-US" sz="1950" dirty="0"/>
              <a:t>General Business Counseling</a:t>
            </a:r>
          </a:p>
          <a:p>
            <a:pPr defTabSz="685772" eaLnBrk="1" fontAlgn="auto" hangingPunct="1">
              <a:lnSpc>
                <a:spcPct val="110000"/>
              </a:lnSpc>
              <a:spcAft>
                <a:spcPts val="0"/>
              </a:spcAft>
              <a:defRPr/>
            </a:pPr>
            <a:r>
              <a:rPr lang="en-US" sz="1950" dirty="0"/>
              <a:t>Business Plan Development</a:t>
            </a:r>
          </a:p>
          <a:p>
            <a:pPr defTabSz="685772" eaLnBrk="1" fontAlgn="auto" hangingPunct="1">
              <a:lnSpc>
                <a:spcPct val="110000"/>
              </a:lnSpc>
              <a:spcAft>
                <a:spcPts val="0"/>
              </a:spcAft>
              <a:defRPr/>
            </a:pPr>
            <a:r>
              <a:rPr lang="en-US" sz="1950" dirty="0"/>
              <a:t>Government Procurement</a:t>
            </a:r>
          </a:p>
          <a:p>
            <a:pPr defTabSz="685772" eaLnBrk="1" fontAlgn="auto" hangingPunct="1">
              <a:lnSpc>
                <a:spcPct val="110000"/>
              </a:lnSpc>
              <a:spcAft>
                <a:spcPts val="0"/>
              </a:spcAft>
              <a:defRPr/>
            </a:pPr>
            <a:r>
              <a:rPr lang="en-US" sz="1950" dirty="0"/>
              <a:t>Sources of Capital and Loan Preparation </a:t>
            </a:r>
          </a:p>
          <a:p>
            <a:pPr defTabSz="685772" eaLnBrk="1" fontAlgn="auto" hangingPunct="1">
              <a:lnSpc>
                <a:spcPct val="110000"/>
              </a:lnSpc>
              <a:spcAft>
                <a:spcPts val="0"/>
              </a:spcAft>
              <a:defRPr/>
            </a:pPr>
            <a:r>
              <a:rPr lang="en-US" sz="1950" dirty="0"/>
              <a:t>Marketing Assistance</a:t>
            </a:r>
          </a:p>
          <a:p>
            <a:pPr defTabSz="685772" eaLnBrk="1" fontAlgn="auto" hangingPunct="1">
              <a:lnSpc>
                <a:spcPct val="110000"/>
              </a:lnSpc>
              <a:spcAft>
                <a:spcPts val="0"/>
              </a:spcAft>
              <a:defRPr/>
            </a:pPr>
            <a:r>
              <a:rPr lang="en-US" sz="1950" dirty="0"/>
              <a:t>International Trade</a:t>
            </a:r>
          </a:p>
          <a:p>
            <a:pPr defTabSz="685772" eaLnBrk="1" fontAlgn="auto" hangingPunct="1">
              <a:lnSpc>
                <a:spcPct val="110000"/>
              </a:lnSpc>
              <a:spcAft>
                <a:spcPts val="0"/>
              </a:spcAft>
              <a:defRPr/>
            </a:pPr>
            <a:r>
              <a:rPr lang="en-US" sz="1950" dirty="0"/>
              <a:t>Operations &amp; HR Management</a:t>
            </a:r>
          </a:p>
          <a:p>
            <a:pPr marL="0" indent="0" defTabSz="685772" eaLnBrk="1" fontAlgn="auto" hangingPunct="1">
              <a:spcAft>
                <a:spcPts val="1350"/>
              </a:spcAft>
              <a:buNone/>
              <a:defRPr/>
            </a:pPr>
            <a:endParaRPr lang="en-US" dirty="0"/>
          </a:p>
        </p:txBody>
      </p:sp>
      <p:pic>
        <p:nvPicPr>
          <p:cNvPr id="4" name="Picture 3"/>
          <p:cNvPicPr>
            <a:picLocks noChangeAspect="1"/>
          </p:cNvPicPr>
          <p:nvPr/>
        </p:nvPicPr>
        <p:blipFill>
          <a:blip r:embed="rId3"/>
          <a:stretch>
            <a:fillRect/>
          </a:stretch>
        </p:blipFill>
        <p:spPr>
          <a:xfrm>
            <a:off x="114301" y="4422020"/>
            <a:ext cx="1371719" cy="1417443"/>
          </a:xfrm>
          <a:prstGeom prst="rect">
            <a:avLst/>
          </a:prstGeom>
        </p:spPr>
      </p:pic>
      <p:pic>
        <p:nvPicPr>
          <p:cNvPr id="5" name="Picture 4"/>
          <p:cNvPicPr>
            <a:picLocks noChangeAspect="1"/>
          </p:cNvPicPr>
          <p:nvPr/>
        </p:nvPicPr>
        <p:blipFill>
          <a:blip r:embed="rId4"/>
          <a:stretch>
            <a:fillRect/>
          </a:stretch>
        </p:blipFill>
        <p:spPr>
          <a:xfrm>
            <a:off x="7010982" y="4409927"/>
            <a:ext cx="2075868" cy="1403726"/>
          </a:xfrm>
          <a:prstGeom prst="rect">
            <a:avLst/>
          </a:prstGeom>
        </p:spPr>
      </p:pic>
      <p:sp>
        <p:nvSpPr>
          <p:cNvPr id="6" name="TextBox 5"/>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12</a:t>
            </a:r>
            <a:endParaRPr lang="en-US" sz="1200" dirty="0"/>
          </a:p>
        </p:txBody>
      </p:sp>
    </p:spTree>
    <p:extLst>
      <p:ext uri="{BB962C8B-B14F-4D97-AF65-F5344CB8AC3E}">
        <p14:creationId xmlns:p14="http://schemas.microsoft.com/office/powerpoint/2010/main" val="2472017888"/>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334591" y="207749"/>
            <a:ext cx="4285147" cy="5078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000" dirty="0" smtClean="0">
                <a:solidFill>
                  <a:srgbClr val="FFFFFF"/>
                </a:solidFill>
                <a:latin typeface="Arial" panose="020B0604020202020204" pitchFamily="34" charset="0"/>
                <a:cs typeface="Arial" panose="020B0604020202020204" pitchFamily="34" charset="0"/>
              </a:rPr>
              <a:t>Other Discussion Points</a:t>
            </a:r>
            <a:endParaRPr lang="en-US" sz="30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73106" y="1553990"/>
            <a:ext cx="8539795" cy="4770537"/>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smtClean="0"/>
              <a:t>Barriers to doing Business</a:t>
            </a:r>
          </a:p>
          <a:p>
            <a:pPr marL="742950" lvl="1" indent="-285750">
              <a:buFont typeface="Courier New" panose="02070309020205020404" pitchFamily="49" charset="0"/>
              <a:buChar char="o"/>
            </a:pPr>
            <a:r>
              <a:rPr lang="en-US" sz="2000" dirty="0" smtClean="0">
                <a:solidFill>
                  <a:srgbClr val="FF0000"/>
                </a:solidFill>
              </a:rPr>
              <a:t>Results from 25 Oct 2021 Department of Defense Survey</a:t>
            </a:r>
          </a:p>
          <a:p>
            <a:pPr marL="742950" lvl="1" indent="-285750">
              <a:buFont typeface="Courier New" panose="02070309020205020404" pitchFamily="49" charset="0"/>
              <a:buChar char="o"/>
            </a:pPr>
            <a:r>
              <a:rPr lang="en-US" sz="2000" dirty="0" smtClean="0"/>
              <a:t>Transparency/Forecasting</a:t>
            </a:r>
          </a:p>
          <a:p>
            <a:pPr marL="742950" lvl="1" indent="-285750">
              <a:buFont typeface="Courier New" panose="02070309020205020404" pitchFamily="49" charset="0"/>
              <a:buChar char="o"/>
            </a:pPr>
            <a:r>
              <a:rPr lang="en-US" sz="2000" dirty="0" smtClean="0"/>
              <a:t>Impacts of Government Wide Contracts</a:t>
            </a:r>
          </a:p>
          <a:p>
            <a:pPr marL="742950" lvl="1" indent="-285750">
              <a:buFont typeface="Courier New" panose="02070309020205020404" pitchFamily="49" charset="0"/>
              <a:buChar char="o"/>
            </a:pPr>
            <a:r>
              <a:rPr lang="en-US" sz="2000" dirty="0" smtClean="0"/>
              <a:t>NAICS and Business Size</a:t>
            </a:r>
          </a:p>
          <a:p>
            <a:pPr marL="285750" indent="-285750">
              <a:buFont typeface="Courier New" panose="02070309020205020404" pitchFamily="49" charset="0"/>
              <a:buChar char="o"/>
            </a:pPr>
            <a:endParaRPr lang="en-US" sz="2000" dirty="0"/>
          </a:p>
          <a:p>
            <a:pPr marL="285750" indent="-285750">
              <a:buFont typeface="Courier New" panose="02070309020205020404" pitchFamily="49" charset="0"/>
              <a:buChar char="o"/>
            </a:pPr>
            <a:r>
              <a:rPr lang="en-US" sz="2000" dirty="0" smtClean="0"/>
              <a:t>Cyber Maturity Model Certification</a:t>
            </a:r>
          </a:p>
          <a:p>
            <a:pPr marL="285750" indent="-285750">
              <a:buFont typeface="Courier New" panose="02070309020205020404" pitchFamily="49" charset="0"/>
              <a:buChar char="o"/>
            </a:pPr>
            <a:endParaRPr lang="en-US" sz="2000" dirty="0"/>
          </a:p>
          <a:p>
            <a:pPr marL="285750" indent="-285750">
              <a:buFont typeface="Courier New" panose="02070309020205020404" pitchFamily="49" charset="0"/>
              <a:buChar char="o"/>
            </a:pPr>
            <a:r>
              <a:rPr lang="en-US" sz="2000" dirty="0" smtClean="0"/>
              <a:t>Supply Chain/Labor Impacts </a:t>
            </a:r>
          </a:p>
          <a:p>
            <a:pPr marL="285750" indent="-285750">
              <a:buFont typeface="Courier New" panose="02070309020205020404" pitchFamily="49" charset="0"/>
              <a:buChar char="o"/>
            </a:pPr>
            <a:endParaRPr lang="en-US" sz="2000" dirty="0"/>
          </a:p>
          <a:p>
            <a:pPr marL="285750" indent="-285750">
              <a:buFont typeface="Courier New" panose="02070309020205020404" pitchFamily="49" charset="0"/>
              <a:buChar char="o"/>
            </a:pPr>
            <a:endParaRPr lang="en-US" sz="2000" dirty="0"/>
          </a:p>
          <a:p>
            <a:endParaRPr lang="en-US" sz="1400" b="1" dirty="0" smtClean="0"/>
          </a:p>
          <a:p>
            <a:endParaRPr lang="en-US" sz="1400" b="1" dirty="0"/>
          </a:p>
          <a:p>
            <a:endParaRPr lang="en-US" sz="1400" b="1" dirty="0"/>
          </a:p>
          <a:p>
            <a:r>
              <a:rPr lang="en-US" sz="1400" b="1" dirty="0"/>
              <a:t/>
            </a:r>
            <a:br>
              <a:rPr lang="en-US" sz="1400" b="1" dirty="0"/>
            </a:br>
            <a:endParaRPr lang="en-US" sz="1400" b="1" dirty="0"/>
          </a:p>
          <a:p>
            <a:endParaRPr lang="en-US" sz="1400" dirty="0" smtClean="0"/>
          </a:p>
        </p:txBody>
      </p:sp>
      <p:sp>
        <p:nvSpPr>
          <p:cNvPr id="5" name="TextBox 4"/>
          <p:cNvSpPr txBox="1"/>
          <p:nvPr/>
        </p:nvSpPr>
        <p:spPr>
          <a:xfrm>
            <a:off x="3356845" y="6232452"/>
            <a:ext cx="2807936"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8" name="TextBox 7"/>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9</a:t>
            </a:r>
            <a:endParaRPr lang="en-US" sz="1200" dirty="0"/>
          </a:p>
        </p:txBody>
      </p:sp>
      <p:sp>
        <p:nvSpPr>
          <p:cNvPr id="9" name="TextBox 8"/>
          <p:cNvSpPr txBox="1"/>
          <p:nvPr/>
        </p:nvSpPr>
        <p:spPr>
          <a:xfrm>
            <a:off x="8597788" y="6532845"/>
            <a:ext cx="430226" cy="276999"/>
          </a:xfrm>
          <a:prstGeom prst="rect">
            <a:avLst/>
          </a:prstGeom>
          <a:solidFill>
            <a:schemeClr val="bg1"/>
          </a:solidFill>
        </p:spPr>
        <p:txBody>
          <a:bodyPr wrap="square" rtlCol="0">
            <a:spAutoFit/>
          </a:bodyPr>
          <a:lstStyle/>
          <a:p>
            <a:r>
              <a:rPr lang="en-US" sz="1200" dirty="0" smtClean="0"/>
              <a:t>120</a:t>
            </a:r>
            <a:endParaRPr lang="en-US" sz="1200" dirty="0"/>
          </a:p>
        </p:txBody>
      </p:sp>
    </p:spTree>
    <p:extLst>
      <p:ext uri="{BB962C8B-B14F-4D97-AF65-F5344CB8AC3E}">
        <p14:creationId xmlns:p14="http://schemas.microsoft.com/office/powerpoint/2010/main" val="20789194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669203" y="196237"/>
            <a:ext cx="4286366" cy="5078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000" dirty="0" smtClean="0">
                <a:solidFill>
                  <a:srgbClr val="FFFFFF"/>
                </a:solidFill>
                <a:latin typeface="Arial" panose="020B0604020202020204" pitchFamily="34" charset="0"/>
                <a:cs typeface="Arial" panose="020B0604020202020204" pitchFamily="34" charset="0"/>
              </a:rPr>
              <a:t>Contractor Base Access</a:t>
            </a:r>
            <a:endParaRPr lang="en-US" sz="3000"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155433" y="1753446"/>
            <a:ext cx="4520491" cy="4154984"/>
          </a:xfrm>
          <a:prstGeom prst="rect">
            <a:avLst/>
          </a:prstGeom>
        </p:spPr>
        <p:txBody>
          <a:bodyPr wrap="square">
            <a:spAutoFit/>
          </a:bodyPr>
          <a:lstStyle/>
          <a:p>
            <a:pPr fontAlgn="base"/>
            <a:r>
              <a:rPr lang="en-US" sz="1200" dirty="0" smtClean="0"/>
              <a:t>The </a:t>
            </a:r>
            <a:r>
              <a:rPr lang="en-US" sz="1200" dirty="0"/>
              <a:t>Contractor Vetting Office is located in Bldg. 818 adjacent to the Camp Lejeune Main Gate on Holcomb Blvd, just off N.C. Highway 24. The CVO is open Monday through Friday from 6 a.m. to 2 p.m. and closed on weekends and holidays.</a:t>
            </a:r>
          </a:p>
          <a:p>
            <a:pPr fontAlgn="base"/>
            <a:endParaRPr lang="en-US" sz="1200" b="1" dirty="0" smtClean="0"/>
          </a:p>
          <a:p>
            <a:pPr fontAlgn="base"/>
            <a:r>
              <a:rPr lang="en-US" sz="1200" b="1" dirty="0" smtClean="0"/>
              <a:t>Contractor </a:t>
            </a:r>
            <a:r>
              <a:rPr lang="en-US" sz="1200" b="1" dirty="0"/>
              <a:t>Vetting Office - Appointments:</a:t>
            </a:r>
            <a:r>
              <a:rPr lang="en-US" sz="1200" dirty="0"/>
              <a:t> 910-451-8558</a:t>
            </a:r>
          </a:p>
          <a:p>
            <a:pPr fontAlgn="base"/>
            <a:r>
              <a:rPr lang="en-US" sz="1200" b="1" dirty="0"/>
              <a:t>Contractor Vetting Office - Questions:</a:t>
            </a:r>
            <a:r>
              <a:rPr lang="en-US" sz="1200" dirty="0"/>
              <a:t> 910-451-3220</a:t>
            </a:r>
          </a:p>
          <a:p>
            <a:pPr fontAlgn="base"/>
            <a:r>
              <a:rPr lang="en-US" sz="1200" b="1" dirty="0"/>
              <a:t>Taxi Vetting: 910-449-4208</a:t>
            </a:r>
            <a:endParaRPr lang="en-US" sz="1200" dirty="0"/>
          </a:p>
          <a:p>
            <a:pPr fontAlgn="base"/>
            <a:endParaRPr lang="en-US" sz="1200" b="1" dirty="0" smtClean="0"/>
          </a:p>
          <a:p>
            <a:pPr fontAlgn="base"/>
            <a:r>
              <a:rPr lang="en-US" sz="1200" b="1" dirty="0" smtClean="0"/>
              <a:t>Email</a:t>
            </a:r>
            <a:r>
              <a:rPr lang="en-US" sz="1200" b="1" dirty="0"/>
              <a:t>:</a:t>
            </a:r>
            <a:r>
              <a:rPr lang="en-US" sz="1200" dirty="0"/>
              <a:t> </a:t>
            </a:r>
            <a:r>
              <a:rPr lang="en-US" sz="1200" dirty="0" smtClean="0">
                <a:hlinkClick r:id="rId2"/>
              </a:rPr>
              <a:t>lejeunecontractorvetting@usmc.mil</a:t>
            </a:r>
            <a:endParaRPr lang="en-US" sz="1200" dirty="0" smtClean="0"/>
          </a:p>
          <a:p>
            <a:pPr fontAlgn="base"/>
            <a:r>
              <a:rPr lang="en-US" sz="1200" dirty="0" smtClean="0"/>
              <a:t>            </a:t>
            </a:r>
            <a:r>
              <a:rPr lang="en-US" sz="1200" dirty="0" smtClean="0">
                <a:hlinkClick r:id="rId3"/>
              </a:rPr>
              <a:t>https</a:t>
            </a:r>
            <a:r>
              <a:rPr lang="en-US" sz="1200" dirty="0">
                <a:hlinkClick r:id="rId3"/>
              </a:rPr>
              <a:t>://www.Lejeune.marines.mil/Base-Access</a:t>
            </a:r>
            <a:r>
              <a:rPr lang="en-US" sz="1200" dirty="0" smtClean="0">
                <a:hlinkClick r:id="rId3"/>
              </a:rPr>
              <a:t>/</a:t>
            </a:r>
            <a:endParaRPr lang="en-US" sz="1200" dirty="0" smtClean="0"/>
          </a:p>
          <a:p>
            <a:pPr fontAlgn="base"/>
            <a:endParaRPr lang="en-US" sz="1200" dirty="0" smtClean="0"/>
          </a:p>
          <a:p>
            <a:pPr fontAlgn="base"/>
            <a:r>
              <a:rPr lang="en-US" sz="1200" dirty="0" smtClean="0"/>
              <a:t>Contractors </a:t>
            </a:r>
            <a:r>
              <a:rPr lang="en-US" sz="1200" dirty="0"/>
              <a:t>approved for access will receive either a DBIDS credential or temporary pass, depending upon the length of time they require access to the installation. A DBIDS credential is issued to individuals requiring access for 61 days or more. A temporary pass is issued to individuals requiring access for 60 days or less. Contract specifications determine the length of pass</a:t>
            </a:r>
            <a:r>
              <a:rPr lang="en-US" sz="1200" dirty="0" smtClean="0"/>
              <a:t>.</a:t>
            </a:r>
          </a:p>
          <a:p>
            <a:pPr fontAlgn="base"/>
            <a:endParaRPr lang="en-US" sz="1200" dirty="0"/>
          </a:p>
          <a:p>
            <a:pPr fontAlgn="base"/>
            <a:r>
              <a:rPr lang="en-US" sz="1200" dirty="0"/>
              <a:t>Contractors will report to the Contractor Vetting Office (CVO) to confirm their access requirements, undergo a background check and receive their credential/pass.</a:t>
            </a:r>
          </a:p>
        </p:txBody>
      </p:sp>
      <p:sp>
        <p:nvSpPr>
          <p:cNvPr id="5" name="TextBox 4"/>
          <p:cNvSpPr txBox="1"/>
          <p:nvPr/>
        </p:nvSpPr>
        <p:spPr>
          <a:xfrm>
            <a:off x="3074973" y="6266271"/>
            <a:ext cx="2807936"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8" name="TextBox 7"/>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11</a:t>
            </a:r>
            <a:endParaRPr lang="en-US" sz="1200" dirty="0"/>
          </a:p>
        </p:txBody>
      </p:sp>
      <p:cxnSp>
        <p:nvCxnSpPr>
          <p:cNvPr id="9" name="Straight Connector 8"/>
          <p:cNvCxnSpPr/>
          <p:nvPr/>
        </p:nvCxnSpPr>
        <p:spPr>
          <a:xfrm flipV="1">
            <a:off x="4675924" y="1335641"/>
            <a:ext cx="0" cy="50814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34170" y="1335641"/>
            <a:ext cx="1519968" cy="369332"/>
          </a:xfrm>
          <a:prstGeom prst="rect">
            <a:avLst/>
          </a:prstGeom>
          <a:noFill/>
        </p:spPr>
        <p:txBody>
          <a:bodyPr wrap="none" rtlCol="0">
            <a:spAutoFit/>
          </a:bodyPr>
          <a:lstStyle/>
          <a:p>
            <a:r>
              <a:rPr lang="en-US" dirty="0" smtClean="0"/>
              <a:t>Camp Lejeune</a:t>
            </a:r>
            <a:endParaRPr lang="en-US" dirty="0"/>
          </a:p>
        </p:txBody>
      </p:sp>
      <p:sp>
        <p:nvSpPr>
          <p:cNvPr id="15" name="TextBox 14"/>
          <p:cNvSpPr txBox="1"/>
          <p:nvPr/>
        </p:nvSpPr>
        <p:spPr>
          <a:xfrm>
            <a:off x="6120215" y="1335641"/>
            <a:ext cx="2141164" cy="369332"/>
          </a:xfrm>
          <a:prstGeom prst="rect">
            <a:avLst/>
          </a:prstGeom>
          <a:noFill/>
        </p:spPr>
        <p:txBody>
          <a:bodyPr wrap="none" rtlCol="0">
            <a:spAutoFit/>
          </a:bodyPr>
          <a:lstStyle/>
          <a:p>
            <a:r>
              <a:rPr lang="en-US" dirty="0" smtClean="0"/>
              <a:t>Stone Bay (MAROSC)</a:t>
            </a:r>
            <a:endParaRPr lang="en-US" dirty="0"/>
          </a:p>
        </p:txBody>
      </p:sp>
      <p:sp>
        <p:nvSpPr>
          <p:cNvPr id="16" name="Rectangle 15"/>
          <p:cNvSpPr/>
          <p:nvPr/>
        </p:nvSpPr>
        <p:spPr>
          <a:xfrm>
            <a:off x="4695323" y="1753446"/>
            <a:ext cx="4520491" cy="2862322"/>
          </a:xfrm>
          <a:prstGeom prst="rect">
            <a:avLst/>
          </a:prstGeom>
        </p:spPr>
        <p:txBody>
          <a:bodyPr wrap="square">
            <a:spAutoFit/>
          </a:bodyPr>
          <a:lstStyle/>
          <a:p>
            <a:pPr fontAlgn="base"/>
            <a:r>
              <a:rPr lang="en-US" sz="1200" dirty="0" smtClean="0"/>
              <a:t>Department of Defense affiliated personnel visiting MARSOC must</a:t>
            </a:r>
          </a:p>
          <a:p>
            <a:pPr fontAlgn="base"/>
            <a:r>
              <a:rPr lang="en-US" sz="1200" dirty="0" smtClean="0"/>
              <a:t>Submit a Visit Authorization Request (VAR) through their Security Manager (DoD) or Facility Security Officer (Industry).  </a:t>
            </a:r>
          </a:p>
          <a:p>
            <a:pPr fontAlgn="base"/>
            <a:endParaRPr lang="en-US" sz="1200" dirty="0"/>
          </a:p>
          <a:p>
            <a:pPr fontAlgn="base"/>
            <a:r>
              <a:rPr lang="en-US" sz="1200" dirty="0" smtClean="0"/>
              <a:t>This is done through the Joint Personnel Adjudication System (JPAS) identifying the MARSOC sponsor’s name &amp; phone number as the point of contact.</a:t>
            </a:r>
          </a:p>
          <a:p>
            <a:pPr fontAlgn="base"/>
            <a:endParaRPr lang="en-US" sz="1200" dirty="0"/>
          </a:p>
          <a:p>
            <a:pPr fontAlgn="base"/>
            <a:r>
              <a:rPr lang="en-US" sz="1200" dirty="0" smtClean="0"/>
              <a:t>Submit VAR to the following MARSOC SMO:</a:t>
            </a:r>
          </a:p>
          <a:p>
            <a:pPr fontAlgn="base"/>
            <a:endParaRPr lang="en-US" sz="1200" dirty="0"/>
          </a:p>
          <a:p>
            <a:pPr fontAlgn="base"/>
            <a:r>
              <a:rPr lang="en-US" sz="1200" dirty="0" smtClean="0"/>
              <a:t>	Collateral: 209006</a:t>
            </a:r>
          </a:p>
          <a:p>
            <a:pPr fontAlgn="base"/>
            <a:r>
              <a:rPr lang="en-US" sz="1200" dirty="0"/>
              <a:t> </a:t>
            </a:r>
            <a:r>
              <a:rPr lang="en-US" sz="1200" dirty="0" smtClean="0"/>
              <a:t>            SCI: 209000943</a:t>
            </a:r>
          </a:p>
          <a:p>
            <a:pPr fontAlgn="base"/>
            <a:endParaRPr lang="en-US" sz="1200" dirty="0"/>
          </a:p>
          <a:p>
            <a:pPr fontAlgn="base"/>
            <a:r>
              <a:rPr lang="en-US" sz="1200" smtClean="0"/>
              <a:t>As </a:t>
            </a:r>
            <a:r>
              <a:rPr lang="en-US" sz="1200" dirty="0" smtClean="0"/>
              <a:t>a contractor you must work through your Government point of contact to ensure you have proper base access.</a:t>
            </a:r>
            <a:endParaRPr lang="en-US" sz="1200" dirty="0"/>
          </a:p>
        </p:txBody>
      </p:sp>
      <p:sp>
        <p:nvSpPr>
          <p:cNvPr id="11" name="TextBox 10"/>
          <p:cNvSpPr txBox="1"/>
          <p:nvPr/>
        </p:nvSpPr>
        <p:spPr>
          <a:xfrm>
            <a:off x="8498661" y="6544134"/>
            <a:ext cx="430226" cy="276999"/>
          </a:xfrm>
          <a:prstGeom prst="rect">
            <a:avLst/>
          </a:prstGeom>
          <a:solidFill>
            <a:schemeClr val="bg1"/>
          </a:solidFill>
        </p:spPr>
        <p:txBody>
          <a:bodyPr wrap="square" rtlCol="0">
            <a:spAutoFit/>
          </a:bodyPr>
          <a:lstStyle/>
          <a:p>
            <a:r>
              <a:rPr lang="en-US" sz="1200" dirty="0" smtClean="0"/>
              <a:t>121</a:t>
            </a:r>
            <a:endParaRPr lang="en-US" sz="1200" dirty="0"/>
          </a:p>
        </p:txBody>
      </p:sp>
    </p:spTree>
    <p:extLst>
      <p:ext uri="{BB962C8B-B14F-4D97-AF65-F5344CB8AC3E}">
        <p14:creationId xmlns:p14="http://schemas.microsoft.com/office/powerpoint/2010/main" val="2604539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08024" y="5458764"/>
            <a:ext cx="6489031" cy="553998"/>
          </a:xfrm>
          <a:prstGeom prst="rect">
            <a:avLst/>
          </a:prstGeom>
          <a:noFill/>
        </p:spPr>
        <p:txBody>
          <a:bodyPr wrap="square" rtlCol="0">
            <a:spAutoFit/>
          </a:bodyPr>
          <a:lstStyle/>
          <a:p>
            <a:pPr algn="ctr">
              <a:defRPr/>
            </a:pPr>
            <a:r>
              <a:rPr lang="en-US" sz="3000" b="1" dirty="0" smtClean="0">
                <a:solidFill>
                  <a:srgbClr val="000013"/>
                </a:solidFill>
                <a:latin typeface="Arial" panose="020B0604020202020204" pitchFamily="34" charset="0"/>
                <a:cs typeface="Arial" panose="020B0604020202020204" pitchFamily="34" charset="0"/>
              </a:rPr>
              <a:t>Thank you for your participation!!</a:t>
            </a:r>
            <a:endParaRPr lang="en-US" sz="3000" dirty="0">
              <a:solidFill>
                <a:srgbClr val="000013"/>
              </a:solidFill>
              <a:latin typeface="Arial" panose="020B0604020202020204" pitchFamily="34" charset="0"/>
              <a:cs typeface="Arial" panose="020B0604020202020204" pitchFamily="34" charset="0"/>
            </a:endParaRPr>
          </a:p>
        </p:txBody>
      </p:sp>
      <p:sp>
        <p:nvSpPr>
          <p:cNvPr id="2" name="TextBox 1"/>
          <p:cNvSpPr txBox="1"/>
          <p:nvPr/>
        </p:nvSpPr>
        <p:spPr>
          <a:xfrm>
            <a:off x="3139036" y="6370951"/>
            <a:ext cx="2807936" cy="369332"/>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5" name="TextBox 4"/>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a:t>
            </a:r>
            <a:endParaRPr lang="en-US" sz="1200" dirty="0"/>
          </a:p>
        </p:txBody>
      </p:sp>
      <p:sp>
        <p:nvSpPr>
          <p:cNvPr id="7" name="TextBox 6"/>
          <p:cNvSpPr txBox="1"/>
          <p:nvPr/>
        </p:nvSpPr>
        <p:spPr>
          <a:xfrm>
            <a:off x="8581942" y="6569518"/>
            <a:ext cx="430226" cy="276999"/>
          </a:xfrm>
          <a:prstGeom prst="rect">
            <a:avLst/>
          </a:prstGeom>
          <a:solidFill>
            <a:schemeClr val="bg1"/>
          </a:solidFill>
        </p:spPr>
        <p:txBody>
          <a:bodyPr wrap="square" rtlCol="0">
            <a:spAutoFit/>
          </a:bodyPr>
          <a:lstStyle/>
          <a:p>
            <a:r>
              <a:rPr lang="en-US" sz="1200" dirty="0" smtClean="0"/>
              <a:t>122</a:t>
            </a:r>
            <a:endParaRPr lang="en-US" sz="1200" dirty="0"/>
          </a:p>
        </p:txBody>
      </p:sp>
    </p:spTree>
    <p:extLst>
      <p:ext uri="{BB962C8B-B14F-4D97-AF65-F5344CB8AC3E}">
        <p14:creationId xmlns:p14="http://schemas.microsoft.com/office/powerpoint/2010/main" val="122924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143001"/>
            <a:ext cx="6286500" cy="498598"/>
          </a:xfrm>
        </p:spPr>
        <p:txBody>
          <a:bodyPr/>
          <a:lstStyle/>
          <a:p>
            <a:pPr algn="ctr" defTabSz="685772" eaLnBrk="1" fontAlgn="auto" hangingPunct="1">
              <a:spcAft>
                <a:spcPts val="0"/>
              </a:spcAft>
              <a:defRPr/>
            </a:pPr>
            <a:r>
              <a:rPr dirty="0" smtClean="0"/>
              <a:t>Core Seminars</a:t>
            </a:r>
            <a:endParaRPr dirty="0"/>
          </a:p>
        </p:txBody>
      </p:sp>
      <p:sp>
        <p:nvSpPr>
          <p:cNvPr id="3" name="Content Placeholder 2"/>
          <p:cNvSpPr>
            <a:spLocks noGrp="1"/>
          </p:cNvSpPr>
          <p:nvPr>
            <p:ph idx="1"/>
          </p:nvPr>
        </p:nvSpPr>
        <p:spPr>
          <a:xfrm>
            <a:off x="2521150" y="1943101"/>
            <a:ext cx="4101703" cy="3176255"/>
          </a:xfrm>
        </p:spPr>
        <p:txBody>
          <a:bodyPr/>
          <a:lstStyle/>
          <a:p>
            <a:r>
              <a:rPr lang="en-US" dirty="0" smtClean="0"/>
              <a:t>How </a:t>
            </a:r>
            <a:r>
              <a:rPr lang="en-US" dirty="0"/>
              <a:t>to Start a Business </a:t>
            </a:r>
          </a:p>
          <a:p>
            <a:r>
              <a:rPr lang="en-US" dirty="0" smtClean="0"/>
              <a:t>How </a:t>
            </a:r>
            <a:r>
              <a:rPr lang="en-US" dirty="0"/>
              <a:t>to Write a Business Plan </a:t>
            </a:r>
          </a:p>
          <a:p>
            <a:r>
              <a:rPr lang="en-US" dirty="0" smtClean="0"/>
              <a:t>How </a:t>
            </a:r>
            <a:r>
              <a:rPr lang="en-US" dirty="0"/>
              <a:t>to Find Your Customers </a:t>
            </a:r>
          </a:p>
          <a:p>
            <a:r>
              <a:rPr lang="en-US" dirty="0" smtClean="0"/>
              <a:t>Marketing </a:t>
            </a:r>
            <a:r>
              <a:rPr lang="en-US" dirty="0"/>
              <a:t>Your Business </a:t>
            </a:r>
          </a:p>
          <a:p>
            <a:r>
              <a:rPr lang="en-US" dirty="0" smtClean="0"/>
              <a:t>Basics </a:t>
            </a:r>
            <a:r>
              <a:rPr lang="en-US" dirty="0"/>
              <a:t>of Bookkeeping </a:t>
            </a:r>
          </a:p>
          <a:p>
            <a:r>
              <a:rPr lang="en-US" dirty="0" smtClean="0"/>
              <a:t>Small </a:t>
            </a:r>
            <a:r>
              <a:rPr lang="en-US" dirty="0"/>
              <a:t>Business Taxes </a:t>
            </a:r>
          </a:p>
          <a:p>
            <a:r>
              <a:rPr lang="en-US" dirty="0" smtClean="0"/>
              <a:t>Financing </a:t>
            </a:r>
            <a:r>
              <a:rPr lang="en-US" dirty="0"/>
              <a:t>Your Small Business</a:t>
            </a:r>
          </a:p>
          <a:p>
            <a:endParaRPr lang="en-US" dirty="0"/>
          </a:p>
        </p:txBody>
      </p:sp>
      <p:pic>
        <p:nvPicPr>
          <p:cNvPr id="4" name="Picture 3"/>
          <p:cNvPicPr>
            <a:picLocks noChangeAspect="1"/>
          </p:cNvPicPr>
          <p:nvPr/>
        </p:nvPicPr>
        <p:blipFill>
          <a:blip r:embed="rId3"/>
          <a:stretch>
            <a:fillRect/>
          </a:stretch>
        </p:blipFill>
        <p:spPr>
          <a:xfrm>
            <a:off x="114301" y="4422020"/>
            <a:ext cx="1371719" cy="1417443"/>
          </a:xfrm>
          <a:prstGeom prst="rect">
            <a:avLst/>
          </a:prstGeom>
        </p:spPr>
      </p:pic>
      <p:pic>
        <p:nvPicPr>
          <p:cNvPr id="5" name="Picture 4"/>
          <p:cNvPicPr>
            <a:picLocks noChangeAspect="1"/>
          </p:cNvPicPr>
          <p:nvPr/>
        </p:nvPicPr>
        <p:blipFill>
          <a:blip r:embed="rId4"/>
          <a:stretch>
            <a:fillRect/>
          </a:stretch>
        </p:blipFill>
        <p:spPr>
          <a:xfrm>
            <a:off x="6915150" y="4422832"/>
            <a:ext cx="2075868" cy="1403726"/>
          </a:xfrm>
          <a:prstGeom prst="rect">
            <a:avLst/>
          </a:prstGeom>
        </p:spPr>
      </p:pic>
      <p:sp>
        <p:nvSpPr>
          <p:cNvPr id="6" name="TextBox 5"/>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13</a:t>
            </a:r>
            <a:endParaRPr lang="en-US" sz="1200" dirty="0"/>
          </a:p>
        </p:txBody>
      </p:sp>
    </p:spTree>
    <p:extLst>
      <p:ext uri="{BB962C8B-B14F-4D97-AF65-F5344CB8AC3E}">
        <p14:creationId xmlns:p14="http://schemas.microsoft.com/office/powerpoint/2010/main" val="72832039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143001"/>
            <a:ext cx="6286500" cy="997196"/>
          </a:xfrm>
        </p:spPr>
        <p:txBody>
          <a:bodyPr/>
          <a:lstStyle/>
          <a:p>
            <a:pPr algn="ctr" defTabSz="685772" eaLnBrk="1" fontAlgn="auto" hangingPunct="1">
              <a:spcAft>
                <a:spcPts val="0"/>
              </a:spcAft>
              <a:defRPr/>
            </a:pPr>
            <a:r>
              <a:rPr lang="en-US" dirty="0" smtClean="0"/>
              <a:t>And, just a few specialty programs:</a:t>
            </a:r>
            <a:br>
              <a:rPr lang="en-US" dirty="0" smtClean="0"/>
            </a:br>
            <a:endParaRPr dirty="0"/>
          </a:p>
        </p:txBody>
      </p:sp>
      <p:sp>
        <p:nvSpPr>
          <p:cNvPr id="3" name="Content Placeholder 2"/>
          <p:cNvSpPr>
            <a:spLocks noGrp="1"/>
          </p:cNvSpPr>
          <p:nvPr>
            <p:ph idx="1"/>
          </p:nvPr>
        </p:nvSpPr>
        <p:spPr>
          <a:xfrm>
            <a:off x="1543050" y="2114551"/>
            <a:ext cx="6286500" cy="2769989"/>
          </a:xfrm>
        </p:spPr>
        <p:txBody>
          <a:bodyPr/>
          <a:lstStyle/>
          <a:p>
            <a:r>
              <a:rPr lang="en-US" dirty="0" smtClean="0"/>
              <a:t>Doing Business with the Federal Government</a:t>
            </a:r>
          </a:p>
          <a:p>
            <a:r>
              <a:rPr lang="en-US" dirty="0" smtClean="0"/>
              <a:t>8 (a) Certification</a:t>
            </a:r>
          </a:p>
          <a:p>
            <a:r>
              <a:rPr lang="en-US" dirty="0" smtClean="0"/>
              <a:t>Women-Owned Business Certification</a:t>
            </a:r>
          </a:p>
          <a:p>
            <a:r>
              <a:rPr lang="en-US" dirty="0" smtClean="0"/>
              <a:t>Getting Paid by the Government – WAWF</a:t>
            </a:r>
          </a:p>
          <a:p>
            <a:r>
              <a:rPr lang="en-US" dirty="0" smtClean="0"/>
              <a:t>Side Hustle Saturday</a:t>
            </a:r>
          </a:p>
          <a:p>
            <a:r>
              <a:rPr lang="en-US" dirty="0" smtClean="0"/>
              <a:t>Financial Fortitude in Action</a:t>
            </a:r>
          </a:p>
          <a:p>
            <a:r>
              <a:rPr lang="en-US" dirty="0" smtClean="0"/>
              <a:t>Youth Trades Entrepreneurship Conference</a:t>
            </a:r>
            <a:endParaRPr lang="en-US" dirty="0"/>
          </a:p>
        </p:txBody>
      </p:sp>
      <p:pic>
        <p:nvPicPr>
          <p:cNvPr id="4" name="Picture 3"/>
          <p:cNvPicPr>
            <a:picLocks noChangeAspect="1"/>
          </p:cNvPicPr>
          <p:nvPr/>
        </p:nvPicPr>
        <p:blipFill>
          <a:blip r:embed="rId3"/>
          <a:stretch>
            <a:fillRect/>
          </a:stretch>
        </p:blipFill>
        <p:spPr>
          <a:xfrm>
            <a:off x="7010982" y="4400550"/>
            <a:ext cx="2075868" cy="1403726"/>
          </a:xfrm>
          <a:prstGeom prst="rect">
            <a:avLst/>
          </a:prstGeom>
        </p:spPr>
      </p:pic>
      <p:pic>
        <p:nvPicPr>
          <p:cNvPr id="5" name="Picture 4"/>
          <p:cNvPicPr>
            <a:picLocks noChangeAspect="1"/>
          </p:cNvPicPr>
          <p:nvPr/>
        </p:nvPicPr>
        <p:blipFill>
          <a:blip r:embed="rId4"/>
          <a:stretch>
            <a:fillRect/>
          </a:stretch>
        </p:blipFill>
        <p:spPr>
          <a:xfrm>
            <a:off x="114181" y="4457700"/>
            <a:ext cx="1371719" cy="1417443"/>
          </a:xfrm>
          <a:prstGeom prst="rect">
            <a:avLst/>
          </a:prstGeom>
        </p:spPr>
      </p:pic>
      <p:sp>
        <p:nvSpPr>
          <p:cNvPr id="6" name="TextBox 5"/>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14</a:t>
            </a:r>
            <a:endParaRPr lang="en-US" sz="1200" dirty="0"/>
          </a:p>
        </p:txBody>
      </p:sp>
    </p:spTree>
    <p:extLst>
      <p:ext uri="{BB962C8B-B14F-4D97-AF65-F5344CB8AC3E}">
        <p14:creationId xmlns:p14="http://schemas.microsoft.com/office/powerpoint/2010/main" val="427482855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025" y="1143003"/>
            <a:ext cx="6286500" cy="498598"/>
          </a:xfrm>
        </p:spPr>
        <p:txBody>
          <a:bodyPr/>
          <a:lstStyle/>
          <a:p>
            <a:r>
              <a:rPr lang="en-US" dirty="0"/>
              <a:t>Our Three Year Performance</a:t>
            </a:r>
          </a:p>
        </p:txBody>
      </p:sp>
      <p:sp>
        <p:nvSpPr>
          <p:cNvPr id="3" name="Content Placeholder 2"/>
          <p:cNvSpPr>
            <a:spLocks noGrp="1"/>
          </p:cNvSpPr>
          <p:nvPr>
            <p:ph idx="1"/>
          </p:nvPr>
        </p:nvSpPr>
        <p:spPr>
          <a:xfrm>
            <a:off x="2571750" y="1750859"/>
            <a:ext cx="3829050" cy="3001847"/>
          </a:xfrm>
        </p:spPr>
        <p:txBody>
          <a:bodyPr/>
          <a:lstStyle/>
          <a:p>
            <a:pPr marL="0" indent="0" algn="ctr">
              <a:spcBef>
                <a:spcPts val="450"/>
              </a:spcBef>
              <a:spcAft>
                <a:spcPts val="900"/>
              </a:spcAft>
              <a:buNone/>
            </a:pPr>
            <a:r>
              <a:rPr lang="en-US" b="1" dirty="0" smtClean="0">
                <a:solidFill>
                  <a:schemeClr val="bg1"/>
                </a:solidFill>
              </a:rPr>
              <a:t>July </a:t>
            </a:r>
            <a:r>
              <a:rPr lang="en-US" b="1" dirty="0">
                <a:solidFill>
                  <a:schemeClr val="bg1"/>
                </a:solidFill>
              </a:rPr>
              <a:t>2018 – June 2021</a:t>
            </a:r>
          </a:p>
          <a:p>
            <a:pPr lvl="1">
              <a:spcBef>
                <a:spcPts val="450"/>
              </a:spcBef>
              <a:spcAft>
                <a:spcPts val="900"/>
              </a:spcAft>
            </a:pPr>
            <a:r>
              <a:rPr lang="en-US" sz="1500" dirty="0">
                <a:latin typeface="Franklin Gothic Medium" panose="020B0603020102020204" pitchFamily="34" charset="0"/>
              </a:rPr>
              <a:t>69 Businesses Started</a:t>
            </a:r>
          </a:p>
          <a:p>
            <a:pPr lvl="1">
              <a:spcBef>
                <a:spcPts val="450"/>
              </a:spcBef>
              <a:spcAft>
                <a:spcPts val="900"/>
              </a:spcAft>
            </a:pPr>
            <a:r>
              <a:rPr lang="en-US" sz="1500" dirty="0">
                <a:latin typeface="Franklin Gothic Medium" panose="020B0603020102020204" pitchFamily="34" charset="0"/>
              </a:rPr>
              <a:t>760 Jobs Created &amp; Retained</a:t>
            </a:r>
          </a:p>
          <a:p>
            <a:pPr lvl="1">
              <a:spcBef>
                <a:spcPts val="450"/>
              </a:spcBef>
              <a:spcAft>
                <a:spcPts val="900"/>
              </a:spcAft>
            </a:pPr>
            <a:r>
              <a:rPr lang="en-US" sz="1500" dirty="0">
                <a:latin typeface="Franklin Gothic Medium" panose="020B0603020102020204" pitchFamily="34" charset="0"/>
              </a:rPr>
              <a:t>483 Seminars </a:t>
            </a:r>
          </a:p>
          <a:p>
            <a:pPr lvl="1">
              <a:spcBef>
                <a:spcPts val="450"/>
              </a:spcBef>
              <a:spcAft>
                <a:spcPts val="900"/>
              </a:spcAft>
            </a:pPr>
            <a:r>
              <a:rPr lang="en-US" sz="1500" dirty="0">
                <a:latin typeface="Franklin Gothic Medium" panose="020B0603020102020204" pitchFamily="34" charset="0"/>
              </a:rPr>
              <a:t>6,074  Total Attendees</a:t>
            </a:r>
          </a:p>
          <a:p>
            <a:pPr lvl="1">
              <a:spcBef>
                <a:spcPts val="450"/>
              </a:spcBef>
              <a:spcAft>
                <a:spcPts val="900"/>
              </a:spcAft>
            </a:pPr>
            <a:r>
              <a:rPr lang="en-US" sz="1500" dirty="0">
                <a:latin typeface="Franklin Gothic Medium" panose="020B0603020102020204" pitchFamily="34" charset="0"/>
              </a:rPr>
              <a:t>701 Businesses Counseled</a:t>
            </a:r>
          </a:p>
          <a:p>
            <a:pPr lvl="1">
              <a:spcBef>
                <a:spcPts val="450"/>
              </a:spcBef>
              <a:spcAft>
                <a:spcPts val="900"/>
              </a:spcAft>
            </a:pPr>
            <a:r>
              <a:rPr lang="en-US" sz="1500" dirty="0">
                <a:latin typeface="Franklin Gothic Medium" panose="020B0603020102020204" pitchFamily="34" charset="0"/>
              </a:rPr>
              <a:t>2,071 Counseling Hours Provided </a:t>
            </a:r>
          </a:p>
          <a:p>
            <a:pPr lvl="1">
              <a:spcBef>
                <a:spcPts val="450"/>
              </a:spcBef>
              <a:spcAft>
                <a:spcPts val="900"/>
              </a:spcAft>
            </a:pPr>
            <a:endParaRPr lang="en-US" sz="1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1" y="4457701"/>
            <a:ext cx="1828799" cy="1236905"/>
          </a:xfrm>
          <a:prstGeom prst="rect">
            <a:avLst/>
          </a:prstGeom>
        </p:spPr>
      </p:pic>
      <p:pic>
        <p:nvPicPr>
          <p:cNvPr id="4" name="Picture 3"/>
          <p:cNvPicPr>
            <a:picLocks noChangeAspect="1"/>
          </p:cNvPicPr>
          <p:nvPr/>
        </p:nvPicPr>
        <p:blipFill>
          <a:blip r:embed="rId4"/>
          <a:stretch>
            <a:fillRect/>
          </a:stretch>
        </p:blipFill>
        <p:spPr>
          <a:xfrm>
            <a:off x="342901" y="4220015"/>
            <a:ext cx="1371719" cy="1417443"/>
          </a:xfrm>
          <a:prstGeom prst="rect">
            <a:avLst/>
          </a:prstGeom>
        </p:spPr>
      </p:pic>
      <p:sp>
        <p:nvSpPr>
          <p:cNvPr id="7" name="TextBox 6"/>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15</a:t>
            </a:r>
            <a:endParaRPr lang="en-US" sz="1200" dirty="0"/>
          </a:p>
        </p:txBody>
      </p:sp>
    </p:spTree>
    <p:extLst>
      <p:ext uri="{BB962C8B-B14F-4D97-AF65-F5344CB8AC3E}">
        <p14:creationId xmlns:p14="http://schemas.microsoft.com/office/powerpoint/2010/main" val="317622221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Want to Miss </a:t>
            </a:r>
            <a:r>
              <a:rPr lang="en-US" dirty="0"/>
              <a:t>A</a:t>
            </a:r>
            <a:r>
              <a:rPr lang="en-US" dirty="0" smtClean="0"/>
              <a:t>nything?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051" y="4478095"/>
            <a:ext cx="1828799" cy="1236905"/>
          </a:xfrm>
          <a:prstGeom prst="rect">
            <a:avLst/>
          </a:prstGeom>
        </p:spPr>
      </p:pic>
      <p:pic>
        <p:nvPicPr>
          <p:cNvPr id="8" name="Picture 7"/>
          <p:cNvPicPr>
            <a:picLocks noChangeAspect="1"/>
          </p:cNvPicPr>
          <p:nvPr/>
        </p:nvPicPr>
        <p:blipFill>
          <a:blip r:embed="rId4"/>
          <a:stretch>
            <a:fillRect/>
          </a:stretch>
        </p:blipFill>
        <p:spPr>
          <a:xfrm>
            <a:off x="2171700" y="2514603"/>
            <a:ext cx="1771923" cy="1655207"/>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00300" y="1553670"/>
            <a:ext cx="4629150" cy="3577071"/>
          </a:xfrm>
          <a:prstGeom prst="rect">
            <a:avLst/>
          </a:prstGeom>
        </p:spPr>
      </p:pic>
      <p:pic>
        <p:nvPicPr>
          <p:cNvPr id="4" name="Picture 3"/>
          <p:cNvPicPr>
            <a:picLocks noChangeAspect="1"/>
          </p:cNvPicPr>
          <p:nvPr/>
        </p:nvPicPr>
        <p:blipFill>
          <a:blip r:embed="rId6"/>
          <a:stretch>
            <a:fillRect/>
          </a:stretch>
        </p:blipFill>
        <p:spPr>
          <a:xfrm>
            <a:off x="114301" y="4422020"/>
            <a:ext cx="1371719" cy="1417443"/>
          </a:xfrm>
          <a:prstGeom prst="rect">
            <a:avLst/>
          </a:prstGeom>
        </p:spPr>
      </p:pic>
      <p:sp>
        <p:nvSpPr>
          <p:cNvPr id="7" name="TextBox 6"/>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16</a:t>
            </a:r>
            <a:endParaRPr lang="en-US" sz="1200" dirty="0"/>
          </a:p>
        </p:txBody>
      </p:sp>
    </p:spTree>
    <p:extLst>
      <p:ext uri="{BB962C8B-B14F-4D97-AF65-F5344CB8AC3E}">
        <p14:creationId xmlns:p14="http://schemas.microsoft.com/office/powerpoint/2010/main" val="372515090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1" y="1874890"/>
            <a:ext cx="4391702" cy="2956963"/>
          </a:xfrm>
        </p:spPr>
        <p:txBody>
          <a:bodyPr rtlCol="0"/>
          <a:lstStyle/>
          <a:p>
            <a:pPr defTabSz="685772" eaLnBrk="1" fontAlgn="auto" hangingPunct="1">
              <a:spcAft>
                <a:spcPts val="0"/>
              </a:spcAft>
              <a:defRPr/>
            </a:pPr>
            <a:r>
              <a:rPr lang="en-US" sz="2100" b="1" dirty="0"/>
              <a:t>Steve Gill</a:t>
            </a:r>
          </a:p>
          <a:p>
            <a:pPr marL="259556" indent="-259556" defTabSz="685772" eaLnBrk="1" fontAlgn="auto" hangingPunct="1">
              <a:spcAft>
                <a:spcPts val="0"/>
              </a:spcAft>
              <a:buNone/>
              <a:defRPr/>
            </a:pPr>
            <a:r>
              <a:rPr lang="en-US" sz="2100" b="1" dirty="0"/>
              <a:t>	</a:t>
            </a:r>
            <a:r>
              <a:rPr lang="en-US" sz="2100" b="1" dirty="0">
                <a:hlinkClick r:id="rId3"/>
              </a:rPr>
              <a:t>gills@coastalcarolina.edu</a:t>
            </a:r>
            <a:endParaRPr lang="en-US" sz="2100" b="1" dirty="0"/>
          </a:p>
          <a:p>
            <a:pPr defTabSz="685772" eaLnBrk="1" fontAlgn="auto" hangingPunct="1">
              <a:spcAft>
                <a:spcPts val="0"/>
              </a:spcAft>
              <a:defRPr/>
            </a:pPr>
            <a:r>
              <a:rPr lang="en-US" sz="2100" b="1" dirty="0"/>
              <a:t>Scott Riggs</a:t>
            </a:r>
          </a:p>
          <a:p>
            <a:pPr marL="259556" indent="-259556" defTabSz="685772" eaLnBrk="1" fontAlgn="auto" hangingPunct="1">
              <a:spcAft>
                <a:spcPts val="0"/>
              </a:spcAft>
              <a:buNone/>
              <a:defRPr/>
            </a:pPr>
            <a:r>
              <a:rPr lang="en-US" sz="2100" b="1" dirty="0"/>
              <a:t>	</a:t>
            </a:r>
            <a:r>
              <a:rPr lang="en-US" sz="2100" b="1" dirty="0">
                <a:hlinkClick r:id="rId4"/>
              </a:rPr>
              <a:t>riggsr@coastalcarolina.edu</a:t>
            </a:r>
            <a:endParaRPr lang="en-US" sz="1050" b="1" dirty="0"/>
          </a:p>
          <a:p>
            <a:pPr defTabSz="685772" eaLnBrk="1" fontAlgn="auto" hangingPunct="1">
              <a:spcAft>
                <a:spcPts val="0"/>
              </a:spcAft>
              <a:defRPr/>
            </a:pPr>
            <a:r>
              <a:rPr lang="en-US" sz="2100" b="1" dirty="0"/>
              <a:t>April Priester</a:t>
            </a:r>
          </a:p>
          <a:p>
            <a:pPr marL="0" indent="0" defTabSz="685772" eaLnBrk="1" fontAlgn="auto" hangingPunct="1">
              <a:spcAft>
                <a:spcPts val="0"/>
              </a:spcAft>
              <a:buNone/>
              <a:tabLst>
                <a:tab pos="259556" algn="l"/>
              </a:tabLst>
              <a:defRPr/>
            </a:pPr>
            <a:r>
              <a:rPr lang="en-US" sz="2100" b="1" dirty="0"/>
              <a:t>	</a:t>
            </a:r>
            <a:r>
              <a:rPr lang="en-US" sz="2100" b="1" dirty="0">
                <a:hlinkClick r:id="rId5"/>
              </a:rPr>
              <a:t>priestera@coastalcarolina.edu</a:t>
            </a:r>
            <a:endParaRPr lang="en-US" sz="2100" b="1" dirty="0"/>
          </a:p>
          <a:p>
            <a:pPr marL="0" indent="0" defTabSz="685772" eaLnBrk="1" fontAlgn="auto" hangingPunct="1">
              <a:spcAft>
                <a:spcPts val="0"/>
              </a:spcAft>
              <a:buNone/>
              <a:defRPr/>
            </a:pPr>
            <a:endParaRPr lang="en-US" sz="1050" b="1" dirty="0"/>
          </a:p>
          <a:p>
            <a:pPr marL="0" indent="0" defTabSz="685772" eaLnBrk="1" fontAlgn="auto" hangingPunct="1">
              <a:spcAft>
                <a:spcPts val="0"/>
              </a:spcAft>
              <a:buNone/>
              <a:tabLst>
                <a:tab pos="259556" algn="l"/>
              </a:tabLst>
              <a:defRPr/>
            </a:pPr>
            <a:endParaRPr lang="en-US" sz="2100" b="1" dirty="0"/>
          </a:p>
          <a:p>
            <a:pPr marL="0" indent="0" defTabSz="685772" eaLnBrk="1" fontAlgn="auto" hangingPunct="1">
              <a:spcAft>
                <a:spcPts val="0"/>
              </a:spcAft>
              <a:buNone/>
              <a:defRPr/>
            </a:pPr>
            <a:endParaRPr lang="en-US" sz="2100" b="1" dirty="0"/>
          </a:p>
        </p:txBody>
      </p:sp>
      <p:pic>
        <p:nvPicPr>
          <p:cNvPr id="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62180" y="4400550"/>
            <a:ext cx="2077641"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4457701" y="1874889"/>
            <a:ext cx="4391702" cy="242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396875" indent="-396875" algn="l" defTabSz="912813" rtl="0" eaLnBrk="0" fontAlgn="base" hangingPunct="0">
              <a:lnSpc>
                <a:spcPct val="90000"/>
              </a:lnSpc>
              <a:spcBef>
                <a:spcPct val="20000"/>
              </a:spcBef>
              <a:spcAft>
                <a:spcPct val="0"/>
              </a:spcAft>
              <a:buBlip>
                <a:blip r:embed="rId7"/>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8"/>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8"/>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8"/>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7656" indent="-297656" defTabSz="685772" eaLnBrk="1" fontAlgn="auto" hangingPunct="1">
              <a:spcAft>
                <a:spcPts val="0"/>
              </a:spcAft>
              <a:defRPr/>
            </a:pPr>
            <a:r>
              <a:rPr lang="en-US" sz="2100" b="1" dirty="0">
                <a:solidFill>
                  <a:srgbClr val="FFFFFF"/>
                </a:solidFill>
                <a:latin typeface="Calibri"/>
              </a:rPr>
              <a:t>Carla Gavre</a:t>
            </a:r>
          </a:p>
          <a:p>
            <a:pPr marL="259556" indent="-259556" defTabSz="685772" eaLnBrk="1" fontAlgn="auto" hangingPunct="1">
              <a:spcAft>
                <a:spcPts val="0"/>
              </a:spcAft>
              <a:buNone/>
              <a:defRPr/>
            </a:pPr>
            <a:r>
              <a:rPr lang="en-US" sz="2100" b="1" dirty="0">
                <a:solidFill>
                  <a:srgbClr val="FFFFFF"/>
                </a:solidFill>
                <a:latin typeface="Calibri"/>
              </a:rPr>
              <a:t>	</a:t>
            </a:r>
            <a:r>
              <a:rPr lang="en-US" sz="2100" b="1" dirty="0">
                <a:solidFill>
                  <a:srgbClr val="FFFFFF"/>
                </a:solidFill>
                <a:latin typeface="Calibri"/>
                <a:hlinkClick r:id="rId9"/>
              </a:rPr>
              <a:t>gavrec@coastalcarolina.edu</a:t>
            </a:r>
            <a:endParaRPr lang="en-US" sz="2100" b="1" dirty="0">
              <a:solidFill>
                <a:srgbClr val="FFFFFF"/>
              </a:solidFill>
              <a:latin typeface="Calibri"/>
            </a:endParaRPr>
          </a:p>
          <a:p>
            <a:pPr marL="297656" indent="-297656" defTabSz="685772" eaLnBrk="1" fontAlgn="auto" hangingPunct="1">
              <a:spcAft>
                <a:spcPts val="0"/>
              </a:spcAft>
              <a:defRPr/>
            </a:pPr>
            <a:r>
              <a:rPr lang="en-US" sz="2100" b="1" dirty="0">
                <a:solidFill>
                  <a:srgbClr val="FFFFFF"/>
                </a:solidFill>
                <a:latin typeface="Calibri"/>
              </a:rPr>
              <a:t>Anne Shaw</a:t>
            </a:r>
          </a:p>
          <a:p>
            <a:pPr marL="259556" indent="-259556" defTabSz="685772" eaLnBrk="1" fontAlgn="auto" hangingPunct="1">
              <a:spcAft>
                <a:spcPts val="0"/>
              </a:spcAft>
              <a:buNone/>
              <a:defRPr/>
            </a:pPr>
            <a:r>
              <a:rPr lang="en-US" sz="2100" b="1" dirty="0">
                <a:solidFill>
                  <a:srgbClr val="FFFFFF"/>
                </a:solidFill>
                <a:latin typeface="Calibri"/>
              </a:rPr>
              <a:t>	</a:t>
            </a:r>
            <a:r>
              <a:rPr lang="en-US" sz="2100" b="1" dirty="0">
                <a:solidFill>
                  <a:srgbClr val="FFFFFF"/>
                </a:solidFill>
                <a:latin typeface="Calibri"/>
                <a:hlinkClick r:id="rId10"/>
              </a:rPr>
              <a:t>shawa@coastalcarolina.edu</a:t>
            </a:r>
            <a:endParaRPr lang="en-US" sz="2100" b="1" dirty="0">
              <a:solidFill>
                <a:srgbClr val="FFFFFF"/>
              </a:solidFill>
              <a:latin typeface="Calibri"/>
            </a:endParaRPr>
          </a:p>
          <a:p>
            <a:pPr marL="259556" indent="-259556" defTabSz="685772" eaLnBrk="1" fontAlgn="auto" hangingPunct="1">
              <a:spcAft>
                <a:spcPts val="0"/>
              </a:spcAft>
              <a:buNone/>
              <a:defRPr/>
            </a:pPr>
            <a:endParaRPr lang="en-US" sz="1050" b="1" dirty="0">
              <a:solidFill>
                <a:srgbClr val="FFFFFF"/>
              </a:solidFill>
              <a:latin typeface="Calibri"/>
            </a:endParaRPr>
          </a:p>
          <a:p>
            <a:pPr marL="0" indent="0" defTabSz="685772" eaLnBrk="1" fontAlgn="auto" hangingPunct="1">
              <a:spcAft>
                <a:spcPts val="0"/>
              </a:spcAft>
              <a:buNone/>
              <a:defRPr/>
            </a:pPr>
            <a:endParaRPr lang="en-US" sz="1050" b="1" dirty="0">
              <a:solidFill>
                <a:srgbClr val="FFFFFF"/>
              </a:solidFill>
              <a:latin typeface="Calibri"/>
            </a:endParaRPr>
          </a:p>
          <a:p>
            <a:pPr marL="0" indent="0" defTabSz="685772" eaLnBrk="1" fontAlgn="auto" hangingPunct="1">
              <a:spcAft>
                <a:spcPts val="0"/>
              </a:spcAft>
              <a:buNone/>
              <a:tabLst>
                <a:tab pos="259556" algn="l"/>
              </a:tabLst>
              <a:defRPr/>
            </a:pPr>
            <a:endParaRPr lang="en-US" sz="2100" b="1" dirty="0">
              <a:solidFill>
                <a:srgbClr val="FFFFFF"/>
              </a:solidFill>
              <a:latin typeface="Calibri"/>
            </a:endParaRPr>
          </a:p>
          <a:p>
            <a:pPr marL="0" indent="0" defTabSz="685772" eaLnBrk="1" fontAlgn="auto" hangingPunct="1">
              <a:spcAft>
                <a:spcPts val="0"/>
              </a:spcAft>
              <a:buNone/>
              <a:defRPr/>
            </a:pPr>
            <a:endParaRPr lang="en-US" sz="2100" b="1" dirty="0">
              <a:solidFill>
                <a:srgbClr val="FFFFFF"/>
              </a:solidFill>
              <a:latin typeface="Calibri"/>
            </a:endParaRPr>
          </a:p>
        </p:txBody>
      </p:sp>
      <p:pic>
        <p:nvPicPr>
          <p:cNvPr id="4" name="Picture 3"/>
          <p:cNvPicPr>
            <a:picLocks noChangeAspect="1"/>
          </p:cNvPicPr>
          <p:nvPr/>
        </p:nvPicPr>
        <p:blipFill>
          <a:blip r:embed="rId11"/>
          <a:stretch>
            <a:fillRect/>
          </a:stretch>
        </p:blipFill>
        <p:spPr>
          <a:xfrm>
            <a:off x="114301" y="4400550"/>
            <a:ext cx="1371719" cy="1417443"/>
          </a:xfrm>
          <a:prstGeom prst="rect">
            <a:avLst/>
          </a:prstGeom>
        </p:spPr>
      </p:pic>
      <p:sp>
        <p:nvSpPr>
          <p:cNvPr id="8" name="Title 1"/>
          <p:cNvSpPr txBox="1">
            <a:spLocks/>
          </p:cNvSpPr>
          <p:nvPr/>
        </p:nvSpPr>
        <p:spPr>
          <a:xfrm>
            <a:off x="342900" y="1143000"/>
            <a:ext cx="8382000" cy="498598"/>
          </a:xfrm>
          <a:prstGeom prst="rect">
            <a:avLst/>
          </a:prstGeom>
        </p:spPr>
        <p:txBody>
          <a:bodyPr vert="horz" wrap="square" lIns="0" tIns="0" rIns="0" bIns="0" rtlCol="0" anchor="t">
            <a:spAutoFit/>
          </a:bodyPr>
          <a:lst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9pPr>
          </a:lstStyle>
          <a:p>
            <a:pPr defTabSz="684610"/>
            <a:r>
              <a:rPr lang="en-US" sz="3600" spc="-113" dirty="0">
                <a:latin typeface="Calibri"/>
              </a:rPr>
              <a:t>Our Team</a:t>
            </a:r>
          </a:p>
        </p:txBody>
      </p:sp>
      <p:sp>
        <p:nvSpPr>
          <p:cNvPr id="9" name="TextBox 8"/>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17</a:t>
            </a:r>
            <a:endParaRPr lang="en-US" sz="1200" dirty="0"/>
          </a:p>
        </p:txBody>
      </p:sp>
    </p:spTree>
    <p:extLst>
      <p:ext uri="{BB962C8B-B14F-4D97-AF65-F5344CB8AC3E}">
        <p14:creationId xmlns:p14="http://schemas.microsoft.com/office/powerpoint/2010/main" val="390659476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381000" y="2286000"/>
            <a:ext cx="8458200" cy="2876550"/>
          </a:xfrm>
        </p:spPr>
        <p:txBody>
          <a:bodyPr>
            <a:noAutofit/>
          </a:bodyPr>
          <a:lstStyle/>
          <a:p>
            <a:pPr algn="r"/>
            <a:r>
              <a:rPr lang="en-US" sz="2800" b="1" dirty="0">
                <a:solidFill>
                  <a:schemeClr val="bg1">
                    <a:lumMod val="50000"/>
                  </a:schemeClr>
                </a:solidFill>
              </a:rPr>
              <a:t>North Carolina military business center </a:t>
            </a:r>
            <a:br>
              <a:rPr lang="en-US" sz="2800" b="1" dirty="0">
                <a:solidFill>
                  <a:schemeClr val="bg1">
                    <a:lumMod val="50000"/>
                  </a:schemeClr>
                </a:solidFill>
              </a:rPr>
            </a:br>
            <a:r>
              <a:rPr lang="en-US" sz="2800" dirty="0">
                <a:solidFill>
                  <a:schemeClr val="bg1">
                    <a:lumMod val="50000"/>
                  </a:schemeClr>
                </a:solidFill>
              </a:rPr>
              <a:t>NCMBC Overview</a:t>
            </a:r>
            <a:br>
              <a:rPr lang="en-US" sz="2800" dirty="0">
                <a:solidFill>
                  <a:schemeClr val="bg1">
                    <a:lumMod val="50000"/>
                  </a:schemeClr>
                </a:solidFill>
              </a:rPr>
            </a:br>
            <a:r>
              <a:rPr lang="en-US" sz="2800" dirty="0">
                <a:solidFill>
                  <a:schemeClr val="bg1">
                    <a:lumMod val="50000"/>
                  </a:schemeClr>
                </a:solidFill>
              </a:rPr>
              <a:t/>
            </a:r>
            <a:br>
              <a:rPr lang="en-US" sz="2800" dirty="0">
                <a:solidFill>
                  <a:schemeClr val="bg1">
                    <a:lumMod val="50000"/>
                  </a:schemeClr>
                </a:solidFill>
              </a:rPr>
            </a:br>
            <a:r>
              <a:rPr lang="en-US" sz="2700" dirty="0">
                <a:solidFill>
                  <a:schemeClr val="bg1">
                    <a:lumMod val="50000"/>
                  </a:schemeClr>
                </a:solidFill>
              </a:rPr>
              <a:t>presented to: </a:t>
            </a:r>
            <a:br>
              <a:rPr lang="en-US" sz="2700" dirty="0">
                <a:solidFill>
                  <a:schemeClr val="bg1">
                    <a:lumMod val="50000"/>
                  </a:schemeClr>
                </a:solidFill>
              </a:rPr>
            </a:br>
            <a:r>
              <a:rPr lang="en-US" sz="2700" dirty="0">
                <a:solidFill>
                  <a:schemeClr val="bg1">
                    <a:lumMod val="50000"/>
                  </a:schemeClr>
                </a:solidFill>
              </a:rPr>
              <a:t>Southeastern North Carolina</a:t>
            </a:r>
            <a:br>
              <a:rPr lang="en-US" sz="2700" dirty="0">
                <a:solidFill>
                  <a:schemeClr val="bg1">
                    <a:lumMod val="50000"/>
                  </a:schemeClr>
                </a:solidFill>
              </a:rPr>
            </a:br>
            <a:r>
              <a:rPr lang="en-US" sz="2700" dirty="0">
                <a:solidFill>
                  <a:schemeClr val="bg1">
                    <a:lumMod val="50000"/>
                  </a:schemeClr>
                </a:solidFill>
              </a:rPr>
              <a:t>Military Business Outreach </a:t>
            </a:r>
          </a:p>
        </p:txBody>
      </p:sp>
      <p:sp>
        <p:nvSpPr>
          <p:cNvPr id="5" name="Rectangle 4"/>
          <p:cNvSpPr>
            <a:spLocks noGrp="1"/>
          </p:cNvSpPr>
          <p:nvPr>
            <p:ph type="subTitle" idx="1"/>
          </p:nvPr>
        </p:nvSpPr>
        <p:spPr/>
        <p:txBody>
          <a:bodyPr>
            <a:normAutofit/>
          </a:bodyPr>
          <a:lstStyle/>
          <a:p>
            <a:pPr algn="r"/>
            <a:r>
              <a:rPr lang="en-US" dirty="0"/>
              <a:t>18 NOV 2021</a:t>
            </a:r>
          </a:p>
        </p:txBody>
      </p:sp>
      <p:sp>
        <p:nvSpPr>
          <p:cNvPr id="3" name="TextBox 2"/>
          <p:cNvSpPr txBox="1"/>
          <p:nvPr/>
        </p:nvSpPr>
        <p:spPr>
          <a:xfrm>
            <a:off x="6420" y="5486400"/>
            <a:ext cx="2203380" cy="369332"/>
          </a:xfrm>
          <a:prstGeom prst="rect">
            <a:avLst/>
          </a:prstGeom>
          <a:noFill/>
        </p:spPr>
        <p:txBody>
          <a:bodyPr wrap="square" rtlCol="0">
            <a:spAutoFit/>
          </a:bodyPr>
          <a:lstStyle/>
          <a:p>
            <a:pPr algn="ctr" defTabSz="914400"/>
            <a:r>
              <a:rPr lang="en-US" dirty="0">
                <a:solidFill>
                  <a:srgbClr val="000000"/>
                </a:solidFill>
                <a:latin typeface="Calibri"/>
              </a:rPr>
              <a:t>WWW.NCMBC.US</a:t>
            </a:r>
          </a:p>
        </p:txBody>
      </p:sp>
      <p:pic>
        <p:nvPicPr>
          <p:cNvPr id="6" name="Picture 5" descr="ncmbcvectorlogo.tif"/>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01" y="838200"/>
            <a:ext cx="1647749" cy="1158754"/>
          </a:xfrm>
          <a:prstGeom prst="rect">
            <a:avLst/>
          </a:prstGeom>
        </p:spPr>
      </p:pic>
      <p:sp>
        <p:nvSpPr>
          <p:cNvPr id="8" name="TextBox 7"/>
          <p:cNvSpPr txBox="1"/>
          <p:nvPr/>
        </p:nvSpPr>
        <p:spPr>
          <a:xfrm>
            <a:off x="3077542" y="2041589"/>
            <a:ext cx="184666" cy="369332"/>
          </a:xfrm>
          <a:prstGeom prst="rect">
            <a:avLst/>
          </a:prstGeom>
          <a:noFill/>
        </p:spPr>
        <p:txBody>
          <a:bodyPr wrap="none" rtlCol="0">
            <a:spAutoFit/>
          </a:bodyPr>
          <a:lstStyle/>
          <a:p>
            <a:pPr defTabSz="914400"/>
            <a:endParaRPr lang="en-US" dirty="0">
              <a:solidFill>
                <a:srgbClr val="000000"/>
              </a:solidFill>
              <a:latin typeface="Calibri"/>
            </a:endParaRPr>
          </a:p>
        </p:txBody>
      </p:sp>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solidFill>
                  <a:schemeClr val="accent6"/>
                </a:solidFill>
              </a:rPr>
              <a:t>18</a:t>
            </a:r>
            <a:endParaRPr lang="en-US" sz="1200" dirty="0">
              <a:solidFill>
                <a:schemeClr val="accent6"/>
              </a:solidFill>
            </a:endParaRPr>
          </a:p>
        </p:txBody>
      </p:sp>
    </p:spTree>
    <p:extLst>
      <p:ext uri="{BB962C8B-B14F-4D97-AF65-F5344CB8AC3E}">
        <p14:creationId xmlns:p14="http://schemas.microsoft.com/office/powerpoint/2010/main" val="1732993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p:cNvSpPr>
          <p:nvPr>
            <p:ph type="title"/>
          </p:nvPr>
        </p:nvSpPr>
        <p:spPr/>
        <p:txBody>
          <a:bodyPr/>
          <a:lstStyle/>
          <a:p>
            <a:pPr eaLnBrk="1" hangingPunct="1"/>
            <a:r>
              <a:rPr lang="en-US" altLang="en-US" sz="4000" dirty="0"/>
              <a:t>Military Impact</a:t>
            </a:r>
          </a:p>
        </p:txBody>
      </p:sp>
      <p:sp>
        <p:nvSpPr>
          <p:cNvPr id="3" name="Rectangle 2">
            <a:extLst>
              <a:ext uri="{FF2B5EF4-FFF2-40B4-BE49-F238E27FC236}">
                <a16:creationId xmlns:a16="http://schemas.microsoft.com/office/drawing/2014/main" id="{A7AF215C-B5E4-CD4C-93BE-83734B88D51B}"/>
              </a:ext>
            </a:extLst>
          </p:cNvPr>
          <p:cNvSpPr>
            <a:spLocks noGrp="1"/>
          </p:cNvSpPr>
          <p:nvPr>
            <p:ph sz="quarter" idx="13"/>
          </p:nvPr>
        </p:nvSpPr>
        <p:spPr>
          <a:xfrm>
            <a:off x="457200" y="2209800"/>
            <a:ext cx="8229600" cy="3429000"/>
          </a:xfrm>
        </p:spPr>
        <p:txBody>
          <a:bodyPr>
            <a:noAutofit/>
          </a:bodyPr>
          <a:lstStyle/>
          <a:p>
            <a:pPr marL="0" indent="0">
              <a:buNone/>
              <a:defRPr/>
            </a:pPr>
            <a:r>
              <a:rPr lang="en-US" sz="2400" dirty="0">
                <a:solidFill>
                  <a:schemeClr val="accent4">
                    <a:lumMod val="60000"/>
                    <a:lumOff val="40000"/>
                  </a:schemeClr>
                </a:solidFill>
              </a:rPr>
              <a:t>Total annual military impact*</a:t>
            </a:r>
          </a:p>
          <a:p>
            <a:pPr marL="594360" indent="-457200">
              <a:buFont typeface="Arial"/>
              <a:buChar char="•"/>
              <a:defRPr/>
            </a:pPr>
            <a:r>
              <a:rPr lang="en-US" sz="2200" dirty="0">
                <a:solidFill>
                  <a:prstClr val="black"/>
                </a:solidFill>
              </a:rPr>
              <a:t>$66 billion in Gross State Product:	12.8% GSP (2d largest sector)</a:t>
            </a:r>
          </a:p>
          <a:p>
            <a:pPr marL="594360" indent="-457200">
              <a:buFont typeface="Arial"/>
              <a:buChar char="•"/>
              <a:defRPr/>
            </a:pPr>
            <a:r>
              <a:rPr lang="en-US" sz="2200" dirty="0">
                <a:solidFill>
                  <a:prstClr val="black"/>
                </a:solidFill>
              </a:rPr>
              <a:t>Over 578,000 jobs impacted:	$34 billion, personal income </a:t>
            </a:r>
          </a:p>
          <a:p>
            <a:pPr marL="594360" indent="-457200">
              <a:buFont typeface="Arial"/>
              <a:buChar char="•"/>
              <a:defRPr/>
            </a:pPr>
            <a:r>
              <a:rPr lang="en-US" sz="2200" dirty="0">
                <a:solidFill>
                  <a:prstClr val="black"/>
                </a:solidFill>
              </a:rPr>
              <a:t>Military/civilian payroll:		$19.2 billion</a:t>
            </a:r>
          </a:p>
          <a:p>
            <a:pPr marL="594360" indent="-457200">
              <a:buFont typeface="Arial"/>
              <a:buChar char="•"/>
              <a:defRPr/>
            </a:pPr>
            <a:r>
              <a:rPr lang="en-US" sz="2200" dirty="0">
                <a:solidFill>
                  <a:prstClr val="black"/>
                </a:solidFill>
              </a:rPr>
              <a:t>Veteran payments, benefits:          	$8.2 billion</a:t>
            </a:r>
          </a:p>
          <a:p>
            <a:pPr marL="628650" indent="-571500">
              <a:buNone/>
              <a:defRPr/>
            </a:pPr>
            <a:r>
              <a:rPr lang="en-US" sz="2200" dirty="0">
                <a:solidFill>
                  <a:prstClr val="black"/>
                </a:solidFill>
              </a:rPr>
              <a:t>Federal contracts (FY2020)**    </a:t>
            </a:r>
          </a:p>
          <a:p>
            <a:pPr marL="628650" indent="-457200">
              <a:buFont typeface="Arial" panose="020B0604020202020204" pitchFamily="34" charset="0"/>
              <a:buChar char="•"/>
              <a:defRPr/>
            </a:pPr>
            <a:r>
              <a:rPr lang="en-US" sz="2200" dirty="0">
                <a:solidFill>
                  <a:schemeClr val="accent4">
                    <a:lumMod val="60000"/>
                    <a:lumOff val="40000"/>
                  </a:schemeClr>
                </a:solidFill>
              </a:rPr>
              <a:t>FED prime contracts:		$9.52 billion</a:t>
            </a:r>
          </a:p>
          <a:p>
            <a:pPr marL="628650" indent="-457200">
              <a:buFont typeface="Arial" panose="020B0604020202020204" pitchFamily="34" charset="0"/>
              <a:buChar char="•"/>
              <a:defRPr/>
            </a:pPr>
            <a:r>
              <a:rPr lang="en-US" sz="2200" dirty="0">
                <a:solidFill>
                  <a:schemeClr val="accent4">
                    <a:lumMod val="60000"/>
                    <a:lumOff val="40000"/>
                  </a:schemeClr>
                </a:solidFill>
              </a:rPr>
              <a:t>DoD prime contracts:		$6.10 billion	</a:t>
            </a:r>
            <a:r>
              <a:rPr lang="en-US" sz="2500" dirty="0">
                <a:solidFill>
                  <a:schemeClr val="accent4">
                    <a:lumMod val="60000"/>
                    <a:lumOff val="40000"/>
                  </a:schemeClr>
                </a:solidFill>
              </a:rPr>
              <a:t>		</a:t>
            </a:r>
          </a:p>
        </p:txBody>
      </p:sp>
      <p:pic>
        <p:nvPicPr>
          <p:cNvPr id="17412" name="Picture 9" descr="ncmbcvectorlogo.t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96200" y="5054600"/>
            <a:ext cx="1371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3"/>
          <p:cNvSpPr>
            <a:spLocks noChangeArrowheads="1"/>
          </p:cNvSpPr>
          <p:nvPr/>
        </p:nvSpPr>
        <p:spPr bwMode="auto">
          <a:xfrm>
            <a:off x="1905000" y="5605047"/>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F8011"/>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lgn="r" defTabSz="914400" fontAlgn="base">
              <a:spcBef>
                <a:spcPct val="0"/>
              </a:spcBef>
              <a:spcAft>
                <a:spcPct val="0"/>
              </a:spcAft>
              <a:buClrTx/>
              <a:buSzTx/>
              <a:buNone/>
              <a:defRPr/>
            </a:pPr>
            <a:r>
              <a:rPr lang="en-US" altLang="en-US" sz="800" dirty="0">
                <a:solidFill>
                  <a:srgbClr val="494949"/>
                </a:solidFill>
              </a:rPr>
              <a:t>*”The Economic Impact of the Military on North Carolina,” NC Department of Commerce, 2015</a:t>
            </a:r>
          </a:p>
          <a:p>
            <a:pPr algn="r" defTabSz="914400" fontAlgn="base">
              <a:spcBef>
                <a:spcPct val="0"/>
              </a:spcBef>
              <a:spcAft>
                <a:spcPct val="0"/>
              </a:spcAft>
              <a:buClrTx/>
              <a:buSzTx/>
              <a:buNone/>
              <a:defRPr/>
            </a:pPr>
            <a:r>
              <a:rPr lang="en-US" altLang="en-US" sz="800" dirty="0">
                <a:solidFill>
                  <a:srgbClr val="494949"/>
                </a:solidFill>
              </a:rPr>
              <a:t>**Federal Procurement Data System, now beta.SAM.gov, as of 06 JAN 2021</a:t>
            </a:r>
          </a:p>
          <a:p>
            <a:pPr algn="r" defTabSz="914400" fontAlgn="base">
              <a:spcBef>
                <a:spcPct val="0"/>
              </a:spcBef>
              <a:spcAft>
                <a:spcPct val="0"/>
              </a:spcAft>
              <a:buClrTx/>
              <a:buSzTx/>
              <a:buNone/>
              <a:defRPr/>
            </a:pPr>
            <a:endParaRPr lang="en-US" altLang="en-US" sz="800" dirty="0">
              <a:solidFill>
                <a:srgbClr val="494949"/>
              </a:solidFill>
            </a:endParaRPr>
          </a:p>
        </p:txBody>
      </p:sp>
      <p:sp>
        <p:nvSpPr>
          <p:cNvPr id="6" name="TextBox 5"/>
          <p:cNvSpPr txBox="1"/>
          <p:nvPr/>
        </p:nvSpPr>
        <p:spPr>
          <a:xfrm>
            <a:off x="8713774" y="6539567"/>
            <a:ext cx="430226" cy="276999"/>
          </a:xfrm>
          <a:prstGeom prst="rect">
            <a:avLst/>
          </a:prstGeom>
          <a:noFill/>
        </p:spPr>
        <p:txBody>
          <a:bodyPr wrap="square" rtlCol="0">
            <a:spAutoFit/>
          </a:bodyPr>
          <a:lstStyle/>
          <a:p>
            <a:r>
              <a:rPr lang="en-US" sz="1200" dirty="0" smtClean="0"/>
              <a:t>19</a:t>
            </a:r>
            <a:endParaRPr lang="en-US" sz="1200" dirty="0"/>
          </a:p>
        </p:txBody>
      </p:sp>
    </p:spTree>
    <p:extLst>
      <p:ext uri="{BB962C8B-B14F-4D97-AF65-F5344CB8AC3E}">
        <p14:creationId xmlns:p14="http://schemas.microsoft.com/office/powerpoint/2010/main" val="335212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3209952" y="241299"/>
            <a:ext cx="2877711" cy="507831"/>
          </a:xfrm>
          <a:prstGeom prst="rect">
            <a:avLst/>
          </a:prstGeom>
          <a:noFill/>
        </p:spPr>
        <p:txBody>
          <a:bodyPr wrap="none" rtlCol="0">
            <a:spAutoFit/>
          </a:bodyPr>
          <a:lstStyle/>
          <a:p>
            <a:pPr>
              <a:defRPr/>
            </a:pPr>
            <a:r>
              <a:rPr lang="en-US" sz="3000" b="1" dirty="0" smtClean="0">
                <a:solidFill>
                  <a:srgbClr val="FFFFFF"/>
                </a:solidFill>
                <a:latin typeface="Arial" panose="020B0604020202020204" pitchFamily="34" charset="0"/>
                <a:cs typeface="Arial" panose="020B0604020202020204" pitchFamily="34" charset="0"/>
              </a:rPr>
              <a:t>Event Purpose</a:t>
            </a:r>
            <a:endParaRPr lang="en-US" sz="3000" b="1" dirty="0">
              <a:solidFill>
                <a:srgbClr val="FFFFFF"/>
              </a:solidFill>
              <a:latin typeface="Arial" panose="020B0604020202020204" pitchFamily="34" charset="0"/>
              <a:cs typeface="Arial" panose="020B0604020202020204" pitchFamily="34" charset="0"/>
            </a:endParaRPr>
          </a:p>
        </p:txBody>
      </p:sp>
      <p:sp>
        <p:nvSpPr>
          <p:cNvPr id="9" name="Rectangle 8"/>
          <p:cNvSpPr/>
          <p:nvPr/>
        </p:nvSpPr>
        <p:spPr>
          <a:xfrm>
            <a:off x="269939" y="947776"/>
            <a:ext cx="8578226" cy="5632311"/>
          </a:xfrm>
          <a:prstGeom prst="rect">
            <a:avLst/>
          </a:prstGeom>
        </p:spPr>
        <p:txBody>
          <a:bodyPr wrap="square">
            <a:spAutoFit/>
          </a:bodyPr>
          <a:lstStyle/>
          <a:p>
            <a:r>
              <a:rPr lang="en-US" dirty="0"/>
              <a:t>								</a:t>
            </a:r>
          </a:p>
          <a:p>
            <a:r>
              <a:rPr lang="en-US" dirty="0"/>
              <a:t>										</a:t>
            </a:r>
          </a:p>
          <a:p>
            <a:r>
              <a:rPr lang="en-US" dirty="0"/>
              <a:t>Purpose:  The purpose of this event is to: (1) educate businesses on the fundamentals of doing business with the Government, (2) inform businesses on how the contracting organizations communicate their requirements (solicitations) to businesses, (3) identify how the chambers of commerce/community colleges/North Carolina Military businesses centers support businesses.		</a:t>
            </a:r>
            <a:endParaRPr lang="en-US" dirty="0" smtClean="0"/>
          </a:p>
          <a:p>
            <a:r>
              <a:rPr lang="en-US" dirty="0" smtClean="0"/>
              <a:t>								</a:t>
            </a:r>
          </a:p>
          <a:p>
            <a:r>
              <a:rPr lang="en-US" dirty="0" smtClean="0"/>
              <a:t>Method:  Conduct a one-day seminar consisting of briefs contracting activities, chambers of commerce, community colleges and North Carolina Military Business Center.  The intent of these briefs is to provide: (1) a basic overview on how each contracting office communicates requirements (solicitations), (2) how the chambers of commerce and community colleges educate and support businesses doing business with the Government,. (3) how the North Carolina Military Business Center supports business.  										</a:t>
            </a:r>
          </a:p>
          <a:p>
            <a:r>
              <a:rPr lang="en-US" dirty="0" smtClean="0"/>
              <a:t>Endstate</a:t>
            </a:r>
            <a:r>
              <a:rPr lang="en-US" dirty="0"/>
              <a:t>:  (1) Provide the best possible information to businesses in order to enable them to be as competitive as possible for Government contracts, (2) inform the contracting offices, chambers of commerce, community colleges and North Carolina Military Business Center collaborate to enable businesses to be competitive.										</a:t>
            </a:r>
          </a:p>
        </p:txBody>
      </p:sp>
      <p:sp>
        <p:nvSpPr>
          <p:cNvPr id="5" name="TextBox 4"/>
          <p:cNvSpPr txBox="1"/>
          <p:nvPr/>
        </p:nvSpPr>
        <p:spPr>
          <a:xfrm>
            <a:off x="3244839" y="6395421"/>
            <a:ext cx="2807936"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7" name="TextBox 6"/>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2</a:t>
            </a:r>
            <a:endParaRPr lang="en-US" sz="1200" dirty="0"/>
          </a:p>
        </p:txBody>
      </p:sp>
    </p:spTree>
    <p:extLst>
      <p:ext uri="{BB962C8B-B14F-4D97-AF65-F5344CB8AC3E}">
        <p14:creationId xmlns:p14="http://schemas.microsoft.com/office/powerpoint/2010/main" val="936441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288"/>
          <p:cNvSpPr>
            <a:spLocks noGrp="1"/>
          </p:cNvSpPr>
          <p:nvPr>
            <p:ph type="title"/>
          </p:nvPr>
        </p:nvSpPr>
        <p:spPr>
          <a:xfrm>
            <a:off x="609600" y="974726"/>
            <a:ext cx="8153400" cy="1006475"/>
          </a:xfrm>
        </p:spPr>
        <p:txBody>
          <a:bodyPr spcFirstLastPara="1" vert="horz" wrap="square" lIns="91425" tIns="45700" rIns="91425" bIns="45700" numCol="1" anchor="b" anchorCtr="0" compatLnSpc="1">
            <a:prstTxWarp prst="textNoShape">
              <a:avLst/>
            </a:prstTxWarp>
          </a:bodyPr>
          <a:lstStyle/>
          <a:p>
            <a:pPr>
              <a:spcBef>
                <a:spcPct val="0"/>
              </a:spcBef>
              <a:spcAft>
                <a:spcPct val="0"/>
              </a:spcAft>
              <a:buClr>
                <a:srgbClr val="33313D"/>
              </a:buClr>
              <a:buSzPts val="4000"/>
              <a:buFont typeface="Calibri" panose="020F0502020204030204" pitchFamily="34" charset="0"/>
              <a:buNone/>
            </a:pPr>
            <a:r>
              <a:rPr lang="en-US" altLang="en-US" sz="4000" dirty="0">
                <a:solidFill>
                  <a:srgbClr val="33313D"/>
                </a:solidFill>
                <a:latin typeface="Calibri" panose="020F0502020204030204" pitchFamily="34" charset="0"/>
                <a:ea typeface="MS PGothic" panose="020B0600070205080204" pitchFamily="34" charset="-128"/>
                <a:sym typeface="Calibri" panose="020F0502020204030204" pitchFamily="34" charset="0"/>
              </a:rPr>
              <a:t>Defense Business</a:t>
            </a:r>
          </a:p>
        </p:txBody>
      </p:sp>
      <p:sp>
        <p:nvSpPr>
          <p:cNvPr id="289" name="Shape 289">
            <a:extLst>
              <a:ext uri="{FF2B5EF4-FFF2-40B4-BE49-F238E27FC236}">
                <a16:creationId xmlns:a16="http://schemas.microsoft.com/office/drawing/2014/main" id="{8A203D38-34C3-A442-AA90-41B5BD411D7B}"/>
              </a:ext>
            </a:extLst>
          </p:cNvPr>
          <p:cNvSpPr txBox="1">
            <a:spLocks noGrp="1"/>
          </p:cNvSpPr>
          <p:nvPr>
            <p:ph type="body" idx="1"/>
          </p:nvPr>
        </p:nvSpPr>
        <p:spPr>
          <a:xfrm>
            <a:off x="304800" y="2362200"/>
            <a:ext cx="8077200" cy="3505200"/>
          </a:xfrm>
        </p:spPr>
        <p:txBody>
          <a:bodyPr spcFirstLastPara="1" vert="horz" wrap="square" lIns="91425" tIns="45700" rIns="91425" bIns="45700" numCol="1" anchor="t" anchorCtr="0" compatLnSpc="1">
            <a:prstTxWarp prst="textNoShape">
              <a:avLst/>
            </a:prstTxWarp>
            <a:noAutofit/>
          </a:bodyPr>
          <a:lstStyle/>
          <a:p>
            <a:pPr marL="320040" indent="-320040">
              <a:spcBef>
                <a:spcPts val="0"/>
              </a:spcBef>
              <a:buSzPts val="1440"/>
              <a:buFont typeface="Arial"/>
              <a:buChar char="•"/>
              <a:defRPr/>
            </a:pPr>
            <a:r>
              <a:rPr lang="en-US" sz="2400" dirty="0">
                <a:solidFill>
                  <a:srgbClr val="000000"/>
                </a:solidFill>
              </a:rPr>
              <a:t>Prime contracts, DoD in NC: $6.10 billion (83 Counties):</a:t>
            </a:r>
          </a:p>
          <a:p>
            <a:pPr marL="320040" indent="-320040">
              <a:spcBef>
                <a:spcPts val="0"/>
              </a:spcBef>
              <a:buSzPts val="1440"/>
              <a:buFont typeface="Arial"/>
              <a:buChar char="•"/>
              <a:defRPr/>
            </a:pPr>
            <a:endParaRPr dirty="0"/>
          </a:p>
          <a:p>
            <a:pPr marL="320040" indent="-236220">
              <a:buSzPts val="1320"/>
              <a:buNone/>
              <a:defRPr/>
            </a:pPr>
            <a:endParaRPr sz="2200" dirty="0">
              <a:solidFill>
                <a:srgbClr val="000000"/>
              </a:solidFill>
            </a:endParaRPr>
          </a:p>
          <a:p>
            <a:pPr marL="320040" indent="-236220">
              <a:buSzPts val="1320"/>
              <a:buNone/>
              <a:defRPr/>
            </a:pPr>
            <a:endParaRPr sz="2200" dirty="0">
              <a:solidFill>
                <a:srgbClr val="000000"/>
              </a:solidFill>
            </a:endParaRPr>
          </a:p>
          <a:p>
            <a:pPr marL="320040" indent="-236220">
              <a:buSzPts val="1320"/>
              <a:buNone/>
              <a:defRPr/>
            </a:pPr>
            <a:endParaRPr sz="2200" dirty="0">
              <a:solidFill>
                <a:srgbClr val="000000"/>
              </a:solidFill>
            </a:endParaRPr>
          </a:p>
          <a:p>
            <a:pPr marL="320040" indent="-236220">
              <a:buSzPts val="1320"/>
              <a:buNone/>
              <a:defRPr/>
            </a:pPr>
            <a:endParaRPr sz="2200" dirty="0">
              <a:solidFill>
                <a:srgbClr val="000000"/>
              </a:solidFill>
            </a:endParaRPr>
          </a:p>
          <a:p>
            <a:pPr marL="320040" indent="-320040">
              <a:buSzPts val="1440"/>
              <a:buFont typeface="Arial"/>
              <a:buChar char="•"/>
              <a:defRPr/>
            </a:pPr>
            <a:endParaRPr lang="en-US" sz="100" dirty="0">
              <a:solidFill>
                <a:srgbClr val="000000"/>
              </a:solidFill>
            </a:endParaRPr>
          </a:p>
          <a:p>
            <a:pPr marL="320040" indent="-320040">
              <a:buSzPts val="1440"/>
              <a:buFont typeface="Arial"/>
              <a:buChar char="•"/>
              <a:defRPr/>
            </a:pPr>
            <a:r>
              <a:rPr lang="en-US" sz="2400" dirty="0">
                <a:solidFill>
                  <a:srgbClr val="000000"/>
                </a:solidFill>
              </a:rPr>
              <a:t>Prime contracts, federal in NC: $9.52 billion (97 Counties)</a:t>
            </a:r>
          </a:p>
          <a:p>
            <a:pPr marL="320040" indent="-320040">
              <a:buSzPts val="1440"/>
              <a:buFont typeface="Arial"/>
              <a:buChar char="•"/>
              <a:defRPr/>
            </a:pPr>
            <a:r>
              <a:rPr lang="en-US" sz="1200" dirty="0">
                <a:solidFill>
                  <a:srgbClr val="000000"/>
                </a:solidFill>
              </a:rPr>
              <a:t>*2020 Data: FPDS, as of 03 MAR 2021</a:t>
            </a:r>
            <a:endParaRPr sz="1200" dirty="0"/>
          </a:p>
        </p:txBody>
      </p:sp>
      <p:pic>
        <p:nvPicPr>
          <p:cNvPr id="19460" name="Shape 290" descr="ncmbcvectorlogo.tif"/>
          <p:cNvPicPr preferRelativeResize="0">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96200" y="5054600"/>
            <a:ext cx="1371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2"/>
          <p:cNvGraphicFramePr>
            <a:graphicFrameLocks/>
          </p:cNvGraphicFramePr>
          <p:nvPr>
            <p:extLst/>
          </p:nvPr>
        </p:nvGraphicFramePr>
        <p:xfrm>
          <a:off x="228600" y="2819400"/>
          <a:ext cx="7188200" cy="229076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t>20</a:t>
            </a:r>
            <a:endParaRPr lang="en-US" sz="1200" dirty="0"/>
          </a:p>
        </p:txBody>
      </p:sp>
    </p:spTree>
    <p:extLst>
      <p:ext uri="{BB962C8B-B14F-4D97-AF65-F5344CB8AC3E}">
        <p14:creationId xmlns:p14="http://schemas.microsoft.com/office/powerpoint/2010/main" val="3634356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sz="4000" dirty="0"/>
              <a:t>Federal Procurement</a:t>
            </a:r>
          </a:p>
        </p:txBody>
      </p:sp>
      <p:pic>
        <p:nvPicPr>
          <p:cNvPr id="5" name="Picture 4">
            <a:extLst>
              <a:ext uri="{FF2B5EF4-FFF2-40B4-BE49-F238E27FC236}">
                <a16:creationId xmlns:a16="http://schemas.microsoft.com/office/drawing/2014/main" id="{0700C96D-C1E1-423D-A716-D397ABA774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3932" y="2482298"/>
            <a:ext cx="8816137" cy="3368040"/>
          </a:xfrm>
          <a:prstGeom prst="rect">
            <a:avLst/>
          </a:prstGeom>
        </p:spPr>
      </p:pic>
      <p:sp>
        <p:nvSpPr>
          <p:cNvPr id="4" name="TextBox 3"/>
          <p:cNvSpPr txBox="1"/>
          <p:nvPr/>
        </p:nvSpPr>
        <p:spPr>
          <a:xfrm>
            <a:off x="8713774" y="6539567"/>
            <a:ext cx="430226" cy="276999"/>
          </a:xfrm>
          <a:prstGeom prst="rect">
            <a:avLst/>
          </a:prstGeom>
          <a:noFill/>
        </p:spPr>
        <p:txBody>
          <a:bodyPr wrap="square" rtlCol="0">
            <a:spAutoFit/>
          </a:bodyPr>
          <a:lstStyle/>
          <a:p>
            <a:r>
              <a:rPr lang="en-US" sz="1200" dirty="0" smtClean="0"/>
              <a:t>21</a:t>
            </a:r>
            <a:endParaRPr lang="en-US" sz="1200" dirty="0"/>
          </a:p>
        </p:txBody>
      </p:sp>
    </p:spTree>
    <p:extLst>
      <p:ext uri="{BB962C8B-B14F-4D97-AF65-F5344CB8AC3E}">
        <p14:creationId xmlns:p14="http://schemas.microsoft.com/office/powerpoint/2010/main" val="306369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Grp="1"/>
          </p:cNvSpPr>
          <p:nvPr>
            <p:ph type="title"/>
          </p:nvPr>
        </p:nvSpPr>
        <p:spPr/>
        <p:txBody>
          <a:bodyPr/>
          <a:lstStyle/>
          <a:p>
            <a:r>
              <a:rPr lang="en-US" altLang="en-US" sz="4000" dirty="0"/>
              <a:t>Who We Are</a:t>
            </a:r>
          </a:p>
        </p:txBody>
      </p:sp>
      <p:sp>
        <p:nvSpPr>
          <p:cNvPr id="3" name="Rectangle 2">
            <a:extLst>
              <a:ext uri="{FF2B5EF4-FFF2-40B4-BE49-F238E27FC236}">
                <a16:creationId xmlns:a16="http://schemas.microsoft.com/office/drawing/2014/main" id="{9511D08B-971A-574D-A2A0-4BC538BBCE14}"/>
              </a:ext>
            </a:extLst>
          </p:cNvPr>
          <p:cNvSpPr>
            <a:spLocks noGrp="1"/>
          </p:cNvSpPr>
          <p:nvPr>
            <p:ph sz="quarter" idx="13"/>
          </p:nvPr>
        </p:nvSpPr>
        <p:spPr>
          <a:xfrm>
            <a:off x="381000" y="2362200"/>
            <a:ext cx="8153400" cy="3505200"/>
          </a:xfrm>
        </p:spPr>
        <p:txBody>
          <a:bodyPr>
            <a:normAutofit/>
          </a:bodyPr>
          <a:lstStyle/>
          <a:p>
            <a:pPr marL="457200" indent="-457200">
              <a:spcAft>
                <a:spcPct val="50000"/>
              </a:spcAft>
              <a:buFont typeface="Arial"/>
              <a:buChar char="•"/>
              <a:defRPr/>
            </a:pPr>
            <a:r>
              <a:rPr lang="en-US" altLang="en-US" sz="2400" dirty="0">
                <a:solidFill>
                  <a:srgbClr val="000000"/>
                </a:solidFill>
              </a:rPr>
              <a:t>The NCMBC is a statewide, </a:t>
            </a:r>
            <a:r>
              <a:rPr lang="en-US" altLang="en-US" sz="2400" dirty="0">
                <a:solidFill>
                  <a:schemeClr val="accent4">
                    <a:lumMod val="60000"/>
                    <a:lumOff val="40000"/>
                  </a:schemeClr>
                </a:solidFill>
              </a:rPr>
              <a:t>business development </a:t>
            </a:r>
            <a:r>
              <a:rPr lang="en-US" altLang="en-US" sz="2400" dirty="0">
                <a:solidFill>
                  <a:schemeClr val="bg1"/>
                </a:solidFill>
              </a:rPr>
              <a:t>and</a:t>
            </a:r>
            <a:r>
              <a:rPr lang="en-US" altLang="en-US" sz="2400" dirty="0">
                <a:solidFill>
                  <a:schemeClr val="accent4">
                    <a:lumMod val="60000"/>
                    <a:lumOff val="40000"/>
                  </a:schemeClr>
                </a:solidFill>
              </a:rPr>
              <a:t> technology transition</a:t>
            </a:r>
            <a:r>
              <a:rPr lang="en-US" altLang="en-US" sz="2400" b="1" dirty="0">
                <a:solidFill>
                  <a:schemeClr val="accent4">
                    <a:lumMod val="60000"/>
                    <a:lumOff val="40000"/>
                  </a:schemeClr>
                </a:solidFill>
              </a:rPr>
              <a:t> </a:t>
            </a:r>
            <a:r>
              <a:rPr lang="en-US" altLang="en-US" sz="2400" dirty="0">
                <a:solidFill>
                  <a:srgbClr val="000000"/>
                </a:solidFill>
              </a:rPr>
              <a:t>asset of the NC Community College System, headquartered at Fayetteville Tech </a:t>
            </a:r>
          </a:p>
          <a:p>
            <a:pPr marL="457200" indent="-457200">
              <a:spcAft>
                <a:spcPct val="50000"/>
              </a:spcAft>
              <a:buFont typeface="Arial"/>
              <a:buChar char="•"/>
              <a:defRPr/>
            </a:pPr>
            <a:r>
              <a:rPr lang="en-US" altLang="en-US" sz="2400" dirty="0">
                <a:solidFill>
                  <a:schemeClr val="accent4">
                    <a:lumMod val="60000"/>
                    <a:lumOff val="40000"/>
                  </a:schemeClr>
                </a:solidFill>
              </a:rPr>
              <a:t>Totally State-funded</a:t>
            </a:r>
            <a:r>
              <a:rPr lang="en-US" altLang="en-US" sz="2400" dirty="0">
                <a:solidFill>
                  <a:schemeClr val="bg1"/>
                </a:solidFill>
              </a:rPr>
              <a:t>, </a:t>
            </a:r>
            <a:r>
              <a:rPr lang="en-US" altLang="en-US" sz="2400" dirty="0">
                <a:solidFill>
                  <a:srgbClr val="000000"/>
                </a:solidFill>
              </a:rPr>
              <a:t>the NCMBC is the only statewide, military-focused economic development entity in the US, and the </a:t>
            </a:r>
            <a:r>
              <a:rPr lang="en-US" altLang="en-US" sz="2400" dirty="0">
                <a:solidFill>
                  <a:schemeClr val="bg1"/>
                </a:solidFill>
              </a:rPr>
              <a:t>only NC agency solely focused on growing the defense economy</a:t>
            </a:r>
            <a:r>
              <a:rPr lang="en-US" altLang="en-US" sz="2400" dirty="0">
                <a:solidFill>
                  <a:schemeClr val="accent4">
                    <a:lumMod val="60000"/>
                    <a:lumOff val="40000"/>
                  </a:schemeClr>
                </a:solidFill>
              </a:rPr>
              <a:t> </a:t>
            </a:r>
            <a:r>
              <a:rPr lang="en-US" altLang="en-US" sz="2400" dirty="0">
                <a:solidFill>
                  <a:srgbClr val="000000"/>
                </a:solidFill>
              </a:rPr>
              <a:t>through existing industry</a:t>
            </a:r>
          </a:p>
        </p:txBody>
      </p:sp>
      <p:pic>
        <p:nvPicPr>
          <p:cNvPr id="80900" name="Picture 9" descr="ncmbcvectorlogo.tif"/>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96200" y="5054600"/>
            <a:ext cx="1371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713774" y="6539567"/>
            <a:ext cx="430226" cy="276999"/>
          </a:xfrm>
          <a:prstGeom prst="rect">
            <a:avLst/>
          </a:prstGeom>
          <a:noFill/>
        </p:spPr>
        <p:txBody>
          <a:bodyPr wrap="square" rtlCol="0">
            <a:spAutoFit/>
          </a:bodyPr>
          <a:lstStyle/>
          <a:p>
            <a:r>
              <a:rPr lang="en-US" sz="1200" dirty="0" smtClean="0"/>
              <a:t>22</a:t>
            </a:r>
            <a:endParaRPr lang="en-US" sz="1200" dirty="0"/>
          </a:p>
        </p:txBody>
      </p:sp>
    </p:spTree>
    <p:extLst>
      <p:ext uri="{BB962C8B-B14F-4D97-AF65-F5344CB8AC3E}">
        <p14:creationId xmlns:p14="http://schemas.microsoft.com/office/powerpoint/2010/main" val="2370526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sz="4000" dirty="0">
                <a:latin typeface="Calibri" panose="020F0502020204030204" pitchFamily="34" charset="0"/>
              </a:rPr>
              <a:t>Mission, Goals and Outcomes</a:t>
            </a:r>
          </a:p>
        </p:txBody>
      </p:sp>
      <p:sp>
        <p:nvSpPr>
          <p:cNvPr id="3" name="Rectangle 2"/>
          <p:cNvSpPr>
            <a:spLocks noGrp="1"/>
          </p:cNvSpPr>
          <p:nvPr>
            <p:ph sz="quarter" idx="13"/>
          </p:nvPr>
        </p:nvSpPr>
        <p:spPr>
          <a:xfrm>
            <a:off x="533400" y="2209801"/>
            <a:ext cx="8153400" cy="3047999"/>
          </a:xfrm>
        </p:spPr>
        <p:txBody>
          <a:bodyPr>
            <a:noAutofit/>
          </a:bodyPr>
          <a:lstStyle/>
          <a:p>
            <a:pPr marL="0" indent="0">
              <a:buNone/>
            </a:pPr>
            <a:r>
              <a:rPr lang="en-US" altLang="en-US" sz="2400" b="1" dirty="0">
                <a:solidFill>
                  <a:schemeClr val="accent4">
                    <a:lumMod val="60000"/>
                    <a:lumOff val="40000"/>
                  </a:schemeClr>
                </a:solidFill>
                <a:latin typeface="Calibri" panose="020F0502020204030204" pitchFamily="34" charset="0"/>
              </a:rPr>
              <a:t>Mission: </a:t>
            </a:r>
            <a:r>
              <a:rPr lang="en-US" altLang="en-US" sz="2400" dirty="0">
                <a:solidFill>
                  <a:srgbClr val="000000"/>
                </a:solidFill>
                <a:latin typeface="Calibri" panose="020F0502020204030204" pitchFamily="34" charset="0"/>
              </a:rPr>
              <a:t>To leverage military and federal business opportunities to expand the economy, grow jobs and improve quality of life</a:t>
            </a:r>
          </a:p>
          <a:p>
            <a:pPr marL="0" indent="0">
              <a:buNone/>
            </a:pPr>
            <a:r>
              <a:rPr lang="en-US" altLang="en-US" sz="2400" b="1" dirty="0">
                <a:solidFill>
                  <a:schemeClr val="accent4">
                    <a:lumMod val="60000"/>
                    <a:lumOff val="40000"/>
                  </a:schemeClr>
                </a:solidFill>
                <a:latin typeface="Calibri" panose="020F0502020204030204" pitchFamily="34" charset="0"/>
              </a:rPr>
              <a:t>Goals and Operations</a:t>
            </a:r>
          </a:p>
          <a:p>
            <a:pPr marL="0" indent="0">
              <a:buNone/>
            </a:pPr>
            <a:r>
              <a:rPr lang="en-US" altLang="en-US" sz="2400" dirty="0">
                <a:solidFill>
                  <a:srgbClr val="000000"/>
                </a:solidFill>
                <a:latin typeface="Calibri" panose="020F0502020204030204" pitchFamily="34" charset="0"/>
              </a:rPr>
              <a:t>1 - </a:t>
            </a:r>
            <a:r>
              <a:rPr lang="en-US" altLang="en-US" sz="2400" dirty="0">
                <a:solidFill>
                  <a:schemeClr val="accent4">
                    <a:lumMod val="60000"/>
                    <a:lumOff val="40000"/>
                  </a:schemeClr>
                </a:solidFill>
                <a:latin typeface="Calibri" panose="020F0502020204030204" pitchFamily="34" charset="0"/>
              </a:rPr>
              <a:t>Increase federal revenues for businesses </a:t>
            </a:r>
          </a:p>
          <a:p>
            <a:pPr marL="0" indent="0">
              <a:buNone/>
            </a:pPr>
            <a:r>
              <a:rPr lang="en-US" altLang="en-US" sz="2400" dirty="0">
                <a:solidFill>
                  <a:srgbClr val="000000"/>
                </a:solidFill>
                <a:latin typeface="Calibri" panose="020F0502020204030204" pitchFamily="34" charset="0"/>
              </a:rPr>
              <a:t>2 - Support integration of military into workforce</a:t>
            </a:r>
          </a:p>
          <a:p>
            <a:pPr marL="0" indent="0">
              <a:buNone/>
            </a:pPr>
            <a:r>
              <a:rPr lang="en-US" altLang="en-US" sz="2400" dirty="0">
                <a:solidFill>
                  <a:srgbClr val="000000"/>
                </a:solidFill>
                <a:latin typeface="Calibri" panose="020F0502020204030204" pitchFamily="34" charset="0"/>
              </a:rPr>
              <a:t>3 - Support defense-related business recruitment</a:t>
            </a:r>
          </a:p>
          <a:p>
            <a:pPr marL="0" indent="0">
              <a:buNone/>
            </a:pPr>
            <a:r>
              <a:rPr lang="en-US" altLang="en-US" sz="2400" dirty="0">
                <a:solidFill>
                  <a:srgbClr val="000000"/>
                </a:solidFill>
                <a:latin typeface="Calibri" panose="020F0502020204030204" pitchFamily="34" charset="0"/>
              </a:rPr>
              <a:t>4 – Support technology transition to federal agencies</a:t>
            </a:r>
          </a:p>
          <a:p>
            <a:pPr marL="0" indent="0">
              <a:buNone/>
            </a:pPr>
            <a:r>
              <a:rPr lang="en-US" altLang="en-US" sz="2400" b="1" dirty="0">
                <a:solidFill>
                  <a:schemeClr val="accent4">
                    <a:lumMod val="60000"/>
                    <a:lumOff val="40000"/>
                  </a:schemeClr>
                </a:solidFill>
                <a:latin typeface="Calibri" panose="020F0502020204030204" pitchFamily="34" charset="0"/>
              </a:rPr>
              <a:t>Outcomes: </a:t>
            </a:r>
            <a:r>
              <a:rPr lang="en-US" altLang="en-US" sz="2400" dirty="0">
                <a:solidFill>
                  <a:schemeClr val="bg1"/>
                </a:solidFill>
                <a:latin typeface="Calibri" panose="020F0502020204030204" pitchFamily="34" charset="0"/>
              </a:rPr>
              <a:t>Contracts (4,166), revenues ($16.2b), jobs!</a:t>
            </a:r>
            <a:endParaRPr lang="en-US" sz="2200" dirty="0">
              <a:solidFill>
                <a:prstClr val="black"/>
              </a:solidFill>
              <a:latin typeface="Calibri" panose="020F0502020204030204" pitchFamily="34" charset="0"/>
            </a:endParaRPr>
          </a:p>
        </p:txBody>
      </p:sp>
      <p:pic>
        <p:nvPicPr>
          <p:cNvPr id="10" name="Picture 9" descr="ncmbcvectorlogo.tif"/>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96200" y="5055246"/>
            <a:ext cx="1371600" cy="964557"/>
          </a:xfrm>
          <a:prstGeom prst="rect">
            <a:avLst/>
          </a:prstGeom>
        </p:spPr>
      </p:pic>
      <p:sp>
        <p:nvSpPr>
          <p:cNvPr id="5" name="TextBox 4"/>
          <p:cNvSpPr txBox="1"/>
          <p:nvPr/>
        </p:nvSpPr>
        <p:spPr>
          <a:xfrm>
            <a:off x="8713774" y="6539567"/>
            <a:ext cx="430226" cy="276999"/>
          </a:xfrm>
          <a:prstGeom prst="rect">
            <a:avLst/>
          </a:prstGeom>
          <a:noFill/>
        </p:spPr>
        <p:txBody>
          <a:bodyPr wrap="square" rtlCol="0">
            <a:spAutoFit/>
          </a:bodyPr>
          <a:lstStyle/>
          <a:p>
            <a:r>
              <a:rPr lang="en-US" sz="1200" dirty="0" smtClean="0"/>
              <a:t>23</a:t>
            </a:r>
            <a:endParaRPr lang="en-US" sz="1200" dirty="0"/>
          </a:p>
        </p:txBody>
      </p:sp>
    </p:spTree>
    <p:extLst>
      <p:ext uri="{BB962C8B-B14F-4D97-AF65-F5344CB8AC3E}">
        <p14:creationId xmlns:p14="http://schemas.microsoft.com/office/powerpoint/2010/main" val="3000200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E424B98-08AB-40C3-8FAF-2CBFEB78CC95}"/>
              </a:ext>
            </a:extLst>
          </p:cNvPr>
          <p:cNvCxnSpPr/>
          <p:nvPr/>
        </p:nvCxnSpPr>
        <p:spPr>
          <a:xfrm>
            <a:off x="685800" y="2082800"/>
            <a:ext cx="8305800" cy="0"/>
          </a:xfrm>
          <a:prstGeom prst="line">
            <a:avLst/>
          </a:prstGeom>
          <a:ln w="57150">
            <a:solidFill>
              <a:schemeClr val="accent1"/>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187" name="TextBox 25">
            <a:extLst>
              <a:ext uri="{FF2B5EF4-FFF2-40B4-BE49-F238E27FC236}">
                <a16:creationId xmlns:a16="http://schemas.microsoft.com/office/drawing/2014/main" id="{EB12257D-62FE-4613-BB00-00B6C25C98FC}"/>
              </a:ext>
            </a:extLst>
          </p:cNvPr>
          <p:cNvSpPr txBox="1">
            <a:spLocks noChangeArrowheads="1"/>
          </p:cNvSpPr>
          <p:nvPr/>
        </p:nvSpPr>
        <p:spPr bwMode="auto">
          <a:xfrm>
            <a:off x="616131" y="1078636"/>
            <a:ext cx="82248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F8011"/>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0D0066"/>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defTabSz="914400">
              <a:spcBef>
                <a:spcPct val="0"/>
              </a:spcBef>
              <a:buClrTx/>
              <a:buSzTx/>
              <a:buNone/>
            </a:pPr>
            <a:r>
              <a:rPr lang="en-US" altLang="en-US" sz="4000" dirty="0">
                <a:solidFill>
                  <a:srgbClr val="000000"/>
                </a:solidFill>
              </a:rPr>
              <a:t>Support Infrastructure</a:t>
            </a:r>
          </a:p>
        </p:txBody>
      </p:sp>
      <p:grpSp>
        <p:nvGrpSpPr>
          <p:cNvPr id="93188" name="Group 30">
            <a:extLst>
              <a:ext uri="{FF2B5EF4-FFF2-40B4-BE49-F238E27FC236}">
                <a16:creationId xmlns:a16="http://schemas.microsoft.com/office/drawing/2014/main" id="{21AA0AC4-2EEB-4D30-A590-D6F330952192}"/>
              </a:ext>
            </a:extLst>
          </p:cNvPr>
          <p:cNvGrpSpPr>
            <a:grpSpLocks/>
          </p:cNvGrpSpPr>
          <p:nvPr/>
        </p:nvGrpSpPr>
        <p:grpSpPr bwMode="auto">
          <a:xfrm>
            <a:off x="598714" y="2239919"/>
            <a:ext cx="7925848" cy="3727519"/>
            <a:chOff x="368594" y="1093562"/>
            <a:chExt cx="8178522" cy="4043087"/>
          </a:xfrm>
        </p:grpSpPr>
        <p:sp>
          <p:nvSpPr>
            <p:cNvPr id="13" name="Oval 12">
              <a:extLst>
                <a:ext uri="{FF2B5EF4-FFF2-40B4-BE49-F238E27FC236}">
                  <a16:creationId xmlns:a16="http://schemas.microsoft.com/office/drawing/2014/main" id="{87F467DE-9348-49EE-BB9F-37B5E691141E}"/>
                </a:ext>
              </a:extLst>
            </p:cNvPr>
            <p:cNvSpPr/>
            <p:nvPr/>
          </p:nvSpPr>
          <p:spPr>
            <a:xfrm>
              <a:off x="1994139" y="2647796"/>
              <a:ext cx="5517963" cy="83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dirty="0">
                  <a:solidFill>
                    <a:srgbClr val="FF0000"/>
                  </a:solidFill>
                  <a:latin typeface="Calibri"/>
                </a:rPr>
                <a:t>Operational, BD, (Current/Future): NCMBC</a:t>
              </a:r>
            </a:p>
          </p:txBody>
        </p:sp>
        <p:sp>
          <p:nvSpPr>
            <p:cNvPr id="14" name="Oval 13">
              <a:extLst>
                <a:ext uri="{FF2B5EF4-FFF2-40B4-BE49-F238E27FC236}">
                  <a16:creationId xmlns:a16="http://schemas.microsoft.com/office/drawing/2014/main" id="{EAFAAE12-A12E-45DE-A863-E071AA65DC9D}"/>
                </a:ext>
              </a:extLst>
            </p:cNvPr>
            <p:cNvSpPr/>
            <p:nvPr/>
          </p:nvSpPr>
          <p:spPr>
            <a:xfrm>
              <a:off x="1994139" y="3562238"/>
              <a:ext cx="5517963" cy="914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dirty="0">
                  <a:solidFill>
                    <a:srgbClr val="FFFFFF"/>
                  </a:solidFill>
                  <a:latin typeface="Calibri"/>
                </a:rPr>
                <a:t>Tactical, Develop Businesses:  </a:t>
              </a:r>
            </a:p>
            <a:p>
              <a:pPr algn="ctr" defTabSz="914400">
                <a:defRPr/>
              </a:pPr>
              <a:r>
                <a:rPr lang="en-US" sz="2400" dirty="0">
                  <a:solidFill>
                    <a:srgbClr val="FFFFFF"/>
                  </a:solidFill>
                  <a:latin typeface="Calibri"/>
                </a:rPr>
                <a:t>SBA, SBCs, SBTDC, GCAP</a:t>
              </a:r>
            </a:p>
          </p:txBody>
        </p:sp>
        <p:sp>
          <p:nvSpPr>
            <p:cNvPr id="15" name="Oval 14">
              <a:extLst>
                <a:ext uri="{FF2B5EF4-FFF2-40B4-BE49-F238E27FC236}">
                  <a16:creationId xmlns:a16="http://schemas.microsoft.com/office/drawing/2014/main" id="{8A68F1E6-DB31-4161-B845-07C22734185E}"/>
                </a:ext>
              </a:extLst>
            </p:cNvPr>
            <p:cNvSpPr/>
            <p:nvPr/>
          </p:nvSpPr>
          <p:spPr>
            <a:xfrm>
              <a:off x="1994139" y="1733354"/>
              <a:ext cx="5517963" cy="83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dirty="0">
                  <a:solidFill>
                    <a:srgbClr val="002060"/>
                  </a:solidFill>
                  <a:latin typeface="Calibri"/>
                </a:rPr>
                <a:t> </a:t>
              </a:r>
              <a:r>
                <a:rPr lang="en-US" sz="2400" dirty="0">
                  <a:solidFill>
                    <a:srgbClr val="FFFFFF"/>
                  </a:solidFill>
                  <a:latin typeface="Calibri"/>
                </a:rPr>
                <a:t>Strategic, Recruitment:</a:t>
              </a:r>
            </a:p>
            <a:p>
              <a:pPr algn="ctr" defTabSz="914400">
                <a:defRPr/>
              </a:pPr>
              <a:r>
                <a:rPr lang="en-US" sz="2400" dirty="0">
                  <a:solidFill>
                    <a:srgbClr val="FFFFFF"/>
                  </a:solidFill>
                  <a:latin typeface="Calibri"/>
                </a:rPr>
                <a:t>EDPNC/NCDoC</a:t>
              </a:r>
            </a:p>
          </p:txBody>
        </p:sp>
        <p:grpSp>
          <p:nvGrpSpPr>
            <p:cNvPr id="93192" name="Group 29">
              <a:extLst>
                <a:ext uri="{FF2B5EF4-FFF2-40B4-BE49-F238E27FC236}">
                  <a16:creationId xmlns:a16="http://schemas.microsoft.com/office/drawing/2014/main" id="{93AFB1CD-DB4F-43C6-955E-1BD902835F7A}"/>
                </a:ext>
              </a:extLst>
            </p:cNvPr>
            <p:cNvGrpSpPr>
              <a:grpSpLocks/>
            </p:cNvGrpSpPr>
            <p:nvPr/>
          </p:nvGrpSpPr>
          <p:grpSpPr bwMode="auto">
            <a:xfrm>
              <a:off x="368594" y="1093562"/>
              <a:ext cx="8178522" cy="4043087"/>
              <a:chOff x="997830" y="2712551"/>
              <a:chExt cx="6857562" cy="3921819"/>
            </a:xfrm>
          </p:grpSpPr>
          <p:sp>
            <p:nvSpPr>
              <p:cNvPr id="27" name="Frame 26">
                <a:extLst>
                  <a:ext uri="{FF2B5EF4-FFF2-40B4-BE49-F238E27FC236}">
                    <a16:creationId xmlns:a16="http://schemas.microsoft.com/office/drawing/2014/main" id="{2555145E-679C-404A-9655-C8405227F769}"/>
                  </a:ext>
                </a:extLst>
              </p:cNvPr>
              <p:cNvSpPr/>
              <p:nvPr/>
            </p:nvSpPr>
            <p:spPr>
              <a:xfrm>
                <a:off x="997830" y="2712551"/>
                <a:ext cx="6857562" cy="391764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494949"/>
                  </a:solidFill>
                  <a:latin typeface="Calibri"/>
                </a:endParaRPr>
              </a:p>
            </p:txBody>
          </p:sp>
          <p:sp>
            <p:nvSpPr>
              <p:cNvPr id="22" name="TextBox 21">
                <a:extLst>
                  <a:ext uri="{FF2B5EF4-FFF2-40B4-BE49-F238E27FC236}">
                    <a16:creationId xmlns:a16="http://schemas.microsoft.com/office/drawing/2014/main" id="{F4319A26-64E0-473B-A139-7EC7C0F5AC5F}"/>
                  </a:ext>
                </a:extLst>
              </p:cNvPr>
              <p:cNvSpPr txBox="1"/>
              <p:nvPr/>
            </p:nvSpPr>
            <p:spPr>
              <a:xfrm>
                <a:off x="1139108" y="6148640"/>
                <a:ext cx="6325143" cy="485730"/>
              </a:xfrm>
              <a:prstGeom prst="rect">
                <a:avLst/>
              </a:prstGeom>
              <a:noFill/>
            </p:spPr>
            <p:txBody>
              <a:bodyPr>
                <a:spAutoFit/>
              </a:bodyPr>
              <a:lstStyle/>
              <a:p>
                <a:pPr defTabSz="914400">
                  <a:defRPr/>
                </a:pPr>
                <a:r>
                  <a:rPr lang="en-US" sz="2400" dirty="0">
                    <a:solidFill>
                      <a:srgbClr val="FFFFFF"/>
                    </a:solidFill>
                    <a:latin typeface="Calibri"/>
                  </a:rPr>
                  <a:t>	    NCVetBiz, Defense Alliance, Chambers, etc.</a:t>
                </a:r>
              </a:p>
            </p:txBody>
          </p:sp>
          <p:sp>
            <p:nvSpPr>
              <p:cNvPr id="28" name="TextBox 27">
                <a:extLst>
                  <a:ext uri="{FF2B5EF4-FFF2-40B4-BE49-F238E27FC236}">
                    <a16:creationId xmlns:a16="http://schemas.microsoft.com/office/drawing/2014/main" id="{A7E769F1-0855-4208-8680-A4B7F4C0CA28}"/>
                  </a:ext>
                </a:extLst>
              </p:cNvPr>
              <p:cNvSpPr txBox="1"/>
              <p:nvPr/>
            </p:nvSpPr>
            <p:spPr>
              <a:xfrm>
                <a:off x="3321841" y="2746431"/>
                <a:ext cx="2209541" cy="485730"/>
              </a:xfrm>
              <a:prstGeom prst="rect">
                <a:avLst/>
              </a:prstGeom>
              <a:noFill/>
            </p:spPr>
            <p:txBody>
              <a:bodyPr>
                <a:spAutoFit/>
              </a:bodyPr>
              <a:lstStyle/>
              <a:p>
                <a:pPr algn="ctr" defTabSz="914400">
                  <a:defRPr/>
                </a:pPr>
                <a:r>
                  <a:rPr lang="en-US" sz="2400" dirty="0">
                    <a:solidFill>
                      <a:srgbClr val="FFFFFF"/>
                    </a:solidFill>
                    <a:latin typeface="Calibri"/>
                  </a:rPr>
                  <a:t>Networking</a:t>
                </a:r>
              </a:p>
            </p:txBody>
          </p:sp>
          <p:sp>
            <p:nvSpPr>
              <p:cNvPr id="32" name="TextBox 31">
                <a:extLst>
                  <a:ext uri="{FF2B5EF4-FFF2-40B4-BE49-F238E27FC236}">
                    <a16:creationId xmlns:a16="http://schemas.microsoft.com/office/drawing/2014/main" id="{1242BCB6-2E50-488D-BB7E-B3E1906CC6EB}"/>
                  </a:ext>
                </a:extLst>
              </p:cNvPr>
              <p:cNvSpPr txBox="1"/>
              <p:nvPr/>
            </p:nvSpPr>
            <p:spPr>
              <a:xfrm rot="16200000">
                <a:off x="-408534" y="4398507"/>
                <a:ext cx="3327845" cy="399439"/>
              </a:xfrm>
              <a:prstGeom prst="rect">
                <a:avLst/>
              </a:prstGeom>
              <a:noFill/>
            </p:spPr>
            <p:txBody>
              <a:bodyPr>
                <a:spAutoFit/>
              </a:bodyPr>
              <a:lstStyle/>
              <a:p>
                <a:pPr algn="ctr" defTabSz="914400">
                  <a:defRPr/>
                </a:pPr>
                <a:r>
                  <a:rPr lang="en-US" sz="2400" dirty="0">
                    <a:solidFill>
                      <a:srgbClr val="FFFFFF"/>
                    </a:solidFill>
                    <a:latin typeface="Calibri"/>
                  </a:rPr>
                  <a:t>Advocacy</a:t>
                </a:r>
              </a:p>
            </p:txBody>
          </p:sp>
          <p:sp>
            <p:nvSpPr>
              <p:cNvPr id="33" name="TextBox 32">
                <a:extLst>
                  <a:ext uri="{FF2B5EF4-FFF2-40B4-BE49-F238E27FC236}">
                    <a16:creationId xmlns:a16="http://schemas.microsoft.com/office/drawing/2014/main" id="{D700C63A-80E8-458F-8548-366A4C767F80}"/>
                  </a:ext>
                </a:extLst>
              </p:cNvPr>
              <p:cNvSpPr txBox="1"/>
              <p:nvPr/>
            </p:nvSpPr>
            <p:spPr>
              <a:xfrm rot="5400000" flipV="1">
                <a:off x="5815724" y="4469345"/>
                <a:ext cx="3657396" cy="399439"/>
              </a:xfrm>
              <a:prstGeom prst="rect">
                <a:avLst/>
              </a:prstGeom>
              <a:noFill/>
            </p:spPr>
            <p:txBody>
              <a:bodyPr>
                <a:spAutoFit/>
              </a:bodyPr>
              <a:lstStyle/>
              <a:p>
                <a:pPr algn="ctr" defTabSz="914400">
                  <a:defRPr/>
                </a:pPr>
                <a:r>
                  <a:rPr lang="en-US" sz="2400" dirty="0">
                    <a:solidFill>
                      <a:srgbClr val="FFFFFF"/>
                    </a:solidFill>
                    <a:latin typeface="Calibri"/>
                  </a:rPr>
                  <a:t>Teaming</a:t>
                </a:r>
              </a:p>
            </p:txBody>
          </p:sp>
        </p:grpSp>
      </p:grpSp>
      <p:sp>
        <p:nvSpPr>
          <p:cNvPr id="17" name="TextBox 16"/>
          <p:cNvSpPr txBox="1"/>
          <p:nvPr/>
        </p:nvSpPr>
        <p:spPr>
          <a:xfrm>
            <a:off x="8713774" y="6539567"/>
            <a:ext cx="430226" cy="276999"/>
          </a:xfrm>
          <a:prstGeom prst="rect">
            <a:avLst/>
          </a:prstGeom>
          <a:noFill/>
        </p:spPr>
        <p:txBody>
          <a:bodyPr wrap="square" rtlCol="0">
            <a:spAutoFit/>
          </a:bodyPr>
          <a:lstStyle/>
          <a:p>
            <a:r>
              <a:rPr lang="en-US" sz="1200" dirty="0" smtClean="0"/>
              <a:t>24</a:t>
            </a:r>
            <a:endParaRPr lang="en-US" sz="1200" dirty="0"/>
          </a:p>
        </p:txBody>
      </p:sp>
    </p:spTree>
    <p:extLst>
      <p:ext uri="{BB962C8B-B14F-4D97-AF65-F5344CB8AC3E}">
        <p14:creationId xmlns:p14="http://schemas.microsoft.com/office/powerpoint/2010/main" val="1360125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sz="4000" dirty="0">
                <a:latin typeface="Calibri" panose="020F0502020204030204" pitchFamily="34" charset="0"/>
              </a:rPr>
              <a:t>Operations and Outcomes: BD Team</a:t>
            </a:r>
          </a:p>
        </p:txBody>
      </p:sp>
      <p:sp>
        <p:nvSpPr>
          <p:cNvPr id="3" name="Rectangle 2"/>
          <p:cNvSpPr>
            <a:spLocks noGrp="1"/>
          </p:cNvSpPr>
          <p:nvPr>
            <p:ph sz="quarter" idx="13"/>
          </p:nvPr>
        </p:nvSpPr>
        <p:spPr>
          <a:xfrm>
            <a:off x="457200" y="2438401"/>
            <a:ext cx="8153400" cy="2743199"/>
          </a:xfrm>
        </p:spPr>
        <p:txBody>
          <a:bodyPr>
            <a:noAutofit/>
          </a:bodyPr>
          <a:lstStyle/>
          <a:p>
            <a:pPr marL="0" indent="0">
              <a:buNone/>
            </a:pPr>
            <a:r>
              <a:rPr lang="en-US" altLang="en-US" sz="2400" b="1" dirty="0">
                <a:solidFill>
                  <a:schemeClr val="accent4">
                    <a:lumMod val="60000"/>
                    <a:lumOff val="40000"/>
                  </a:schemeClr>
                </a:solidFill>
                <a:latin typeface="Calibri" panose="020F0502020204030204" pitchFamily="34" charset="0"/>
              </a:rPr>
              <a:t>Operations: Business Development</a:t>
            </a:r>
          </a:p>
          <a:p>
            <a:pPr marL="0" indent="0">
              <a:buNone/>
            </a:pPr>
            <a:endParaRPr lang="en-US" altLang="en-US" sz="2400" dirty="0">
              <a:solidFill>
                <a:srgbClr val="000000"/>
              </a:solidFill>
              <a:latin typeface="Calibri" panose="020F0502020204030204" pitchFamily="34" charset="0"/>
            </a:endParaRPr>
          </a:p>
          <a:p>
            <a:pPr marL="0" indent="0">
              <a:buNone/>
            </a:pPr>
            <a:endParaRPr lang="en-US" altLang="en-US" sz="2400" dirty="0">
              <a:solidFill>
                <a:srgbClr val="000000"/>
              </a:solidFill>
              <a:latin typeface="Calibri" panose="020F0502020204030204" pitchFamily="34" charset="0"/>
            </a:endParaRPr>
          </a:p>
          <a:p>
            <a:pPr marL="0" indent="0">
              <a:buNone/>
            </a:pPr>
            <a:endParaRPr lang="en-US" altLang="en-US" sz="2400" dirty="0">
              <a:solidFill>
                <a:srgbClr val="000000"/>
              </a:solidFill>
              <a:latin typeface="Calibri" panose="020F0502020204030204" pitchFamily="34" charset="0"/>
            </a:endParaRPr>
          </a:p>
          <a:p>
            <a:pPr marL="0" indent="0">
              <a:buNone/>
            </a:pPr>
            <a:endParaRPr lang="en-US" altLang="en-US" sz="2400" b="1" dirty="0">
              <a:solidFill>
                <a:schemeClr val="accent4">
                  <a:lumMod val="60000"/>
                  <a:lumOff val="40000"/>
                </a:schemeClr>
              </a:solidFill>
              <a:latin typeface="Calibri" panose="020F0502020204030204" pitchFamily="34" charset="0"/>
            </a:endParaRPr>
          </a:p>
          <a:p>
            <a:pPr marL="0" indent="0">
              <a:buNone/>
            </a:pPr>
            <a:endParaRPr lang="en-US" altLang="en-US" sz="2200" dirty="0">
              <a:solidFill>
                <a:srgbClr val="000000"/>
              </a:solidFill>
              <a:latin typeface="Calibri" panose="020F0502020204030204" pitchFamily="34" charset="0"/>
            </a:endParaRPr>
          </a:p>
        </p:txBody>
      </p:sp>
      <p:pic>
        <p:nvPicPr>
          <p:cNvPr id="10" name="Picture 9" descr="ncmbcvectorlogo.tif"/>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96200" y="5055246"/>
            <a:ext cx="1371600" cy="964557"/>
          </a:xfrm>
          <a:prstGeom prst="rect">
            <a:avLst/>
          </a:prstGeom>
        </p:spPr>
      </p:pic>
      <p:graphicFrame>
        <p:nvGraphicFramePr>
          <p:cNvPr id="4" name="Table 3"/>
          <p:cNvGraphicFramePr>
            <a:graphicFrameLocks noGrp="1"/>
          </p:cNvGraphicFramePr>
          <p:nvPr>
            <p:extLst/>
          </p:nvPr>
        </p:nvGraphicFramePr>
        <p:xfrm>
          <a:off x="476250" y="3012440"/>
          <a:ext cx="7848600" cy="14833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370840">
                <a:tc>
                  <a:txBody>
                    <a:bodyPr/>
                    <a:lstStyle/>
                    <a:p>
                      <a:r>
                        <a:rPr lang="en-US" dirty="0">
                          <a:solidFill>
                            <a:schemeClr val="accent6"/>
                          </a:solidFill>
                        </a:rPr>
                        <a:t>Future Opportunities</a:t>
                      </a:r>
                    </a:p>
                  </a:txBody>
                  <a:tcPr/>
                </a:tc>
                <a:tc>
                  <a:txBody>
                    <a:bodyPr/>
                    <a:lstStyle/>
                    <a:p>
                      <a:r>
                        <a:rPr lang="en-US" dirty="0">
                          <a:solidFill>
                            <a:schemeClr val="accent6"/>
                          </a:solidFill>
                        </a:rPr>
                        <a:t>Current Opportunities</a:t>
                      </a:r>
                    </a:p>
                  </a:txBody>
                  <a:tcPr/>
                </a:tc>
                <a:tc>
                  <a:txBody>
                    <a:bodyPr/>
                    <a:lstStyle/>
                    <a:p>
                      <a:r>
                        <a:rPr lang="en-US" dirty="0">
                          <a:solidFill>
                            <a:schemeClr val="accent6"/>
                          </a:solidFill>
                        </a:rPr>
                        <a:t>Events</a:t>
                      </a:r>
                    </a:p>
                  </a:txBody>
                  <a:tcPr/>
                </a:tc>
                <a:extLst>
                  <a:ext uri="{0D108BD9-81ED-4DB2-BD59-A6C34878D82A}">
                    <a16:rowId xmlns:a16="http://schemas.microsoft.com/office/drawing/2014/main" val="10000"/>
                  </a:ext>
                </a:extLst>
              </a:tr>
              <a:tr h="370840">
                <a:tc>
                  <a:txBody>
                    <a:bodyPr/>
                    <a:lstStyle/>
                    <a:p>
                      <a:r>
                        <a:rPr lang="en-US" dirty="0"/>
                        <a:t>Market Intelligence</a:t>
                      </a:r>
                    </a:p>
                  </a:txBody>
                  <a:tcPr/>
                </a:tc>
                <a:tc>
                  <a:txBody>
                    <a:bodyPr/>
                    <a:lstStyle/>
                    <a:p>
                      <a:r>
                        <a:rPr lang="en-US" dirty="0"/>
                        <a:t>Solicitation Support</a:t>
                      </a:r>
                    </a:p>
                  </a:txBody>
                  <a:tcPr/>
                </a:tc>
                <a:tc>
                  <a:txBody>
                    <a:bodyPr/>
                    <a:lstStyle/>
                    <a:p>
                      <a:r>
                        <a:rPr lang="en-US" dirty="0"/>
                        <a:t>Training</a:t>
                      </a:r>
                    </a:p>
                  </a:txBody>
                  <a:tcPr/>
                </a:tc>
                <a:extLst>
                  <a:ext uri="{0D108BD9-81ED-4DB2-BD59-A6C34878D82A}">
                    <a16:rowId xmlns:a16="http://schemas.microsoft.com/office/drawing/2014/main" val="10001"/>
                  </a:ext>
                </a:extLst>
              </a:tr>
              <a:tr h="370840">
                <a:tc>
                  <a:txBody>
                    <a:bodyPr/>
                    <a:lstStyle/>
                    <a:p>
                      <a:r>
                        <a:rPr lang="en-US" dirty="0"/>
                        <a:t>Pre-positioning</a:t>
                      </a:r>
                    </a:p>
                  </a:txBody>
                  <a:tcPr/>
                </a:tc>
                <a:tc>
                  <a:txBody>
                    <a:bodyPr/>
                    <a:lstStyle/>
                    <a:p>
                      <a:r>
                        <a:rPr lang="en-US" dirty="0"/>
                        <a:t>Proposal Support</a:t>
                      </a:r>
                    </a:p>
                  </a:txBody>
                  <a:tcPr/>
                </a:tc>
                <a:tc>
                  <a:txBody>
                    <a:bodyPr/>
                    <a:lstStyle/>
                    <a:p>
                      <a:r>
                        <a:rPr lang="en-US" dirty="0"/>
                        <a:t>Counseling </a:t>
                      </a:r>
                    </a:p>
                  </a:txBody>
                  <a:tcPr/>
                </a:tc>
                <a:extLst>
                  <a:ext uri="{0D108BD9-81ED-4DB2-BD59-A6C34878D82A}">
                    <a16:rowId xmlns:a16="http://schemas.microsoft.com/office/drawing/2014/main" val="10002"/>
                  </a:ext>
                </a:extLst>
              </a:tr>
              <a:tr h="370840">
                <a:tc>
                  <a:txBody>
                    <a:bodyPr/>
                    <a:lstStyle/>
                    <a:p>
                      <a:r>
                        <a:rPr lang="en-US" dirty="0"/>
                        <a:t>Teaming</a:t>
                      </a:r>
                    </a:p>
                  </a:txBody>
                  <a:tcPr/>
                </a:tc>
                <a:tc>
                  <a:txBody>
                    <a:bodyPr/>
                    <a:lstStyle/>
                    <a:p>
                      <a:r>
                        <a:rPr lang="en-US" dirty="0"/>
                        <a:t>Subcontracting</a:t>
                      </a:r>
                      <a:r>
                        <a:rPr lang="en-US" baseline="0" dirty="0"/>
                        <a:t> </a:t>
                      </a:r>
                      <a:endParaRPr lang="en-US" dirty="0"/>
                    </a:p>
                  </a:txBody>
                  <a:tcPr/>
                </a:tc>
                <a:tc>
                  <a:txBody>
                    <a:bodyPr/>
                    <a:lstStyle/>
                    <a:p>
                      <a:r>
                        <a:rPr lang="en-US" dirty="0"/>
                        <a:t>Contract Execution</a:t>
                      </a:r>
                    </a:p>
                  </a:txBody>
                  <a:tcPr/>
                </a:tc>
                <a:extLst>
                  <a:ext uri="{0D108BD9-81ED-4DB2-BD59-A6C34878D82A}">
                    <a16:rowId xmlns:a16="http://schemas.microsoft.com/office/drawing/2014/main" val="10003"/>
                  </a:ext>
                </a:extLst>
              </a:tr>
            </a:tbl>
          </a:graphicData>
        </a:graphic>
      </p:graphicFrame>
      <p:graphicFrame>
        <p:nvGraphicFramePr>
          <p:cNvPr id="6" name="Shape 333">
            <a:extLst>
              <a:ext uri="{FF2B5EF4-FFF2-40B4-BE49-F238E27FC236}">
                <a16:creationId xmlns:a16="http://schemas.microsoft.com/office/drawing/2014/main" id="{13C6ED07-F14A-4291-8DAE-CDB9E0AF7981}"/>
              </a:ext>
            </a:extLst>
          </p:cNvPr>
          <p:cNvGraphicFramePr/>
          <p:nvPr>
            <p:extLst/>
          </p:nvPr>
        </p:nvGraphicFramePr>
        <p:xfrm>
          <a:off x="457201" y="4648200"/>
          <a:ext cx="7867651" cy="457200"/>
        </p:xfrm>
        <a:graphic>
          <a:graphicData uri="http://schemas.openxmlformats.org/drawingml/2006/table">
            <a:tbl>
              <a:tblPr>
                <a:noFill/>
              </a:tblPr>
              <a:tblGrid>
                <a:gridCol w="2743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457451">
                  <a:extLst>
                    <a:ext uri="{9D8B030D-6E8A-4147-A177-3AD203B41FA5}">
                      <a16:colId xmlns:a16="http://schemas.microsoft.com/office/drawing/2014/main" val="20002"/>
                    </a:ext>
                  </a:extLst>
                </a:gridCol>
              </a:tblGrid>
              <a:tr h="457200">
                <a:tc>
                  <a:txBody>
                    <a:bodyPr/>
                    <a:lstStyle/>
                    <a:p>
                      <a:pPr marL="0" marR="0" lvl="0" indent="0" algn="ctr" rtl="0">
                        <a:spcBef>
                          <a:spcPts val="0"/>
                        </a:spcBef>
                        <a:spcAft>
                          <a:spcPts val="0"/>
                        </a:spcAft>
                        <a:buNone/>
                      </a:pPr>
                      <a:r>
                        <a:rPr lang="en-US" sz="1800" b="0" dirty="0">
                          <a:solidFill>
                            <a:schemeClr val="accent6"/>
                          </a:solidFill>
                          <a:latin typeface="Calibri"/>
                          <a:ea typeface="Calibri"/>
                          <a:cs typeface="Calibri"/>
                          <a:sym typeface="Calibri"/>
                        </a:rPr>
                        <a:t>CY2005 - 2021</a:t>
                      </a:r>
                      <a:endParaRPr sz="1800" b="0" dirty="0">
                        <a:solidFill>
                          <a:schemeClr val="accent6"/>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n-US" sz="1800" b="0" dirty="0">
                          <a:solidFill>
                            <a:schemeClr val="accent6"/>
                          </a:solidFill>
                          <a:latin typeface="Calibri"/>
                          <a:ea typeface="Calibri"/>
                          <a:cs typeface="Calibri"/>
                          <a:sym typeface="Calibri"/>
                        </a:rPr>
                        <a:t> 4,166 contracts</a:t>
                      </a:r>
                      <a:endParaRPr sz="1800" b="0" dirty="0">
                        <a:solidFill>
                          <a:schemeClr val="accent6"/>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n-US" sz="1800" b="0" dirty="0">
                          <a:solidFill>
                            <a:schemeClr val="accent6"/>
                          </a:solidFill>
                          <a:latin typeface="Calibri"/>
                          <a:ea typeface="Calibri"/>
                          <a:cs typeface="Calibri"/>
                          <a:sym typeface="Calibri"/>
                        </a:rPr>
                        <a:t>Min value: $16.2 billion</a:t>
                      </a:r>
                      <a:r>
                        <a:rPr lang="en-US" sz="1800" b="0" baseline="0" dirty="0">
                          <a:solidFill>
                            <a:schemeClr val="accent6"/>
                          </a:solidFill>
                          <a:latin typeface="Calibri"/>
                          <a:ea typeface="Calibri"/>
                          <a:cs typeface="Calibri"/>
                          <a:sym typeface="Calibri"/>
                        </a:rPr>
                        <a:t> </a:t>
                      </a:r>
                      <a:r>
                        <a:rPr lang="en-US" sz="1800" b="0" dirty="0">
                          <a:solidFill>
                            <a:schemeClr val="accent6"/>
                          </a:solidFill>
                          <a:latin typeface="Calibri"/>
                          <a:ea typeface="Calibri"/>
                          <a:cs typeface="Calibri"/>
                          <a:sym typeface="Calibri"/>
                        </a:rPr>
                        <a:t>  </a:t>
                      </a:r>
                      <a:endParaRPr sz="1800" b="0" dirty="0">
                        <a:solidFill>
                          <a:schemeClr val="accent6"/>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t>25</a:t>
            </a:r>
            <a:endParaRPr lang="en-US" sz="1200" dirty="0"/>
          </a:p>
        </p:txBody>
      </p:sp>
    </p:spTree>
    <p:extLst>
      <p:ext uri="{BB962C8B-B14F-4D97-AF65-F5344CB8AC3E}">
        <p14:creationId xmlns:p14="http://schemas.microsoft.com/office/powerpoint/2010/main" val="1560643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hape 338">
            <a:extLst>
              <a:ext uri="{FF2B5EF4-FFF2-40B4-BE49-F238E27FC236}">
                <a16:creationId xmlns:a16="http://schemas.microsoft.com/office/drawing/2014/main" id="{A11849BF-F7E7-456A-9CC3-8D284B5D5AE3}"/>
              </a:ext>
            </a:extLst>
          </p:cNvPr>
          <p:cNvSpPr>
            <a:spLocks noGrp="1"/>
          </p:cNvSpPr>
          <p:nvPr>
            <p:ph type="title"/>
          </p:nvPr>
        </p:nvSpPr>
        <p:spPr>
          <a:xfrm>
            <a:off x="495300" y="198614"/>
            <a:ext cx="8153400" cy="701675"/>
          </a:xfrm>
        </p:spPr>
        <p:txBody>
          <a:bodyPr spcFirstLastPara="1" vert="horz" wrap="square" lIns="91425" tIns="45700" rIns="91425" bIns="45700" numCol="1" anchor="b" anchorCtr="0" compatLnSpc="1">
            <a:prstTxWarp prst="textNoShape">
              <a:avLst/>
            </a:prstTxWarp>
          </a:bodyPr>
          <a:lstStyle/>
          <a:p>
            <a:pPr>
              <a:spcBef>
                <a:spcPct val="0"/>
              </a:spcBef>
              <a:spcAft>
                <a:spcPct val="0"/>
              </a:spcAft>
              <a:buClr>
                <a:srgbClr val="33313D"/>
              </a:buClr>
              <a:buSzPts val="4000"/>
              <a:buFont typeface="Calibri" panose="020F0502020204030204" pitchFamily="34" charset="0"/>
              <a:buNone/>
            </a:pPr>
            <a:r>
              <a:rPr lang="en-US" altLang="en-US" sz="4000" dirty="0">
                <a:solidFill>
                  <a:srgbClr val="33313D"/>
                </a:solidFill>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rPr>
              <a:t>Operations: Business Development</a:t>
            </a:r>
          </a:p>
        </p:txBody>
      </p:sp>
      <p:pic>
        <p:nvPicPr>
          <p:cNvPr id="4" name="Picture 3">
            <a:extLst>
              <a:ext uri="{FF2B5EF4-FFF2-40B4-BE49-F238E27FC236}">
                <a16:creationId xmlns:a16="http://schemas.microsoft.com/office/drawing/2014/main" id="{35269A6B-3070-4917-BAFE-879589C90C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362200"/>
            <a:ext cx="9144000" cy="3493740"/>
          </a:xfrm>
          <a:prstGeom prst="rect">
            <a:avLst/>
          </a:prstGeom>
        </p:spPr>
      </p:pic>
      <p:sp>
        <p:nvSpPr>
          <p:cNvPr id="5" name="TextBox 4"/>
          <p:cNvSpPr txBox="1"/>
          <p:nvPr/>
        </p:nvSpPr>
        <p:spPr>
          <a:xfrm>
            <a:off x="8713774" y="6539567"/>
            <a:ext cx="430226" cy="276999"/>
          </a:xfrm>
          <a:prstGeom prst="rect">
            <a:avLst/>
          </a:prstGeom>
          <a:noFill/>
        </p:spPr>
        <p:txBody>
          <a:bodyPr wrap="square" rtlCol="0">
            <a:spAutoFit/>
          </a:bodyPr>
          <a:lstStyle/>
          <a:p>
            <a:r>
              <a:rPr lang="en-US" sz="1200" dirty="0" smtClean="0"/>
              <a:t>26</a:t>
            </a:r>
            <a:endParaRPr lang="en-US" sz="1200" dirty="0"/>
          </a:p>
        </p:txBody>
      </p:sp>
    </p:spTree>
    <p:extLst>
      <p:ext uri="{BB962C8B-B14F-4D97-AF65-F5344CB8AC3E}">
        <p14:creationId xmlns:p14="http://schemas.microsoft.com/office/powerpoint/2010/main" val="87601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hape 352"/>
          <p:cNvSpPr>
            <a:spLocks noGrp="1"/>
          </p:cNvSpPr>
          <p:nvPr>
            <p:ph type="title"/>
          </p:nvPr>
        </p:nvSpPr>
        <p:spPr>
          <a:xfrm>
            <a:off x="614995" y="64861"/>
            <a:ext cx="8305800" cy="1006475"/>
          </a:xfrm>
        </p:spPr>
        <p:txBody>
          <a:bodyPr spcFirstLastPara="1" vert="horz" wrap="square" lIns="91425" tIns="45700" rIns="91425" bIns="45700" numCol="1" anchor="b" anchorCtr="0" compatLnSpc="1">
            <a:prstTxWarp prst="textNoShape">
              <a:avLst/>
            </a:prstTxWarp>
          </a:bodyPr>
          <a:lstStyle/>
          <a:p>
            <a:pPr>
              <a:spcBef>
                <a:spcPct val="0"/>
              </a:spcBef>
              <a:spcAft>
                <a:spcPct val="0"/>
              </a:spcAft>
              <a:buClr>
                <a:srgbClr val="33313D"/>
              </a:buClr>
              <a:buSzPts val="4000"/>
              <a:buFont typeface="Calibri" panose="020F0502020204030204" pitchFamily="34" charset="0"/>
              <a:buNone/>
            </a:pPr>
            <a:r>
              <a:rPr lang="en-US" altLang="en-US" sz="4000" dirty="0">
                <a:solidFill>
                  <a:srgbClr val="33313D"/>
                </a:solidFill>
                <a:latin typeface="Calibri" panose="020F0502020204030204" pitchFamily="34" charset="0"/>
                <a:ea typeface="MS PGothic" panose="020B0600070205080204" pitchFamily="34" charset="-128"/>
                <a:sym typeface="Calibri" panose="020F0502020204030204" pitchFamily="34" charset="0"/>
              </a:rPr>
              <a:t>Operations and Outcomes: </a:t>
            </a:r>
            <a:r>
              <a:rPr lang="en-US" altLang="en-US" sz="4000" dirty="0" err="1">
                <a:solidFill>
                  <a:srgbClr val="33313D"/>
                </a:solidFill>
                <a:latin typeface="Calibri" panose="020F0502020204030204" pitchFamily="34" charset="0"/>
                <a:ea typeface="MS PGothic" panose="020B0600070205080204" pitchFamily="34" charset="-128"/>
                <a:sym typeface="Calibri" panose="020F0502020204030204" pitchFamily="34" charset="0"/>
              </a:rPr>
              <a:t>MatchForce</a:t>
            </a:r>
            <a:endParaRPr lang="en-US" altLang="en-US" sz="4000" dirty="0">
              <a:solidFill>
                <a:srgbClr val="33313D"/>
              </a:solidFill>
              <a:latin typeface="Calibri" panose="020F0502020204030204" pitchFamily="34" charset="0"/>
              <a:ea typeface="MS PGothic" panose="020B0600070205080204" pitchFamily="34" charset="-128"/>
              <a:sym typeface="Calibri" panose="020F0502020204030204" pitchFamily="34" charset="0"/>
            </a:endParaRPr>
          </a:p>
        </p:txBody>
      </p:sp>
      <p:sp>
        <p:nvSpPr>
          <p:cNvPr id="353" name="Shape 353">
            <a:extLst>
              <a:ext uri="{FF2B5EF4-FFF2-40B4-BE49-F238E27FC236}">
                <a16:creationId xmlns:a16="http://schemas.microsoft.com/office/drawing/2014/main" id="{A30AA774-D54A-B040-9291-F26CCA97E343}"/>
              </a:ext>
            </a:extLst>
          </p:cNvPr>
          <p:cNvSpPr txBox="1">
            <a:spLocks noGrp="1"/>
          </p:cNvSpPr>
          <p:nvPr>
            <p:ph type="body" idx="1"/>
          </p:nvPr>
        </p:nvSpPr>
        <p:spPr>
          <a:xfrm>
            <a:off x="614995" y="2399091"/>
            <a:ext cx="8153400" cy="2971800"/>
          </a:xfrm>
        </p:spPr>
        <p:txBody>
          <a:bodyPr spcFirstLastPara="1" vert="horz" wrap="square" lIns="91425" tIns="45700" rIns="91425" bIns="45700" numCol="1" anchor="t" anchorCtr="0" compatLnSpc="1">
            <a:prstTxWarp prst="textNoShape">
              <a:avLst/>
            </a:prstTxWarp>
            <a:noAutofit/>
          </a:bodyPr>
          <a:lstStyle/>
          <a:p>
            <a:pPr marL="176213" indent="-176213">
              <a:lnSpc>
                <a:spcPct val="150000"/>
              </a:lnSpc>
              <a:spcBef>
                <a:spcPts val="0"/>
              </a:spcBef>
              <a:buSzPts val="1440"/>
              <a:buFont typeface="Arial"/>
              <a:buChar char="•"/>
              <a:defRPr/>
            </a:pPr>
            <a:r>
              <a:rPr lang="en-US" sz="2000" dirty="0">
                <a:solidFill>
                  <a:srgbClr val="000000"/>
                </a:solidFill>
              </a:rPr>
              <a:t>MatchForce Next Generation is coming – DEC 2021!</a:t>
            </a:r>
          </a:p>
          <a:p>
            <a:pPr marL="176213" indent="-176213">
              <a:lnSpc>
                <a:spcPct val="150000"/>
              </a:lnSpc>
              <a:spcBef>
                <a:spcPts val="0"/>
              </a:spcBef>
              <a:buSzPts val="1440"/>
              <a:buFont typeface="Arial"/>
              <a:buChar char="•"/>
              <a:defRPr/>
            </a:pPr>
            <a:r>
              <a:rPr lang="en-US" sz="2000" dirty="0">
                <a:solidFill>
                  <a:srgbClr val="000000"/>
                </a:solidFill>
              </a:rPr>
              <a:t>Matches businesses to current, future federal opportunities</a:t>
            </a:r>
          </a:p>
          <a:p>
            <a:pPr marL="176213" indent="-176213">
              <a:lnSpc>
                <a:spcPct val="150000"/>
              </a:lnSpc>
              <a:spcBef>
                <a:spcPts val="0"/>
              </a:spcBef>
              <a:buSzPts val="1440"/>
              <a:buFont typeface="Arial"/>
              <a:buChar char="•"/>
              <a:defRPr/>
            </a:pPr>
            <a:r>
              <a:rPr lang="en-US" sz="2000" dirty="0">
                <a:solidFill>
                  <a:schemeClr val="lt1"/>
                </a:solidFill>
              </a:rPr>
              <a:t>Matches contracting staff &amp; GPC holders to NC businesses</a:t>
            </a:r>
          </a:p>
          <a:p>
            <a:pPr marL="176213" indent="-176213">
              <a:lnSpc>
                <a:spcPct val="150000"/>
              </a:lnSpc>
              <a:spcBef>
                <a:spcPts val="0"/>
              </a:spcBef>
              <a:buSzPts val="1440"/>
              <a:buFont typeface="Arial"/>
              <a:buChar char="•"/>
              <a:defRPr/>
            </a:pPr>
            <a:r>
              <a:rPr lang="en-US" sz="2000" dirty="0">
                <a:solidFill>
                  <a:srgbClr val="000000"/>
                </a:solidFill>
              </a:rPr>
              <a:t>Matches prime contractors to NC subcontractors</a:t>
            </a:r>
          </a:p>
          <a:p>
            <a:pPr marL="176213" indent="-176213">
              <a:lnSpc>
                <a:spcPct val="150000"/>
              </a:lnSpc>
              <a:spcBef>
                <a:spcPts val="0"/>
              </a:spcBef>
              <a:buSzPts val="1440"/>
              <a:buFont typeface="Arial"/>
              <a:buChar char="•"/>
              <a:defRPr/>
            </a:pPr>
            <a:r>
              <a:rPr lang="en-US" sz="2000" dirty="0">
                <a:solidFill>
                  <a:srgbClr val="000000"/>
                </a:solidFill>
              </a:rPr>
              <a:t>Businesses won </a:t>
            </a:r>
            <a:r>
              <a:rPr lang="en-US" sz="2000" dirty="0">
                <a:solidFill>
                  <a:schemeClr val="accent4">
                    <a:lumMod val="60000"/>
                    <a:lumOff val="40000"/>
                  </a:schemeClr>
                </a:solidFill>
              </a:rPr>
              <a:t>&gt;$5.51 billion</a:t>
            </a:r>
            <a:r>
              <a:rPr lang="en-US" sz="2000" dirty="0">
                <a:solidFill>
                  <a:srgbClr val="000000"/>
                </a:solidFill>
              </a:rPr>
              <a:t>, 2006-2021 contracts</a:t>
            </a:r>
          </a:p>
          <a:p>
            <a:pPr marL="176213" indent="-176213">
              <a:lnSpc>
                <a:spcPct val="150000"/>
              </a:lnSpc>
              <a:spcBef>
                <a:spcPts val="0"/>
              </a:spcBef>
              <a:buSzPts val="1440"/>
              <a:buFont typeface="Arial"/>
              <a:buChar char="•"/>
              <a:defRPr/>
            </a:pPr>
            <a:r>
              <a:rPr lang="en-US" sz="2000" dirty="0">
                <a:solidFill>
                  <a:srgbClr val="000000"/>
                </a:solidFill>
              </a:rPr>
              <a:t>Currently on MatchForce.org:</a:t>
            </a:r>
            <a:endParaRPr sz="2000" dirty="0">
              <a:solidFill>
                <a:srgbClr val="000000"/>
              </a:solidFill>
            </a:endParaRPr>
          </a:p>
        </p:txBody>
      </p:sp>
      <p:pic>
        <p:nvPicPr>
          <p:cNvPr id="95236" name="Shape 354" descr="ncmbcvectorlogo.tif"/>
          <p:cNvPicPr preferRelativeResize="0">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96200" y="5054600"/>
            <a:ext cx="1371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5" name="Shape 355">
            <a:extLst>
              <a:ext uri="{FF2B5EF4-FFF2-40B4-BE49-F238E27FC236}">
                <a16:creationId xmlns:a16="http://schemas.microsoft.com/office/drawing/2014/main" id="{B9075C38-F6F6-9C4B-9B4D-124C3463603D}"/>
              </a:ext>
            </a:extLst>
          </p:cNvPr>
          <p:cNvGraphicFramePr/>
          <p:nvPr>
            <p:extLst/>
          </p:nvPr>
        </p:nvGraphicFramePr>
        <p:xfrm>
          <a:off x="685800" y="5356225"/>
          <a:ext cx="6477000" cy="396875"/>
        </p:xfrm>
        <a:graphic>
          <a:graphicData uri="http://schemas.openxmlformats.org/drawingml/2006/table">
            <a:tbl>
              <a:tblPr>
                <a:noFill/>
              </a:tblPr>
              <a:tblGrid>
                <a:gridCol w="2796875">
                  <a:extLst>
                    <a:ext uri="{9D8B030D-6E8A-4147-A177-3AD203B41FA5}">
                      <a16:colId xmlns:a16="http://schemas.microsoft.com/office/drawing/2014/main" val="20000"/>
                    </a:ext>
                  </a:extLst>
                </a:gridCol>
                <a:gridCol w="3680125">
                  <a:extLst>
                    <a:ext uri="{9D8B030D-6E8A-4147-A177-3AD203B41FA5}">
                      <a16:colId xmlns:a16="http://schemas.microsoft.com/office/drawing/2014/main" val="20001"/>
                    </a:ext>
                  </a:extLst>
                </a:gridCol>
              </a:tblGrid>
              <a:tr h="396875">
                <a:tc>
                  <a:txBody>
                    <a:bodyPr/>
                    <a:lstStyle/>
                    <a:p>
                      <a:pPr marL="0" marR="0" lvl="0" indent="0" algn="l" rtl="0">
                        <a:spcBef>
                          <a:spcPts val="0"/>
                        </a:spcBef>
                        <a:spcAft>
                          <a:spcPts val="0"/>
                        </a:spcAft>
                        <a:buNone/>
                      </a:pPr>
                      <a:r>
                        <a:rPr lang="en-US" sz="2000" b="0" dirty="0">
                          <a:solidFill>
                            <a:schemeClr val="accent6"/>
                          </a:solidFill>
                          <a:latin typeface="Calibri"/>
                          <a:ea typeface="Calibri"/>
                          <a:cs typeface="Calibri"/>
                          <a:sym typeface="Calibri"/>
                        </a:rPr>
                        <a:t>23,339 NC Businesses</a:t>
                      </a:r>
                      <a:endParaRPr sz="2000" b="0" dirty="0">
                        <a:solidFill>
                          <a:schemeClr val="accent6"/>
                        </a:solidFill>
                        <a:latin typeface="Calibri"/>
                        <a:ea typeface="Calibri"/>
                        <a:cs typeface="Calibri"/>
                        <a:sym typeface="Calibri"/>
                      </a:endParaRPr>
                    </a:p>
                  </a:txBody>
                  <a:tcPr marL="91450" marR="91450" marT="45797" marB="45797"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2060"/>
                    </a:solidFill>
                  </a:tcPr>
                </a:tc>
                <a:tc>
                  <a:txBody>
                    <a:bodyPr/>
                    <a:lstStyle/>
                    <a:p>
                      <a:pPr marL="0" marR="0" lvl="0" indent="0" algn="l" rtl="0">
                        <a:spcBef>
                          <a:spcPts val="0"/>
                        </a:spcBef>
                        <a:spcAft>
                          <a:spcPts val="0"/>
                        </a:spcAft>
                        <a:buNone/>
                      </a:pPr>
                      <a:r>
                        <a:rPr lang="en-US" sz="2000" b="0" dirty="0">
                          <a:solidFill>
                            <a:schemeClr val="accent6"/>
                          </a:solidFill>
                          <a:latin typeface="Calibri"/>
                          <a:ea typeface="Calibri"/>
                          <a:cs typeface="Calibri"/>
                          <a:sym typeface="Calibri"/>
                        </a:rPr>
                        <a:t>30,000+ Contract Opportunities</a:t>
                      </a:r>
                      <a:endParaRPr sz="2000" b="0" dirty="0">
                        <a:solidFill>
                          <a:schemeClr val="accent6"/>
                        </a:solidFill>
                        <a:latin typeface="Calibri"/>
                        <a:ea typeface="Calibri"/>
                        <a:cs typeface="Calibri"/>
                        <a:sym typeface="Calibri"/>
                      </a:endParaRPr>
                    </a:p>
                  </a:txBody>
                  <a:tcPr marL="91450" marR="91450" marT="45797" marB="45797"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bl>
          </a:graphicData>
        </a:graphic>
      </p:graphicFrame>
      <p:sp>
        <p:nvSpPr>
          <p:cNvPr id="6" name="TextBox 5"/>
          <p:cNvSpPr txBox="1"/>
          <p:nvPr/>
        </p:nvSpPr>
        <p:spPr>
          <a:xfrm>
            <a:off x="8713774" y="6539567"/>
            <a:ext cx="430226" cy="276999"/>
          </a:xfrm>
          <a:prstGeom prst="rect">
            <a:avLst/>
          </a:prstGeom>
          <a:noFill/>
        </p:spPr>
        <p:txBody>
          <a:bodyPr wrap="square" rtlCol="0">
            <a:spAutoFit/>
          </a:bodyPr>
          <a:lstStyle/>
          <a:p>
            <a:r>
              <a:rPr lang="en-US" sz="1200" dirty="0" smtClean="0"/>
              <a:t>27</a:t>
            </a:r>
            <a:endParaRPr lang="en-US" sz="1200" dirty="0"/>
          </a:p>
        </p:txBody>
      </p:sp>
    </p:spTree>
    <p:extLst>
      <p:ext uri="{BB962C8B-B14F-4D97-AF65-F5344CB8AC3E}">
        <p14:creationId xmlns:p14="http://schemas.microsoft.com/office/powerpoint/2010/main" val="1746495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57250"/>
            <a:ext cx="9144000" cy="5143500"/>
          </a:xfrm>
          <a:prstGeom prst="rect">
            <a:avLst/>
          </a:prstGeom>
          <a:solidFill>
            <a:schemeClr val="tx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US" dirty="0">
              <a:solidFill>
                <a:srgbClr val="000000"/>
              </a:solidFill>
              <a:latin typeface="Calibri"/>
            </a:endParaRPr>
          </a:p>
        </p:txBody>
      </p:sp>
      <p:pic>
        <p:nvPicPr>
          <p:cNvPr id="3" name="Picture 2">
            <a:extLst>
              <a:ext uri="{FF2B5EF4-FFF2-40B4-BE49-F238E27FC236}">
                <a16:creationId xmlns:a16="http://schemas.microsoft.com/office/drawing/2014/main" id="{E725FD2E-0130-4484-9EFC-9DF293CC0C96}"/>
              </a:ext>
            </a:extLst>
          </p:cNvPr>
          <p:cNvPicPr>
            <a:picLocks noChangeAspect="1"/>
          </p:cNvPicPr>
          <p:nvPr/>
        </p:nvPicPr>
        <p:blipFill>
          <a:blip r:embed="rId2"/>
          <a:stretch>
            <a:fillRect/>
          </a:stretch>
        </p:blipFill>
        <p:spPr>
          <a:xfrm>
            <a:off x="-1676400" y="857250"/>
            <a:ext cx="12588875" cy="7081242"/>
          </a:xfrm>
          <a:prstGeom prst="rect">
            <a:avLst/>
          </a:prstGeom>
        </p:spPr>
      </p:pic>
      <p:sp>
        <p:nvSpPr>
          <p:cNvPr id="4" name="TextBox 3"/>
          <p:cNvSpPr txBox="1"/>
          <p:nvPr/>
        </p:nvSpPr>
        <p:spPr>
          <a:xfrm>
            <a:off x="8713774" y="6539567"/>
            <a:ext cx="430226" cy="276999"/>
          </a:xfrm>
          <a:prstGeom prst="rect">
            <a:avLst/>
          </a:prstGeom>
          <a:noFill/>
        </p:spPr>
        <p:txBody>
          <a:bodyPr wrap="square" rtlCol="0">
            <a:spAutoFit/>
          </a:bodyPr>
          <a:lstStyle/>
          <a:p>
            <a:r>
              <a:rPr lang="en-US" sz="1200" dirty="0" smtClean="0"/>
              <a:t>28</a:t>
            </a:r>
            <a:endParaRPr lang="en-US" sz="1200" dirty="0"/>
          </a:p>
        </p:txBody>
      </p:sp>
    </p:spTree>
    <p:extLst>
      <p:ext uri="{BB962C8B-B14F-4D97-AF65-F5344CB8AC3E}">
        <p14:creationId xmlns:p14="http://schemas.microsoft.com/office/powerpoint/2010/main" val="4278328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hape 352">
            <a:extLst>
              <a:ext uri="{FF2B5EF4-FFF2-40B4-BE49-F238E27FC236}">
                <a16:creationId xmlns:a16="http://schemas.microsoft.com/office/drawing/2014/main" id="{21FD5B82-2B6A-429B-B6D7-D912DCD5F6E4}"/>
              </a:ext>
            </a:extLst>
          </p:cNvPr>
          <p:cNvSpPr>
            <a:spLocks noGrp="1"/>
          </p:cNvSpPr>
          <p:nvPr>
            <p:ph type="title"/>
          </p:nvPr>
        </p:nvSpPr>
        <p:spPr>
          <a:xfrm>
            <a:off x="609600" y="974726"/>
            <a:ext cx="8153400" cy="1006475"/>
          </a:xfrm>
        </p:spPr>
        <p:txBody>
          <a:bodyPr spcFirstLastPara="1" vert="horz" wrap="square" lIns="91425" tIns="45700" rIns="91425" bIns="45700" numCol="1" anchor="b" anchorCtr="0" compatLnSpc="1">
            <a:prstTxWarp prst="textNoShape">
              <a:avLst/>
            </a:prstTxWarp>
          </a:bodyPr>
          <a:lstStyle/>
          <a:p>
            <a:pPr>
              <a:spcBef>
                <a:spcPct val="0"/>
              </a:spcBef>
              <a:spcAft>
                <a:spcPct val="0"/>
              </a:spcAft>
              <a:buClr>
                <a:srgbClr val="33313D"/>
              </a:buClr>
              <a:buSzPts val="4000"/>
              <a:buFont typeface="Calibri" panose="020F0502020204030204" pitchFamily="34" charset="0"/>
              <a:buNone/>
            </a:pPr>
            <a:r>
              <a:rPr lang="en-US" altLang="en-US" sz="4000" dirty="0">
                <a:solidFill>
                  <a:srgbClr val="33313D"/>
                </a:solidFill>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rPr>
              <a:t>Operations: MatchForce.org</a:t>
            </a:r>
          </a:p>
        </p:txBody>
      </p:sp>
      <p:pic>
        <p:nvPicPr>
          <p:cNvPr id="114691" name="Shape 354" descr="ncmbcvectorlogo.tif">
            <a:extLst>
              <a:ext uri="{FF2B5EF4-FFF2-40B4-BE49-F238E27FC236}">
                <a16:creationId xmlns:a16="http://schemas.microsoft.com/office/drawing/2014/main" id="{0CE9DC77-0017-4378-957F-F51BEE1B40E1}"/>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96200" y="5054600"/>
            <a:ext cx="1371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054F63F-5AB7-4E1F-8C58-D865C4DFE572}"/>
              </a:ext>
            </a:extLst>
          </p:cNvPr>
          <p:cNvSpPr txBox="1"/>
          <p:nvPr/>
        </p:nvSpPr>
        <p:spPr>
          <a:xfrm>
            <a:off x="3276601" y="2438400"/>
            <a:ext cx="5026025" cy="2800350"/>
          </a:xfrm>
          <a:prstGeom prst="rect">
            <a:avLst/>
          </a:prstGeom>
          <a:noFill/>
        </p:spPr>
        <p:txBody>
          <a:bodyPr>
            <a:spAutoFit/>
          </a:bodyPr>
          <a:lstStyle/>
          <a:p>
            <a:pPr marL="285750" indent="-285750" defTabSz="914400" eaLnBrk="0" fontAlgn="base" hangingPunct="0">
              <a:spcBef>
                <a:spcPct val="0"/>
              </a:spcBef>
              <a:spcAft>
                <a:spcPct val="0"/>
              </a:spcAft>
              <a:buFont typeface="Arial" panose="020B0604020202020204" pitchFamily="34" charset="0"/>
              <a:buChar char="•"/>
              <a:defRPr/>
            </a:pPr>
            <a:r>
              <a:rPr lang="en-US" sz="2200" dirty="0">
                <a:solidFill>
                  <a:srgbClr val="494949"/>
                </a:solidFill>
                <a:latin typeface="Calibri" panose="020F0502020204030204" pitchFamily="34" charset="0"/>
                <a:ea typeface="MS PGothic" panose="020B0600070205080204" pitchFamily="34" charset="-128"/>
              </a:rPr>
              <a:t>Daily single MatchForce email</a:t>
            </a:r>
          </a:p>
          <a:p>
            <a:pPr marL="285750" indent="-285750" defTabSz="914400" eaLnBrk="0" fontAlgn="base" hangingPunct="0">
              <a:spcBef>
                <a:spcPct val="0"/>
              </a:spcBef>
              <a:spcAft>
                <a:spcPct val="0"/>
              </a:spcAft>
              <a:buFont typeface="Arial" panose="020B0604020202020204" pitchFamily="34" charset="0"/>
              <a:buChar char="•"/>
              <a:defRPr/>
            </a:pPr>
            <a:r>
              <a:rPr lang="en-US" sz="2200" dirty="0">
                <a:solidFill>
                  <a:srgbClr val="494949"/>
                </a:solidFill>
                <a:latin typeface="Calibri" panose="020F0502020204030204" pitchFamily="34" charset="0"/>
                <a:ea typeface="MS PGothic" panose="020B0600070205080204" pitchFamily="34" charset="-128"/>
              </a:rPr>
              <a:t>Contains up to three </a:t>
            </a:r>
            <a:r>
              <a:rPr lang="en-US" sz="2200" i="1" dirty="0">
                <a:solidFill>
                  <a:srgbClr val="0D0066">
                    <a:lumMod val="60000"/>
                    <a:lumOff val="40000"/>
                  </a:srgbClr>
                </a:solidFill>
                <a:latin typeface="Calibri" panose="020F0502020204030204" pitchFamily="34" charset="0"/>
                <a:ea typeface="MS PGothic" panose="020B0600070205080204" pitchFamily="34" charset="-128"/>
              </a:rPr>
              <a:t>matched</a:t>
            </a:r>
            <a:r>
              <a:rPr lang="en-US" sz="2200" dirty="0">
                <a:solidFill>
                  <a:srgbClr val="494949"/>
                </a:solidFill>
                <a:latin typeface="Calibri" panose="020F0502020204030204" pitchFamily="34" charset="0"/>
                <a:ea typeface="MS PGothic" panose="020B0600070205080204" pitchFamily="34" charset="-128"/>
              </a:rPr>
              <a:t> opportunities with direct links to beta.SAM.gov</a:t>
            </a:r>
          </a:p>
          <a:p>
            <a:pPr marL="285750" indent="-285750" defTabSz="914400" eaLnBrk="0" fontAlgn="base" hangingPunct="0">
              <a:spcBef>
                <a:spcPct val="0"/>
              </a:spcBef>
              <a:spcAft>
                <a:spcPct val="0"/>
              </a:spcAft>
              <a:buFont typeface="Arial" panose="020B0604020202020204" pitchFamily="34" charset="0"/>
              <a:buChar char="•"/>
              <a:defRPr/>
            </a:pPr>
            <a:r>
              <a:rPr lang="en-US" sz="2200" dirty="0">
                <a:solidFill>
                  <a:srgbClr val="494949"/>
                </a:solidFill>
                <a:latin typeface="Calibri" panose="020F0502020204030204" pitchFamily="34" charset="0"/>
                <a:ea typeface="MS PGothic" panose="020B0600070205080204" pitchFamily="34" charset="-128"/>
              </a:rPr>
              <a:t>Provides link to MatchForce to log in for additional </a:t>
            </a:r>
            <a:r>
              <a:rPr lang="en-US" sz="2200" i="1" dirty="0">
                <a:solidFill>
                  <a:srgbClr val="0D0066">
                    <a:lumMod val="60000"/>
                    <a:lumOff val="40000"/>
                  </a:srgbClr>
                </a:solidFill>
                <a:latin typeface="Calibri" panose="020F0502020204030204" pitchFamily="34" charset="0"/>
                <a:ea typeface="MS PGothic" panose="020B0600070205080204" pitchFamily="34" charset="-128"/>
              </a:rPr>
              <a:t>matched</a:t>
            </a:r>
            <a:r>
              <a:rPr lang="en-US" sz="2200" dirty="0">
                <a:solidFill>
                  <a:srgbClr val="0D0066">
                    <a:lumMod val="60000"/>
                    <a:lumOff val="40000"/>
                  </a:srgbClr>
                </a:solidFill>
                <a:latin typeface="Calibri" panose="020F0502020204030204" pitchFamily="34" charset="0"/>
                <a:ea typeface="MS PGothic" panose="020B0600070205080204" pitchFamily="34" charset="-128"/>
              </a:rPr>
              <a:t> </a:t>
            </a:r>
            <a:r>
              <a:rPr lang="en-US" sz="2200" dirty="0">
                <a:solidFill>
                  <a:srgbClr val="494949"/>
                </a:solidFill>
                <a:latin typeface="Calibri" panose="020F0502020204030204" pitchFamily="34" charset="0"/>
                <a:ea typeface="MS PGothic" panose="020B0600070205080204" pitchFamily="34" charset="-128"/>
              </a:rPr>
              <a:t>opportunities</a:t>
            </a:r>
          </a:p>
          <a:p>
            <a:pPr marL="285750" indent="-285750" defTabSz="914400" eaLnBrk="0" fontAlgn="base" hangingPunct="0">
              <a:spcBef>
                <a:spcPct val="0"/>
              </a:spcBef>
              <a:spcAft>
                <a:spcPct val="0"/>
              </a:spcAft>
              <a:buFont typeface="Arial" panose="020B0604020202020204" pitchFamily="34" charset="0"/>
              <a:buChar char="•"/>
              <a:defRPr/>
            </a:pPr>
            <a:r>
              <a:rPr lang="en-US" sz="2200" dirty="0">
                <a:solidFill>
                  <a:srgbClr val="494949"/>
                </a:solidFill>
                <a:latin typeface="Calibri" panose="020F0502020204030204" pitchFamily="34" charset="0"/>
                <a:ea typeface="MS PGothic" panose="020B0600070205080204" pitchFamily="34" charset="-128"/>
              </a:rPr>
              <a:t>Contains “Tip of the Month” and “About MatchForce” videos </a:t>
            </a:r>
          </a:p>
        </p:txBody>
      </p:sp>
      <p:pic>
        <p:nvPicPr>
          <p:cNvPr id="3" name="Picture 2">
            <a:extLst>
              <a:ext uri="{FF2B5EF4-FFF2-40B4-BE49-F238E27FC236}">
                <a16:creationId xmlns:a16="http://schemas.microsoft.com/office/drawing/2014/main" id="{2FC1B9B9-3DDC-4935-ADC4-84A253155D40}"/>
              </a:ext>
            </a:extLst>
          </p:cNvPr>
          <p:cNvPicPr>
            <a:picLocks noChangeAspect="1"/>
          </p:cNvPicPr>
          <p:nvPr/>
        </p:nvPicPr>
        <p:blipFill>
          <a:blip r:embed="rId4"/>
          <a:stretch>
            <a:fillRect/>
          </a:stretch>
        </p:blipFill>
        <p:spPr>
          <a:xfrm>
            <a:off x="685801" y="2195348"/>
            <a:ext cx="2229627" cy="3767302"/>
          </a:xfrm>
          <a:prstGeom prst="rect">
            <a:avLst/>
          </a:prstGeom>
        </p:spPr>
      </p:pic>
      <p:sp>
        <p:nvSpPr>
          <p:cNvPr id="6" name="TextBox 5"/>
          <p:cNvSpPr txBox="1"/>
          <p:nvPr/>
        </p:nvSpPr>
        <p:spPr>
          <a:xfrm>
            <a:off x="8713774" y="6539567"/>
            <a:ext cx="430226" cy="276999"/>
          </a:xfrm>
          <a:prstGeom prst="rect">
            <a:avLst/>
          </a:prstGeom>
          <a:noFill/>
        </p:spPr>
        <p:txBody>
          <a:bodyPr wrap="square" rtlCol="0">
            <a:spAutoFit/>
          </a:bodyPr>
          <a:lstStyle/>
          <a:p>
            <a:r>
              <a:rPr lang="en-US" sz="1200" dirty="0" smtClean="0"/>
              <a:t>29</a:t>
            </a:r>
            <a:endParaRPr lang="en-US" sz="1200" dirty="0"/>
          </a:p>
        </p:txBody>
      </p:sp>
    </p:spTree>
    <p:extLst>
      <p:ext uri="{BB962C8B-B14F-4D97-AF65-F5344CB8AC3E}">
        <p14:creationId xmlns:p14="http://schemas.microsoft.com/office/powerpoint/2010/main" val="637890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78650" y="193857"/>
            <a:ext cx="4775666" cy="5078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000" dirty="0" smtClean="0">
                <a:solidFill>
                  <a:srgbClr val="FFFFFF"/>
                </a:solidFill>
                <a:latin typeface="Arial" panose="020B0604020202020204" pitchFamily="34" charset="0"/>
                <a:cs typeface="Arial" panose="020B0604020202020204" pitchFamily="34" charset="0"/>
              </a:rPr>
              <a:t>The Business Environment</a:t>
            </a:r>
            <a:endParaRPr lang="en-US" sz="3000"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162384" y="1703382"/>
            <a:ext cx="4556915" cy="2219819"/>
          </a:xfrm>
          <a:prstGeom prst="rect">
            <a:avLst/>
          </a:prstGeom>
        </p:spPr>
      </p:pic>
      <p:sp>
        <p:nvSpPr>
          <p:cNvPr id="4" name="TextBox 3"/>
          <p:cNvSpPr txBox="1"/>
          <p:nvPr/>
        </p:nvSpPr>
        <p:spPr>
          <a:xfrm>
            <a:off x="3123525" y="6266271"/>
            <a:ext cx="2807936"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7" name="TextBox 6"/>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3</a:t>
            </a:r>
            <a:endParaRPr lang="en-US" sz="1200" dirty="0"/>
          </a:p>
        </p:txBody>
      </p:sp>
      <p:sp>
        <p:nvSpPr>
          <p:cNvPr id="8" name="Title 3"/>
          <p:cNvSpPr txBox="1">
            <a:spLocks/>
          </p:cNvSpPr>
          <p:nvPr/>
        </p:nvSpPr>
        <p:spPr>
          <a:xfrm>
            <a:off x="2162384" y="1179218"/>
            <a:ext cx="4761240" cy="5078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000" b="1" i="1" dirty="0" smtClean="0">
                <a:latin typeface="Arial" panose="020B0604020202020204" pitchFamily="34" charset="0"/>
                <a:cs typeface="Arial" panose="020B0604020202020204" pitchFamily="34" charset="0"/>
              </a:rPr>
              <a:t>What you are up against!</a:t>
            </a:r>
            <a:endParaRPr lang="en-US" sz="3000" b="1" i="1" dirty="0">
              <a:latin typeface="Arial" panose="020B0604020202020204" pitchFamily="34" charset="0"/>
              <a:cs typeface="Arial" panose="020B0604020202020204" pitchFamily="34" charset="0"/>
            </a:endParaRPr>
          </a:p>
        </p:txBody>
      </p:sp>
      <p:sp>
        <p:nvSpPr>
          <p:cNvPr id="2" name="TextBox 1"/>
          <p:cNvSpPr txBox="1"/>
          <p:nvPr/>
        </p:nvSpPr>
        <p:spPr>
          <a:xfrm>
            <a:off x="247224" y="4428403"/>
            <a:ext cx="8681663"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Economic Fluctuations (COVID, Housing, Interest Rates, Force Changes)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Staffing Challenges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Supply Chain Challenges</a:t>
            </a:r>
          </a:p>
        </p:txBody>
      </p:sp>
      <p:sp>
        <p:nvSpPr>
          <p:cNvPr id="9" name="TextBox 8"/>
          <p:cNvSpPr txBox="1"/>
          <p:nvPr/>
        </p:nvSpPr>
        <p:spPr>
          <a:xfrm>
            <a:off x="3743096" y="3883001"/>
            <a:ext cx="1015021" cy="584775"/>
          </a:xfrm>
          <a:prstGeom prst="rect">
            <a:avLst/>
          </a:prstGeom>
          <a:noFill/>
        </p:spPr>
        <p:txBody>
          <a:bodyPr wrap="none" rtlCol="0">
            <a:spAutoFit/>
          </a:bodyPr>
          <a:lstStyle/>
          <a:p>
            <a:r>
              <a:rPr lang="en-US" sz="3200" b="1" i="1" dirty="0" smtClean="0"/>
              <a:t>Plus!</a:t>
            </a:r>
            <a:endParaRPr lang="en-US" sz="3200" b="1" i="1" dirty="0"/>
          </a:p>
        </p:txBody>
      </p:sp>
    </p:spTree>
    <p:extLst>
      <p:ext uri="{BB962C8B-B14F-4D97-AF65-F5344CB8AC3E}">
        <p14:creationId xmlns:p14="http://schemas.microsoft.com/office/powerpoint/2010/main" val="2615555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762000" y="47458"/>
            <a:ext cx="7696200" cy="1005840"/>
          </a:xfrm>
        </p:spPr>
        <p:txBody>
          <a:bodyPr>
            <a:normAutofit fontScale="90000"/>
          </a:bodyPr>
          <a:lstStyle/>
          <a:p>
            <a:r>
              <a:rPr lang="en-US" sz="4000" dirty="0"/>
              <a:t>Operations: Tech Transition (DEFTECH)</a:t>
            </a:r>
          </a:p>
        </p:txBody>
      </p:sp>
      <p:sp>
        <p:nvSpPr>
          <p:cNvPr id="3" name="Rectangle 2"/>
          <p:cNvSpPr>
            <a:spLocks noGrp="1"/>
          </p:cNvSpPr>
          <p:nvPr>
            <p:ph sz="quarter" idx="13"/>
          </p:nvPr>
        </p:nvSpPr>
        <p:spPr>
          <a:xfrm>
            <a:off x="381000" y="2387280"/>
            <a:ext cx="8458200" cy="3099121"/>
          </a:xfrm>
        </p:spPr>
        <p:txBody>
          <a:bodyPr>
            <a:noAutofit/>
          </a:bodyPr>
          <a:lstStyle/>
          <a:p>
            <a:pPr marL="457200" indent="-457200">
              <a:buFont typeface="Arial"/>
              <a:buChar char="•"/>
            </a:pPr>
            <a:r>
              <a:rPr lang="en-US" sz="2400" dirty="0">
                <a:solidFill>
                  <a:prstClr val="black"/>
                </a:solidFill>
                <a:latin typeface="Calibri" pitchFamily="34" charset="0"/>
              </a:rPr>
              <a:t>NCMBC launched NC Defense Technology Transition Office in 2016, partially funded by NC Military Affairs Commission</a:t>
            </a:r>
          </a:p>
          <a:p>
            <a:pPr marL="457200" indent="-457200">
              <a:buFont typeface="Arial"/>
              <a:buChar char="•"/>
            </a:pPr>
            <a:r>
              <a:rPr lang="en-US" sz="2400" dirty="0">
                <a:solidFill>
                  <a:prstClr val="black"/>
                </a:solidFill>
                <a:latin typeface="Calibri" pitchFamily="34" charset="0"/>
              </a:rPr>
              <a:t>Scouts for businesses developing tech with military application</a:t>
            </a:r>
          </a:p>
          <a:p>
            <a:pPr marL="457200" indent="-457200">
              <a:buFont typeface="Arial"/>
              <a:buChar char="•"/>
            </a:pPr>
            <a:r>
              <a:rPr lang="en-US" sz="2400" dirty="0">
                <a:solidFill>
                  <a:prstClr val="black"/>
                </a:solidFill>
                <a:latin typeface="Calibri" pitchFamily="34" charset="0"/>
              </a:rPr>
              <a:t>Provides info to industry on emerging military requirements, processes and procedures</a:t>
            </a:r>
          </a:p>
          <a:p>
            <a:pPr marL="457200" indent="-457200">
              <a:buFont typeface="Arial"/>
              <a:buChar char="•"/>
            </a:pPr>
            <a:r>
              <a:rPr lang="en-US" sz="2400" dirty="0">
                <a:solidFill>
                  <a:prstClr val="black"/>
                </a:solidFill>
                <a:latin typeface="Calibri" pitchFamily="34" charset="0"/>
              </a:rPr>
              <a:t>Assists NC businesses to navigate federal agencies</a:t>
            </a:r>
          </a:p>
          <a:p>
            <a:pPr marL="457200" indent="-457200">
              <a:buFont typeface="Arial"/>
              <a:buChar char="•"/>
            </a:pPr>
            <a:r>
              <a:rPr lang="en-US" sz="2400" dirty="0">
                <a:solidFill>
                  <a:schemeClr val="accent4">
                    <a:lumMod val="60000"/>
                    <a:lumOff val="40000"/>
                  </a:schemeClr>
                </a:solidFill>
                <a:latin typeface="Calibri" pitchFamily="34" charset="0"/>
              </a:rPr>
              <a:t>Conducts emerging technology chats, forums, symposia</a:t>
            </a:r>
            <a:r>
              <a:rPr lang="en-US" sz="2400" b="1" dirty="0">
                <a:solidFill>
                  <a:schemeClr val="accent4">
                    <a:lumMod val="60000"/>
                    <a:lumOff val="40000"/>
                  </a:schemeClr>
                </a:solidFill>
                <a:latin typeface="Calibri" pitchFamily="34" charset="0"/>
              </a:rPr>
              <a:t> </a:t>
            </a:r>
          </a:p>
          <a:p>
            <a:pPr marL="457200" indent="-457200">
              <a:buFont typeface="Arial"/>
              <a:buChar char="•"/>
            </a:pPr>
            <a:endParaRPr lang="en-US" sz="2400" dirty="0">
              <a:solidFill>
                <a:prstClr val="black"/>
              </a:solidFill>
              <a:latin typeface="Calibri" pitchFamily="34" charset="0"/>
            </a:endParaRPr>
          </a:p>
        </p:txBody>
      </p:sp>
      <p:pic>
        <p:nvPicPr>
          <p:cNvPr id="10" name="Picture 9" descr="ncmbcvectorlogo.tif"/>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96200" y="5055244"/>
            <a:ext cx="1371600" cy="964557"/>
          </a:xfrm>
          <a:prstGeom prst="rect">
            <a:avLst/>
          </a:prstGeom>
        </p:spPr>
      </p:pic>
      <p:sp>
        <p:nvSpPr>
          <p:cNvPr id="5" name="TextBox 4"/>
          <p:cNvSpPr txBox="1"/>
          <p:nvPr/>
        </p:nvSpPr>
        <p:spPr>
          <a:xfrm>
            <a:off x="8713774" y="6539567"/>
            <a:ext cx="430226" cy="276999"/>
          </a:xfrm>
          <a:prstGeom prst="rect">
            <a:avLst/>
          </a:prstGeom>
          <a:noFill/>
        </p:spPr>
        <p:txBody>
          <a:bodyPr wrap="square" rtlCol="0">
            <a:spAutoFit/>
          </a:bodyPr>
          <a:lstStyle/>
          <a:p>
            <a:r>
              <a:rPr lang="en-US" sz="1200" dirty="0"/>
              <a:t>3</a:t>
            </a:r>
            <a:r>
              <a:rPr lang="en-US" sz="1200" dirty="0" smtClean="0"/>
              <a:t>0</a:t>
            </a:r>
            <a:endParaRPr lang="en-US" sz="1200" dirty="0"/>
          </a:p>
        </p:txBody>
      </p:sp>
    </p:spTree>
    <p:extLst>
      <p:ext uri="{BB962C8B-B14F-4D97-AF65-F5344CB8AC3E}">
        <p14:creationId xmlns:p14="http://schemas.microsoft.com/office/powerpoint/2010/main" val="87456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4814C-1362-464C-B3AD-889107E25716}"/>
              </a:ext>
            </a:extLst>
          </p:cNvPr>
          <p:cNvPicPr>
            <a:picLocks noChangeAspect="1"/>
          </p:cNvPicPr>
          <p:nvPr/>
        </p:nvPicPr>
        <p:blipFill>
          <a:blip r:embed="rId2"/>
          <a:stretch>
            <a:fillRect/>
          </a:stretch>
        </p:blipFill>
        <p:spPr>
          <a:xfrm>
            <a:off x="-1524000" y="857251"/>
            <a:ext cx="12573000" cy="7072313"/>
          </a:xfrm>
          <a:prstGeom prst="rect">
            <a:avLst/>
          </a:prstGeom>
        </p:spPr>
      </p:pic>
      <p:sp>
        <p:nvSpPr>
          <p:cNvPr id="4" name="TextBox 3"/>
          <p:cNvSpPr txBox="1"/>
          <p:nvPr/>
        </p:nvSpPr>
        <p:spPr>
          <a:xfrm>
            <a:off x="8713774" y="6539567"/>
            <a:ext cx="430226" cy="276999"/>
          </a:xfrm>
          <a:prstGeom prst="rect">
            <a:avLst/>
          </a:prstGeom>
          <a:noFill/>
        </p:spPr>
        <p:txBody>
          <a:bodyPr wrap="square" rtlCol="0">
            <a:spAutoFit/>
          </a:bodyPr>
          <a:lstStyle/>
          <a:p>
            <a:r>
              <a:rPr lang="en-US" sz="1200" dirty="0" smtClean="0"/>
              <a:t>31</a:t>
            </a:r>
            <a:endParaRPr lang="en-US" sz="1200" dirty="0"/>
          </a:p>
        </p:txBody>
      </p:sp>
    </p:spTree>
    <p:extLst>
      <p:ext uri="{BB962C8B-B14F-4D97-AF65-F5344CB8AC3E}">
        <p14:creationId xmlns:p14="http://schemas.microsoft.com/office/powerpoint/2010/main" val="378315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a:extLst>
              <a:ext uri="{FF2B5EF4-FFF2-40B4-BE49-F238E27FC236}">
                <a16:creationId xmlns:a16="http://schemas.microsoft.com/office/drawing/2014/main" id="{A7EF3D51-3D5D-41A6-9594-DABF9C364730}"/>
              </a:ext>
            </a:extLst>
          </p:cNvPr>
          <p:cNvSpPr>
            <a:spLocks noGrp="1"/>
          </p:cNvSpPr>
          <p:nvPr>
            <p:ph type="title"/>
          </p:nvPr>
        </p:nvSpPr>
        <p:spPr/>
        <p:txBody>
          <a:bodyPr/>
          <a:lstStyle/>
          <a:p>
            <a:r>
              <a:rPr lang="en-US" altLang="en-US" sz="4000" dirty="0">
                <a:solidFill>
                  <a:schemeClr val="bg1"/>
                </a:solidFill>
              </a:rPr>
              <a:t>Operations: 2021-22 Major Events</a:t>
            </a:r>
          </a:p>
        </p:txBody>
      </p:sp>
      <p:sp>
        <p:nvSpPr>
          <p:cNvPr id="121859" name="Rectangle 2">
            <a:extLst>
              <a:ext uri="{FF2B5EF4-FFF2-40B4-BE49-F238E27FC236}">
                <a16:creationId xmlns:a16="http://schemas.microsoft.com/office/drawing/2014/main" id="{6A6B9F2A-ABA8-466D-B227-344EA8DA2F17}"/>
              </a:ext>
            </a:extLst>
          </p:cNvPr>
          <p:cNvSpPr>
            <a:spLocks noGrp="1"/>
          </p:cNvSpPr>
          <p:nvPr>
            <p:ph sz="quarter" idx="13"/>
          </p:nvPr>
        </p:nvSpPr>
        <p:spPr>
          <a:xfrm>
            <a:off x="304800" y="2438400"/>
            <a:ext cx="8610600" cy="2844800"/>
          </a:xfrm>
        </p:spPr>
        <p:txBody>
          <a:bodyPr>
            <a:normAutofit/>
          </a:bodyPr>
          <a:lstStyle/>
          <a:p>
            <a:pPr marL="342900" indent="-342900">
              <a:lnSpc>
                <a:spcPct val="110000"/>
              </a:lnSpc>
              <a:buFont typeface="Arial" panose="020B0604020202020204" pitchFamily="34" charset="0"/>
              <a:buChar char="•"/>
            </a:pPr>
            <a:r>
              <a:rPr lang="en-US" altLang="en-US" sz="2000" dirty="0">
                <a:solidFill>
                  <a:schemeClr val="bg1"/>
                </a:solidFill>
              </a:rPr>
              <a:t>SE Region Federal Construction, Infrastructure Summit (OCT 27-28, Virtual)</a:t>
            </a:r>
          </a:p>
          <a:p>
            <a:pPr marL="342900" indent="-342900">
              <a:lnSpc>
                <a:spcPct val="110000"/>
              </a:lnSpc>
              <a:buClr>
                <a:srgbClr val="73777A"/>
              </a:buClr>
              <a:buFont typeface="Arial" panose="020B0604020202020204" pitchFamily="34" charset="0"/>
              <a:buChar char="•"/>
            </a:pPr>
            <a:r>
              <a:rPr lang="en-US" altLang="en-US" sz="2000" dirty="0">
                <a:solidFill>
                  <a:schemeClr val="bg1"/>
                </a:solidFill>
              </a:rPr>
              <a:t>Small Business Outreach Events (MCIEast/MCBCL NOV 18; SJAFB MAY)</a:t>
            </a:r>
          </a:p>
          <a:p>
            <a:pPr marL="342900" indent="-342900">
              <a:lnSpc>
                <a:spcPct val="110000"/>
              </a:lnSpc>
              <a:buClr>
                <a:srgbClr val="73777A"/>
              </a:buClr>
              <a:buFont typeface="Arial" panose="020B0604020202020204" pitchFamily="34" charset="0"/>
              <a:buChar char="•"/>
            </a:pPr>
            <a:r>
              <a:rPr lang="en-US" altLang="en-US" sz="2000" dirty="0">
                <a:solidFill>
                  <a:schemeClr val="accent4">
                    <a:lumMod val="60000"/>
                    <a:lumOff val="40000"/>
                  </a:schemeClr>
                </a:solidFill>
              </a:rPr>
              <a:t>SE Opportunities in Aerospace Regional Summit, SOARS (DEC 6-7, Virtual)</a:t>
            </a:r>
          </a:p>
          <a:p>
            <a:pPr marL="342900" indent="-342900">
              <a:lnSpc>
                <a:spcPct val="110000"/>
              </a:lnSpc>
              <a:buClr>
                <a:srgbClr val="73777A"/>
              </a:buClr>
              <a:buFont typeface="Arial" panose="020B0604020202020204" pitchFamily="34" charset="0"/>
              <a:buChar char="•"/>
            </a:pPr>
            <a:r>
              <a:rPr lang="en-US" altLang="en-US" sz="2000" dirty="0">
                <a:solidFill>
                  <a:schemeClr val="bg1"/>
                </a:solidFill>
              </a:rPr>
              <a:t>SE Region Federal Construction, Infrastructure Summit (APR 6-7, WIL)</a:t>
            </a:r>
          </a:p>
          <a:p>
            <a:pPr marL="342900" indent="-342900">
              <a:lnSpc>
                <a:spcPct val="110000"/>
              </a:lnSpc>
              <a:buClr>
                <a:srgbClr val="73777A"/>
              </a:buClr>
              <a:buFont typeface="Arial" panose="020B0604020202020204" pitchFamily="34" charset="0"/>
              <a:buChar char="•"/>
            </a:pPr>
            <a:r>
              <a:rPr lang="en-US" altLang="en-US" sz="2000" dirty="0">
                <a:solidFill>
                  <a:schemeClr val="bg1"/>
                </a:solidFill>
              </a:rPr>
              <a:t>SE Region Federal and Defense Textile Summit, FEDTEX (MAY, Charlotte)</a:t>
            </a:r>
          </a:p>
          <a:p>
            <a:pPr marL="342900" indent="-342900">
              <a:lnSpc>
                <a:spcPct val="110000"/>
              </a:lnSpc>
              <a:buClr>
                <a:srgbClr val="73777A"/>
              </a:buClr>
              <a:buFont typeface="Arial" panose="020B0604020202020204" pitchFamily="34" charset="0"/>
              <a:buChar char="•"/>
            </a:pPr>
            <a:r>
              <a:rPr lang="en-US" altLang="en-US" sz="2000" dirty="0">
                <a:solidFill>
                  <a:schemeClr val="bg1"/>
                </a:solidFill>
              </a:rPr>
              <a:t>Medical, Biomedical, Human Performance Symposium  (JUN 8-9, Chapel Hill)</a:t>
            </a: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accent4">
                  <a:lumMod val="60000"/>
                  <a:lumOff val="40000"/>
                </a:schemeClr>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b="1" dirty="0">
              <a:solidFill>
                <a:schemeClr val="bg1"/>
              </a:solidFill>
            </a:endParaRPr>
          </a:p>
        </p:txBody>
      </p:sp>
      <p:pic>
        <p:nvPicPr>
          <p:cNvPr id="121860" name="Picture 9" descr="ncmbcvectorlogo.tif">
            <a:extLst>
              <a:ext uri="{FF2B5EF4-FFF2-40B4-BE49-F238E27FC236}">
                <a16:creationId xmlns:a16="http://schemas.microsoft.com/office/drawing/2014/main" id="{93321D5D-C3BD-4A02-AEB7-51D55F5E516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96200" y="5054600"/>
            <a:ext cx="1371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713774" y="6539567"/>
            <a:ext cx="430226" cy="276999"/>
          </a:xfrm>
          <a:prstGeom prst="rect">
            <a:avLst/>
          </a:prstGeom>
          <a:noFill/>
        </p:spPr>
        <p:txBody>
          <a:bodyPr wrap="square" rtlCol="0">
            <a:spAutoFit/>
          </a:bodyPr>
          <a:lstStyle/>
          <a:p>
            <a:r>
              <a:rPr lang="en-US" sz="1200" dirty="0" smtClean="0"/>
              <a:t>32</a:t>
            </a:r>
            <a:endParaRPr lang="en-US" sz="1200" dirty="0"/>
          </a:p>
        </p:txBody>
      </p:sp>
    </p:spTree>
    <p:extLst>
      <p:ext uri="{BB962C8B-B14F-4D97-AF65-F5344CB8AC3E}">
        <p14:creationId xmlns:p14="http://schemas.microsoft.com/office/powerpoint/2010/main" val="2888739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a:extLst>
              <a:ext uri="{FF2B5EF4-FFF2-40B4-BE49-F238E27FC236}">
                <a16:creationId xmlns:a16="http://schemas.microsoft.com/office/drawing/2014/main" id="{A7EF3D51-3D5D-41A6-9594-DABF9C364730}"/>
              </a:ext>
            </a:extLst>
          </p:cNvPr>
          <p:cNvSpPr>
            <a:spLocks noGrp="1"/>
          </p:cNvSpPr>
          <p:nvPr>
            <p:ph type="title"/>
          </p:nvPr>
        </p:nvSpPr>
        <p:spPr/>
        <p:txBody>
          <a:bodyPr>
            <a:normAutofit/>
          </a:bodyPr>
          <a:lstStyle/>
          <a:p>
            <a:r>
              <a:rPr lang="en-US" altLang="en-US" sz="4000" dirty="0">
                <a:solidFill>
                  <a:schemeClr val="bg1"/>
                </a:solidFill>
              </a:rPr>
              <a:t>What Your Business Can Do</a:t>
            </a:r>
          </a:p>
        </p:txBody>
      </p:sp>
      <p:sp>
        <p:nvSpPr>
          <p:cNvPr id="121859" name="Rectangle 2">
            <a:extLst>
              <a:ext uri="{FF2B5EF4-FFF2-40B4-BE49-F238E27FC236}">
                <a16:creationId xmlns:a16="http://schemas.microsoft.com/office/drawing/2014/main" id="{6A6B9F2A-ABA8-466D-B227-344EA8DA2F17}"/>
              </a:ext>
            </a:extLst>
          </p:cNvPr>
          <p:cNvSpPr>
            <a:spLocks noGrp="1"/>
          </p:cNvSpPr>
          <p:nvPr>
            <p:ph sz="quarter" idx="13"/>
          </p:nvPr>
        </p:nvSpPr>
        <p:spPr>
          <a:xfrm>
            <a:off x="266700" y="2413000"/>
            <a:ext cx="8610600" cy="2844800"/>
          </a:xfrm>
        </p:spPr>
        <p:txBody>
          <a:bodyPr>
            <a:normAutofit lnSpcReduction="10000"/>
          </a:bodyPr>
          <a:lstStyle/>
          <a:p>
            <a:pPr marL="342900" indent="-342900">
              <a:lnSpc>
                <a:spcPct val="110000"/>
              </a:lnSpc>
              <a:buFont typeface="Arial" panose="020B0604020202020204" pitchFamily="34" charset="0"/>
              <a:buChar char="•"/>
            </a:pPr>
            <a:r>
              <a:rPr lang="en-US" altLang="en-US" sz="2000" dirty="0">
                <a:solidFill>
                  <a:schemeClr val="accent4">
                    <a:lumMod val="60000"/>
                    <a:lumOff val="40000"/>
                  </a:schemeClr>
                </a:solidFill>
              </a:rPr>
              <a:t>New to federal business</a:t>
            </a:r>
          </a:p>
          <a:p>
            <a:pPr marL="662940" lvl="1" indent="-342900">
              <a:lnSpc>
                <a:spcPct val="110000"/>
              </a:lnSpc>
              <a:buFont typeface="Arial" panose="020B0604020202020204" pitchFamily="34" charset="0"/>
              <a:buChar char="•"/>
            </a:pPr>
            <a:r>
              <a:rPr lang="en-US" altLang="en-US" sz="1700" dirty="0">
                <a:solidFill>
                  <a:schemeClr val="bg1"/>
                </a:solidFill>
              </a:rPr>
              <a:t>Review </a:t>
            </a:r>
            <a:r>
              <a:rPr lang="en-US" altLang="en-US" sz="1700" dirty="0">
                <a:solidFill>
                  <a:schemeClr val="bg1"/>
                </a:solidFill>
                <a:hlinkClick r:id="rId3"/>
              </a:rPr>
              <a:t>www.ncmbc.us</a:t>
            </a:r>
            <a:r>
              <a:rPr lang="en-US" altLang="en-US" sz="1700" dirty="0">
                <a:solidFill>
                  <a:schemeClr val="bg1"/>
                </a:solidFill>
              </a:rPr>
              <a:t>, Resources, Getting Started checklist</a:t>
            </a:r>
          </a:p>
          <a:p>
            <a:pPr marL="662940" lvl="1" indent="-342900">
              <a:lnSpc>
                <a:spcPct val="110000"/>
              </a:lnSpc>
              <a:buFont typeface="Arial" panose="020B0604020202020204" pitchFamily="34" charset="0"/>
              <a:buChar char="•"/>
            </a:pPr>
            <a:r>
              <a:rPr lang="en-US" altLang="en-US" sz="1700" dirty="0">
                <a:solidFill>
                  <a:schemeClr val="bg1"/>
                </a:solidFill>
              </a:rPr>
              <a:t>Register </a:t>
            </a:r>
            <a:r>
              <a:rPr lang="en-US" altLang="en-US" sz="1700" dirty="0">
                <a:solidFill>
                  <a:schemeClr val="bg1"/>
                </a:solidFill>
                <a:hlinkClick r:id="rId4"/>
              </a:rPr>
              <a:t>www.MatchForce.org</a:t>
            </a:r>
            <a:r>
              <a:rPr lang="en-US" altLang="en-US" sz="1700" dirty="0">
                <a:solidFill>
                  <a:schemeClr val="bg1"/>
                </a:solidFill>
              </a:rPr>
              <a:t> – it’s free, and it works!</a:t>
            </a:r>
          </a:p>
          <a:p>
            <a:pPr marL="662940" lvl="1" indent="-342900">
              <a:lnSpc>
                <a:spcPct val="110000"/>
              </a:lnSpc>
              <a:buFont typeface="Arial" panose="020B0604020202020204" pitchFamily="34" charset="0"/>
              <a:buChar char="•"/>
            </a:pPr>
            <a:r>
              <a:rPr lang="en-US" altLang="en-US" sz="1700" dirty="0">
                <a:solidFill>
                  <a:schemeClr val="bg1"/>
                </a:solidFill>
              </a:rPr>
              <a:t>Meet with your NCMBC BD Professional, </a:t>
            </a:r>
            <a:r>
              <a:rPr lang="en-US" altLang="en-US" sz="1700" dirty="0">
                <a:solidFill>
                  <a:schemeClr val="bg1"/>
                </a:solidFill>
                <a:hlinkClick r:id="rId3"/>
              </a:rPr>
              <a:t>www.ncmbc.us</a:t>
            </a:r>
            <a:r>
              <a:rPr lang="en-US" altLang="en-US" sz="1700" dirty="0">
                <a:solidFill>
                  <a:schemeClr val="bg1"/>
                </a:solidFill>
              </a:rPr>
              <a:t>, About, Contact Us</a:t>
            </a:r>
          </a:p>
          <a:p>
            <a:pPr marL="662940" lvl="1" indent="-342900">
              <a:lnSpc>
                <a:spcPct val="110000"/>
              </a:lnSpc>
              <a:buFont typeface="Arial" panose="020B0604020202020204" pitchFamily="34" charset="0"/>
              <a:buChar char="•"/>
            </a:pPr>
            <a:r>
              <a:rPr lang="en-US" altLang="en-US" sz="1700" dirty="0">
                <a:solidFill>
                  <a:schemeClr val="bg1"/>
                </a:solidFill>
              </a:rPr>
              <a:t>Register for events/training, Basic level </a:t>
            </a:r>
            <a:r>
              <a:rPr lang="en-US" altLang="en-US" sz="1700" dirty="0">
                <a:solidFill>
                  <a:schemeClr val="bg1"/>
                </a:solidFill>
                <a:hlinkClick r:id="rId3"/>
              </a:rPr>
              <a:t>www.ncmbc.us</a:t>
            </a:r>
            <a:r>
              <a:rPr lang="en-US" altLang="en-US" sz="1700" dirty="0">
                <a:solidFill>
                  <a:schemeClr val="bg1"/>
                </a:solidFill>
              </a:rPr>
              <a:t> </a:t>
            </a:r>
          </a:p>
          <a:p>
            <a:pPr marL="342900" indent="-342900">
              <a:lnSpc>
                <a:spcPct val="110000"/>
              </a:lnSpc>
              <a:buFont typeface="Arial" panose="020B0604020202020204" pitchFamily="34" charset="0"/>
              <a:buChar char="•"/>
            </a:pPr>
            <a:r>
              <a:rPr lang="en-US" altLang="en-US" sz="2000" dirty="0">
                <a:solidFill>
                  <a:schemeClr val="accent4">
                    <a:lumMod val="60000"/>
                    <a:lumOff val="40000"/>
                  </a:schemeClr>
                </a:solidFill>
              </a:rPr>
              <a:t>Experienced federal contractors</a:t>
            </a:r>
          </a:p>
          <a:p>
            <a:pPr marL="662940" lvl="1" indent="-342900">
              <a:lnSpc>
                <a:spcPct val="110000"/>
              </a:lnSpc>
              <a:buFont typeface="Arial" panose="020B0604020202020204" pitchFamily="34" charset="0"/>
              <a:buChar char="•"/>
            </a:pPr>
            <a:r>
              <a:rPr lang="en-US" altLang="en-US" sz="1700" dirty="0">
                <a:solidFill>
                  <a:schemeClr val="bg1"/>
                </a:solidFill>
              </a:rPr>
              <a:t>Register for events/training, intermediate, advanced and Defense Contractor Academies</a:t>
            </a:r>
          </a:p>
          <a:p>
            <a:pPr marL="662940" lvl="1" indent="-342900">
              <a:lnSpc>
                <a:spcPct val="110000"/>
              </a:lnSpc>
              <a:buFont typeface="Arial" panose="020B0604020202020204" pitchFamily="34" charset="0"/>
              <a:buChar char="•"/>
            </a:pPr>
            <a:r>
              <a:rPr lang="en-US" altLang="en-US" sz="1700" dirty="0">
                <a:solidFill>
                  <a:schemeClr val="bg1"/>
                </a:solidFill>
              </a:rPr>
              <a:t>Contact your NCMBC BD Professional, </a:t>
            </a:r>
            <a:r>
              <a:rPr lang="en-US" altLang="en-US" sz="1700" dirty="0">
                <a:solidFill>
                  <a:schemeClr val="bg1"/>
                </a:solidFill>
                <a:hlinkClick r:id="rId3"/>
              </a:rPr>
              <a:t>www.ncmbc.us</a:t>
            </a:r>
            <a:r>
              <a:rPr lang="en-US" altLang="en-US" sz="1700" dirty="0">
                <a:solidFill>
                  <a:schemeClr val="bg1"/>
                </a:solidFill>
              </a:rPr>
              <a:t>, subcontractor support</a:t>
            </a: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accent4">
                  <a:lumMod val="60000"/>
                  <a:lumOff val="40000"/>
                </a:schemeClr>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Clr>
                <a:srgbClr val="73777A"/>
              </a:buClr>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dirty="0">
              <a:solidFill>
                <a:schemeClr val="bg1"/>
              </a:solidFill>
            </a:endParaRPr>
          </a:p>
          <a:p>
            <a:pPr marL="342900" indent="-342900">
              <a:lnSpc>
                <a:spcPct val="110000"/>
              </a:lnSpc>
              <a:buFont typeface="Arial" panose="020B0604020202020204" pitchFamily="34" charset="0"/>
              <a:buChar char="•"/>
            </a:pPr>
            <a:endParaRPr lang="en-US" altLang="en-US" sz="2000" b="1" dirty="0">
              <a:solidFill>
                <a:schemeClr val="bg1"/>
              </a:solidFill>
            </a:endParaRPr>
          </a:p>
        </p:txBody>
      </p:sp>
      <p:pic>
        <p:nvPicPr>
          <p:cNvPr id="121860" name="Picture 9" descr="ncmbcvectorlogo.tif">
            <a:extLst>
              <a:ext uri="{FF2B5EF4-FFF2-40B4-BE49-F238E27FC236}">
                <a16:creationId xmlns:a16="http://schemas.microsoft.com/office/drawing/2014/main" id="{93321D5D-C3BD-4A02-AEB7-51D55F5E516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96200" y="5054600"/>
            <a:ext cx="1371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713774" y="6539567"/>
            <a:ext cx="430226" cy="276999"/>
          </a:xfrm>
          <a:prstGeom prst="rect">
            <a:avLst/>
          </a:prstGeom>
          <a:noFill/>
        </p:spPr>
        <p:txBody>
          <a:bodyPr wrap="square" rtlCol="0">
            <a:spAutoFit/>
          </a:bodyPr>
          <a:lstStyle/>
          <a:p>
            <a:r>
              <a:rPr lang="en-US" sz="1200" dirty="0" smtClean="0"/>
              <a:t>33</a:t>
            </a:r>
            <a:endParaRPr lang="en-US" sz="1200" dirty="0"/>
          </a:p>
        </p:txBody>
      </p:sp>
    </p:spTree>
    <p:extLst>
      <p:ext uri="{BB962C8B-B14F-4D97-AF65-F5344CB8AC3E}">
        <p14:creationId xmlns:p14="http://schemas.microsoft.com/office/powerpoint/2010/main" val="3664312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sz="4000" dirty="0"/>
              <a:t>Contact Information – NCMBC.us</a:t>
            </a:r>
          </a:p>
        </p:txBody>
      </p:sp>
      <p:sp>
        <p:nvSpPr>
          <p:cNvPr id="3" name="Rectangle 2"/>
          <p:cNvSpPr>
            <a:spLocks noGrp="1"/>
          </p:cNvSpPr>
          <p:nvPr>
            <p:ph sz="quarter" idx="13"/>
          </p:nvPr>
        </p:nvSpPr>
        <p:spPr>
          <a:xfrm>
            <a:off x="609600" y="2286003"/>
            <a:ext cx="6096000" cy="3276599"/>
          </a:xfrm>
        </p:spPr>
        <p:txBody>
          <a:bodyPr>
            <a:noAutofit/>
          </a:bodyPr>
          <a:lstStyle/>
          <a:p>
            <a:pPr marL="571500" indent="-571500" fontAlgn="base">
              <a:spcBef>
                <a:spcPct val="20000"/>
              </a:spcBef>
              <a:spcAft>
                <a:spcPct val="0"/>
              </a:spcAft>
              <a:buFont typeface="Arial" pitchFamily="34" charset="0"/>
              <a:buChar char="•"/>
            </a:pPr>
            <a:r>
              <a:rPr lang="en-US" sz="2400" kern="0" dirty="0">
                <a:solidFill>
                  <a:srgbClr val="000000"/>
                </a:solidFill>
              </a:rPr>
              <a:t>Scott Dorney, Executive Director, 910-678-0190, </a:t>
            </a:r>
            <a:r>
              <a:rPr lang="en-US" sz="2400" kern="0" dirty="0">
                <a:solidFill>
                  <a:srgbClr val="000000"/>
                </a:solidFill>
                <a:hlinkClick r:id="rId3"/>
              </a:rPr>
              <a:t>scott@ncmbc.us</a:t>
            </a:r>
            <a:r>
              <a:rPr lang="en-US" sz="2400" kern="0" dirty="0">
                <a:solidFill>
                  <a:srgbClr val="000000"/>
                </a:solidFill>
              </a:rPr>
              <a:t> </a:t>
            </a:r>
            <a:endParaRPr lang="en-US" sz="1100" kern="0" dirty="0">
              <a:solidFill>
                <a:srgbClr val="000000"/>
              </a:solidFill>
            </a:endParaRPr>
          </a:p>
          <a:p>
            <a:pPr marL="571500" indent="-571500" fontAlgn="base">
              <a:spcBef>
                <a:spcPct val="20000"/>
              </a:spcBef>
              <a:spcAft>
                <a:spcPct val="0"/>
              </a:spcAft>
              <a:buFont typeface="Arial" pitchFamily="34" charset="0"/>
              <a:buChar char="•"/>
            </a:pPr>
            <a:endParaRPr lang="en-US" sz="1100" kern="0" dirty="0">
              <a:solidFill>
                <a:srgbClr val="000000"/>
              </a:solidFill>
            </a:endParaRPr>
          </a:p>
          <a:p>
            <a:pPr marL="571500" indent="-571500" fontAlgn="base">
              <a:spcBef>
                <a:spcPct val="20000"/>
              </a:spcBef>
              <a:spcAft>
                <a:spcPct val="0"/>
              </a:spcAft>
              <a:buFont typeface="Arial" pitchFamily="34" charset="0"/>
              <a:buChar char="•"/>
            </a:pPr>
            <a:r>
              <a:rPr lang="en-US" sz="2400" kern="0" dirty="0">
                <a:solidFill>
                  <a:srgbClr val="000000"/>
                </a:solidFill>
              </a:rPr>
              <a:t>Courtney Smedick, Communications and Events Coordinator, 910-678-0193, </a:t>
            </a:r>
            <a:r>
              <a:rPr lang="en-US" sz="2400" kern="0" dirty="0">
                <a:solidFill>
                  <a:srgbClr val="000000"/>
                </a:solidFill>
                <a:hlinkClick r:id="rId4"/>
              </a:rPr>
              <a:t>courtney@ncmbc.us</a:t>
            </a:r>
            <a:r>
              <a:rPr lang="en-US" sz="2400" kern="0" dirty="0">
                <a:solidFill>
                  <a:srgbClr val="000000"/>
                </a:solidFill>
              </a:rPr>
              <a:t> </a:t>
            </a:r>
            <a:r>
              <a:rPr lang="en-US" sz="1100" kern="0" dirty="0">
                <a:solidFill>
                  <a:srgbClr val="000000"/>
                </a:solidFill>
              </a:rPr>
              <a:t>  </a:t>
            </a:r>
          </a:p>
          <a:p>
            <a:pPr marL="571500" indent="-571500" fontAlgn="base">
              <a:spcBef>
                <a:spcPct val="20000"/>
              </a:spcBef>
              <a:spcAft>
                <a:spcPct val="0"/>
              </a:spcAft>
              <a:buFont typeface="Arial" pitchFamily="34" charset="0"/>
              <a:buChar char="•"/>
            </a:pPr>
            <a:endParaRPr lang="en-US" sz="1100" kern="0" dirty="0">
              <a:solidFill>
                <a:srgbClr val="000000"/>
              </a:solidFill>
            </a:endParaRPr>
          </a:p>
          <a:p>
            <a:pPr marL="571500" indent="-571500" fontAlgn="base">
              <a:spcBef>
                <a:spcPct val="20000"/>
              </a:spcBef>
              <a:spcAft>
                <a:spcPct val="0"/>
              </a:spcAft>
              <a:buFont typeface="Arial" pitchFamily="34" charset="0"/>
              <a:buChar char="•"/>
            </a:pPr>
            <a:r>
              <a:rPr lang="en-US" sz="2400" kern="0" dirty="0">
                <a:solidFill>
                  <a:srgbClr val="000000"/>
                </a:solidFill>
              </a:rPr>
              <a:t>Donna Walton, BD Professional, 910-459-0147, </a:t>
            </a:r>
            <a:r>
              <a:rPr lang="en-US" sz="2400" kern="0" dirty="0">
                <a:solidFill>
                  <a:srgbClr val="000000"/>
                </a:solidFill>
                <a:hlinkClick r:id="rId5"/>
              </a:rPr>
              <a:t>waltond@ncmbc.us</a:t>
            </a:r>
            <a:r>
              <a:rPr lang="en-US" sz="2400" kern="0" dirty="0">
                <a:solidFill>
                  <a:srgbClr val="000000"/>
                </a:solidFill>
              </a:rPr>
              <a:t> </a:t>
            </a:r>
          </a:p>
        </p:txBody>
      </p:sp>
      <p:pic>
        <p:nvPicPr>
          <p:cNvPr id="10" name="Picture 9" descr="ncmbcvectorlogo.tif"/>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696200" y="5055246"/>
            <a:ext cx="1371600" cy="964557"/>
          </a:xfrm>
          <a:prstGeom prst="rect">
            <a:avLst/>
          </a:prstGeom>
        </p:spPr>
      </p:pic>
      <p:pic>
        <p:nvPicPr>
          <p:cNvPr id="7" name="Picture 6">
            <a:extLst>
              <a:ext uri="{FF2B5EF4-FFF2-40B4-BE49-F238E27FC236}">
                <a16:creationId xmlns:a16="http://schemas.microsoft.com/office/drawing/2014/main" id="{0E6F9B5F-31AF-43EE-AFE7-6D607996435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674361" y="2256038"/>
            <a:ext cx="915168" cy="1172962"/>
          </a:xfrm>
          <a:prstGeom prst="rect">
            <a:avLst/>
          </a:prstGeom>
        </p:spPr>
      </p:pic>
      <p:pic>
        <p:nvPicPr>
          <p:cNvPr id="6" name="Picture 5">
            <a:extLst>
              <a:ext uri="{FF2B5EF4-FFF2-40B4-BE49-F238E27FC236}">
                <a16:creationId xmlns:a16="http://schemas.microsoft.com/office/drawing/2014/main" id="{29362CB2-F3F9-4671-987C-8563353E866D}"/>
              </a:ext>
            </a:extLst>
          </p:cNvPr>
          <p:cNvPicPr>
            <a:picLocks noChangeAspect="1"/>
          </p:cNvPicPr>
          <p:nvPr/>
        </p:nvPicPr>
        <p:blipFill>
          <a:blip r:embed="rId8"/>
          <a:stretch>
            <a:fillRect/>
          </a:stretch>
        </p:blipFill>
        <p:spPr>
          <a:xfrm>
            <a:off x="6673862" y="3460750"/>
            <a:ext cx="914910" cy="1172962"/>
          </a:xfrm>
          <a:prstGeom prst="rect">
            <a:avLst/>
          </a:prstGeom>
        </p:spPr>
      </p:pic>
      <p:pic>
        <p:nvPicPr>
          <p:cNvPr id="4" name="Picture 3">
            <a:extLst>
              <a:ext uri="{FF2B5EF4-FFF2-40B4-BE49-F238E27FC236}">
                <a16:creationId xmlns:a16="http://schemas.microsoft.com/office/drawing/2014/main" id="{A30BF441-ADC3-4ECF-A995-A3F496BB9DB1}"/>
              </a:ext>
            </a:extLst>
          </p:cNvPr>
          <p:cNvPicPr>
            <a:picLocks noChangeAspect="1"/>
          </p:cNvPicPr>
          <p:nvPr/>
        </p:nvPicPr>
        <p:blipFill>
          <a:blip r:embed="rId9"/>
          <a:stretch>
            <a:fillRect/>
          </a:stretch>
        </p:blipFill>
        <p:spPr>
          <a:xfrm>
            <a:off x="6673864" y="4648200"/>
            <a:ext cx="915667" cy="1172962"/>
          </a:xfrm>
          <a:prstGeom prst="rect">
            <a:avLst/>
          </a:prstGeom>
        </p:spPr>
      </p:pic>
      <p:sp>
        <p:nvSpPr>
          <p:cNvPr id="8" name="TextBox 7"/>
          <p:cNvSpPr txBox="1"/>
          <p:nvPr/>
        </p:nvSpPr>
        <p:spPr>
          <a:xfrm>
            <a:off x="8713774" y="6539567"/>
            <a:ext cx="430226" cy="276999"/>
          </a:xfrm>
          <a:prstGeom prst="rect">
            <a:avLst/>
          </a:prstGeom>
          <a:noFill/>
        </p:spPr>
        <p:txBody>
          <a:bodyPr wrap="square" rtlCol="0">
            <a:spAutoFit/>
          </a:bodyPr>
          <a:lstStyle/>
          <a:p>
            <a:r>
              <a:rPr lang="en-US" sz="1200" dirty="0" smtClean="0"/>
              <a:t>34</a:t>
            </a:r>
            <a:endParaRPr lang="en-US" sz="1200" dirty="0"/>
          </a:p>
        </p:txBody>
      </p:sp>
    </p:spTree>
    <p:extLst>
      <p:ext uri="{BB962C8B-B14F-4D97-AF65-F5344CB8AC3E}">
        <p14:creationId xmlns:p14="http://schemas.microsoft.com/office/powerpoint/2010/main" val="250557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1">
            <a:extLst>
              <a:ext uri="{FF2B5EF4-FFF2-40B4-BE49-F238E27FC236}">
                <a16:creationId xmlns:a16="http://schemas.microsoft.com/office/drawing/2014/main" id="{F9C0AF41-42AD-4066-B214-72D46ADAA79E}"/>
              </a:ext>
            </a:extLst>
          </p:cNvPr>
          <p:cNvSpPr>
            <a:spLocks noGrp="1"/>
          </p:cNvSpPr>
          <p:nvPr>
            <p:ph type="title"/>
          </p:nvPr>
        </p:nvSpPr>
        <p:spPr>
          <a:xfrm>
            <a:off x="457200" y="3970867"/>
            <a:ext cx="8229600" cy="1016000"/>
          </a:xfrm>
        </p:spPr>
        <p:txBody>
          <a:bodyPr/>
          <a:lstStyle/>
          <a:p>
            <a:pPr eaLnBrk="1" hangingPunct="1"/>
            <a:r>
              <a:rPr lang="en-US" altLang="en-US" sz="1600" i="1" baseline="30000"/>
              <a:t>The SBTDC is a business advisory service of The University of</a:t>
            </a:r>
            <a:r>
              <a:rPr lang="en-US" altLang="en-US" sz="1600" i="1"/>
              <a:t> </a:t>
            </a:r>
            <a:r>
              <a:rPr lang="en-US" altLang="en-US" sz="1600" i="1" baseline="30000"/>
              <a:t>North Carolina System </a:t>
            </a:r>
            <a:br>
              <a:rPr lang="en-US" altLang="en-US" sz="1600" i="1" baseline="30000"/>
            </a:br>
            <a:r>
              <a:rPr lang="en-US" altLang="en-US" sz="1600" i="1" baseline="30000"/>
              <a:t>operated in partnership with the U.S. Small Business Administration</a:t>
            </a:r>
            <a:r>
              <a:rPr lang="en-US" altLang="en-US" sz="1600" baseline="30000"/>
              <a:t>.</a:t>
            </a:r>
            <a:r>
              <a:rPr kumimoji="1" lang="en-US" altLang="en-US" sz="2489"/>
              <a:t/>
            </a:r>
            <a:br>
              <a:rPr kumimoji="1" lang="en-US" altLang="en-US" sz="2489"/>
            </a:br>
            <a:r>
              <a:rPr kumimoji="1" lang="en-US" altLang="en-US" sz="1244"/>
              <a:t/>
            </a:r>
            <a:br>
              <a:rPr kumimoji="1" lang="en-US" altLang="en-US" sz="1244"/>
            </a:br>
            <a:r>
              <a:rPr kumimoji="1" lang="en-US" altLang="en-US" sz="1067"/>
              <a:t>sbtdc.org  |  info@sbtdc.org</a:t>
            </a:r>
            <a:endParaRPr lang="en-US" altLang="en-US" sz="1067"/>
          </a:p>
        </p:txBody>
      </p:sp>
      <p:sp>
        <p:nvSpPr>
          <p:cNvPr id="3" name="TextBox 2"/>
          <p:cNvSpPr txBox="1"/>
          <p:nvPr/>
        </p:nvSpPr>
        <p:spPr>
          <a:xfrm>
            <a:off x="8713774" y="6539567"/>
            <a:ext cx="430226" cy="276999"/>
          </a:xfrm>
          <a:prstGeom prst="rect">
            <a:avLst/>
          </a:prstGeom>
          <a:noFill/>
        </p:spPr>
        <p:txBody>
          <a:bodyPr wrap="square" rtlCol="0">
            <a:spAutoFit/>
          </a:bodyPr>
          <a:lstStyle/>
          <a:p>
            <a:r>
              <a:rPr lang="en-US" sz="1200" dirty="0" smtClean="0">
                <a:solidFill>
                  <a:schemeClr val="bg1"/>
                </a:solidFill>
              </a:rPr>
              <a:t>35</a:t>
            </a:r>
            <a:endParaRPr lang="en-US" sz="1200" dirty="0">
              <a:solidFill>
                <a:schemeClr val="bg1"/>
              </a:solidFill>
            </a:endParaRPr>
          </a:p>
        </p:txBody>
      </p:sp>
    </p:spTree>
    <p:extLst>
      <p:ext uri="{BB962C8B-B14F-4D97-AF65-F5344CB8AC3E}">
        <p14:creationId xmlns:p14="http://schemas.microsoft.com/office/powerpoint/2010/main" val="14025819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E98D1E9D-940A-454E-A707-63557F2115BE}"/>
              </a:ext>
            </a:extLst>
          </p:cNvPr>
          <p:cNvSpPr>
            <a:spLocks noGrp="1" noChangeArrowheads="1"/>
          </p:cNvSpPr>
          <p:nvPr>
            <p:ph type="title"/>
          </p:nvPr>
        </p:nvSpPr>
        <p:spPr>
          <a:xfrm>
            <a:off x="1862667" y="1261533"/>
            <a:ext cx="7044267" cy="1016000"/>
          </a:xfrm>
        </p:spPr>
        <p:txBody>
          <a:bodyPr/>
          <a:lstStyle/>
          <a:p>
            <a:pPr eaLnBrk="1" hangingPunct="1"/>
            <a:r>
              <a:rPr lang="en-US" altLang="en-US" dirty="0"/>
              <a:t>NC Government Contracting Assistance Program (GCAP)</a:t>
            </a:r>
          </a:p>
        </p:txBody>
      </p:sp>
      <p:sp>
        <p:nvSpPr>
          <p:cNvPr id="7170" name="Rectangle 3">
            <a:extLst>
              <a:ext uri="{FF2B5EF4-FFF2-40B4-BE49-F238E27FC236}">
                <a16:creationId xmlns:a16="http://schemas.microsoft.com/office/drawing/2014/main" id="{7A361279-7BA9-40B8-90AE-9AC96271883D}"/>
              </a:ext>
            </a:extLst>
          </p:cNvPr>
          <p:cNvSpPr>
            <a:spLocks noGrp="1" noChangeArrowheads="1"/>
          </p:cNvSpPr>
          <p:nvPr>
            <p:ph idx="1"/>
          </p:nvPr>
        </p:nvSpPr>
        <p:spPr/>
        <p:txBody>
          <a:bodyPr/>
          <a:lstStyle/>
          <a:p>
            <a:pPr marL="0" indent="0" eaLnBrk="1" hangingPunct="1">
              <a:buNone/>
            </a:pPr>
            <a:r>
              <a:rPr lang="en-US" altLang="en-US" sz="1778" dirty="0"/>
              <a:t>The North Carolina Government Contracting Assistance Program (GCAP) educates business associates on how to obtain contracts by providing comprehensive assistance in selling products and services to local</a:t>
            </a:r>
            <a:r>
              <a:rPr lang="en-US" altLang="en-US" sz="1778"/>
              <a:t>, state, </a:t>
            </a:r>
            <a:r>
              <a:rPr lang="en-US" altLang="en-US" sz="1778" dirty="0"/>
              <a:t>and federal government agencies.</a:t>
            </a:r>
          </a:p>
          <a:p>
            <a:pPr marL="0" indent="0" eaLnBrk="1" hangingPunct="1">
              <a:buNone/>
            </a:pPr>
            <a:r>
              <a:rPr lang="en-US" altLang="en-US" sz="1778" dirty="0"/>
              <a:t>The core of the Government Contracting Assistance Program is confidential, one-on-one counseling, offered free of charge. The GCAP counselors located throughout North Carolina can help you in numerous ways to navigate your business in government contracting.</a:t>
            </a:r>
          </a:p>
        </p:txBody>
      </p:sp>
    </p:spTree>
    <p:extLst>
      <p:ext uri="{BB962C8B-B14F-4D97-AF65-F5344CB8AC3E}">
        <p14:creationId xmlns:p14="http://schemas.microsoft.com/office/powerpoint/2010/main" val="39934079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We Help</a:t>
            </a:r>
          </a:p>
        </p:txBody>
      </p:sp>
      <p:sp>
        <p:nvSpPr>
          <p:cNvPr id="6" name="Content Placeholder 5"/>
          <p:cNvSpPr>
            <a:spLocks noGrp="1"/>
          </p:cNvSpPr>
          <p:nvPr>
            <p:ph idx="1"/>
          </p:nvPr>
        </p:nvSpPr>
        <p:spPr/>
        <p:txBody>
          <a:bodyPr/>
          <a:lstStyle/>
          <a:p>
            <a:r>
              <a:rPr lang="en-US" dirty="0"/>
              <a:t>Determining Suitability for Contracting</a:t>
            </a:r>
          </a:p>
          <a:p>
            <a:pPr lvl="1"/>
            <a:r>
              <a:rPr lang="en-US" dirty="0"/>
              <a:t> A GCAP counselor can help you determine if your company is ready for the unique challenges associated with federal, state and local contracts. Then we can best position you to succeed. </a:t>
            </a:r>
          </a:p>
        </p:txBody>
      </p:sp>
    </p:spTree>
    <p:extLst>
      <p:ext uri="{BB962C8B-B14F-4D97-AF65-F5344CB8AC3E}">
        <p14:creationId xmlns:p14="http://schemas.microsoft.com/office/powerpoint/2010/main" val="2039800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We Help</a:t>
            </a:r>
          </a:p>
        </p:txBody>
      </p:sp>
      <p:sp>
        <p:nvSpPr>
          <p:cNvPr id="6" name="Content Placeholder 5"/>
          <p:cNvSpPr>
            <a:spLocks noGrp="1"/>
          </p:cNvSpPr>
          <p:nvPr>
            <p:ph idx="1"/>
          </p:nvPr>
        </p:nvSpPr>
        <p:spPr/>
        <p:txBody>
          <a:bodyPr/>
          <a:lstStyle/>
          <a:p>
            <a:r>
              <a:rPr lang="en-US" dirty="0"/>
              <a:t>Securing Necessary Registrations</a:t>
            </a:r>
          </a:p>
          <a:p>
            <a:pPr lvl="1"/>
            <a:r>
              <a:rPr lang="en-US" dirty="0"/>
              <a:t>Your GCAP counselor can educate and guide you through the registration processes with the various contracting databases such as the System for Award Management (SAM), the SBA Dynamic Small Business Search, and other federal, state and local government vendor databases.</a:t>
            </a:r>
          </a:p>
          <a:p>
            <a:pPr lvl="1"/>
            <a:r>
              <a:rPr lang="en-US" dirty="0"/>
              <a:t>We verify documents for NC DOT, NC </a:t>
            </a:r>
            <a:r>
              <a:rPr lang="en-US" dirty="0" err="1"/>
              <a:t>DoA</a:t>
            </a:r>
            <a:r>
              <a:rPr lang="en-US" dirty="0"/>
              <a:t>, and for VA VOSB/SDVOSB</a:t>
            </a:r>
          </a:p>
          <a:p>
            <a:endParaRPr lang="en-US" dirty="0"/>
          </a:p>
        </p:txBody>
      </p:sp>
    </p:spTree>
    <p:extLst>
      <p:ext uri="{BB962C8B-B14F-4D97-AF65-F5344CB8AC3E}">
        <p14:creationId xmlns:p14="http://schemas.microsoft.com/office/powerpoint/2010/main" val="561185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Help</a:t>
            </a:r>
          </a:p>
        </p:txBody>
      </p:sp>
      <p:sp>
        <p:nvSpPr>
          <p:cNvPr id="3" name="Content Placeholder 2"/>
          <p:cNvSpPr>
            <a:spLocks noGrp="1"/>
          </p:cNvSpPr>
          <p:nvPr>
            <p:ph idx="1"/>
          </p:nvPr>
        </p:nvSpPr>
        <p:spPr/>
        <p:txBody>
          <a:bodyPr/>
          <a:lstStyle/>
          <a:p>
            <a:r>
              <a:rPr lang="en-US" dirty="0"/>
              <a:t>SDB, 8(a), HUBZone, WOSB, SDVOSB and other certifications</a:t>
            </a:r>
          </a:p>
          <a:p>
            <a:pPr lvl="1"/>
            <a:r>
              <a:rPr lang="en-US" dirty="0"/>
              <a:t>Certain small businesses are eligible for unique opportunities in some government solicitations, called set asides.  A GCAP counselor can help you determine if your company is eligible for these certifications and educate and guide you through certification process.</a:t>
            </a:r>
          </a:p>
          <a:p>
            <a:endParaRPr lang="en-US" dirty="0"/>
          </a:p>
        </p:txBody>
      </p:sp>
    </p:spTree>
    <p:extLst>
      <p:ext uri="{BB962C8B-B14F-4D97-AF65-F5344CB8AC3E}">
        <p14:creationId xmlns:p14="http://schemas.microsoft.com/office/powerpoint/2010/main" val="92934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335445" y="214405"/>
            <a:ext cx="6633547" cy="5078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000" dirty="0" smtClean="0">
                <a:solidFill>
                  <a:srgbClr val="FFFFFF"/>
                </a:solidFill>
                <a:latin typeface="Arial" panose="020B0604020202020204" pitchFamily="34" charset="0"/>
                <a:cs typeface="Arial" panose="020B0604020202020204" pitchFamily="34" charset="0"/>
              </a:rPr>
              <a:t>Government Contracting Environment</a:t>
            </a:r>
            <a:endParaRPr lang="en-US" sz="3000"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76518" y="1599661"/>
            <a:ext cx="8193742" cy="4411411"/>
          </a:xfrm>
          <a:prstGeom prst="rect">
            <a:avLst/>
          </a:prstGeom>
        </p:spPr>
      </p:pic>
      <p:sp>
        <p:nvSpPr>
          <p:cNvPr id="5" name="TextBox 4"/>
          <p:cNvSpPr txBox="1"/>
          <p:nvPr/>
        </p:nvSpPr>
        <p:spPr>
          <a:xfrm>
            <a:off x="3069421" y="6201534"/>
            <a:ext cx="2807936"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8" name="TextBox 7"/>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4</a:t>
            </a:r>
            <a:endParaRPr lang="en-US" sz="1200" dirty="0"/>
          </a:p>
        </p:txBody>
      </p:sp>
    </p:spTree>
    <p:extLst>
      <p:ext uri="{BB962C8B-B14F-4D97-AF65-F5344CB8AC3E}">
        <p14:creationId xmlns:p14="http://schemas.microsoft.com/office/powerpoint/2010/main" val="9974267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We Help</a:t>
            </a:r>
          </a:p>
        </p:txBody>
      </p:sp>
      <p:sp>
        <p:nvSpPr>
          <p:cNvPr id="6" name="Content Placeholder 5"/>
          <p:cNvSpPr>
            <a:spLocks noGrp="1"/>
          </p:cNvSpPr>
          <p:nvPr>
            <p:ph idx="1"/>
          </p:nvPr>
        </p:nvSpPr>
        <p:spPr/>
        <p:txBody>
          <a:bodyPr/>
          <a:lstStyle/>
          <a:p>
            <a:endParaRPr lang="en-US" dirty="0"/>
          </a:p>
          <a:p>
            <a:r>
              <a:rPr lang="en-US" dirty="0"/>
              <a:t>Researching Procurement Histories</a:t>
            </a:r>
          </a:p>
          <a:p>
            <a:pPr lvl="1"/>
            <a:r>
              <a:rPr lang="en-US" dirty="0"/>
              <a:t>What agencies have purchased products or services like yours in the past? Which companies have been awarded these contracts? How much have they been paid? Your GCAP counselor can help you ask the right questions and get the information you need to succeed.</a:t>
            </a:r>
          </a:p>
          <a:p>
            <a:endParaRPr lang="en-US" dirty="0"/>
          </a:p>
        </p:txBody>
      </p:sp>
    </p:spTree>
    <p:extLst>
      <p:ext uri="{BB962C8B-B14F-4D97-AF65-F5344CB8AC3E}">
        <p14:creationId xmlns:p14="http://schemas.microsoft.com/office/powerpoint/2010/main" val="3964735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Help</a:t>
            </a:r>
          </a:p>
        </p:txBody>
      </p:sp>
      <p:sp>
        <p:nvSpPr>
          <p:cNvPr id="3" name="Content Placeholder 2"/>
          <p:cNvSpPr>
            <a:spLocks noGrp="1"/>
          </p:cNvSpPr>
          <p:nvPr>
            <p:ph idx="1"/>
          </p:nvPr>
        </p:nvSpPr>
        <p:spPr/>
        <p:txBody>
          <a:bodyPr/>
          <a:lstStyle/>
          <a:p>
            <a:pPr lvl="1"/>
            <a:r>
              <a:rPr lang="en-US" b="1" dirty="0"/>
              <a:t>Networking and Training</a:t>
            </a:r>
          </a:p>
          <a:p>
            <a:pPr lvl="2"/>
            <a:r>
              <a:rPr lang="en-US" dirty="0"/>
              <a:t>Connect with agency buying officers, prime contractors and other businesses during GCAP events and trainings.</a:t>
            </a:r>
          </a:p>
          <a:p>
            <a:pPr lvl="1"/>
            <a:endParaRPr lang="en-US" dirty="0"/>
          </a:p>
          <a:p>
            <a:pPr lvl="1"/>
            <a:r>
              <a:rPr lang="en-US" b="1" dirty="0"/>
              <a:t>Identifying Bid Opportunities</a:t>
            </a:r>
          </a:p>
          <a:p>
            <a:pPr lvl="2"/>
            <a:r>
              <a:rPr lang="en-US" dirty="0"/>
              <a:t> We can show you how to register to make sure that you are notified on a daily basis of all government contract opportunities that your company is eligible to bid on.</a:t>
            </a:r>
          </a:p>
          <a:p>
            <a:pPr lvl="1"/>
            <a:endParaRPr lang="en-US" dirty="0"/>
          </a:p>
          <a:p>
            <a:pPr lvl="1"/>
            <a:endParaRPr lang="en-US" dirty="0"/>
          </a:p>
        </p:txBody>
      </p:sp>
    </p:spTree>
    <p:extLst>
      <p:ext uri="{BB962C8B-B14F-4D97-AF65-F5344CB8AC3E}">
        <p14:creationId xmlns:p14="http://schemas.microsoft.com/office/powerpoint/2010/main" val="10989586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We Help</a:t>
            </a:r>
          </a:p>
        </p:txBody>
      </p:sp>
      <p:sp>
        <p:nvSpPr>
          <p:cNvPr id="6" name="Content Placeholder 5"/>
          <p:cNvSpPr>
            <a:spLocks noGrp="1"/>
          </p:cNvSpPr>
          <p:nvPr>
            <p:ph idx="1"/>
          </p:nvPr>
        </p:nvSpPr>
        <p:spPr/>
        <p:txBody>
          <a:bodyPr/>
          <a:lstStyle/>
          <a:p>
            <a:r>
              <a:rPr lang="en-US" dirty="0"/>
              <a:t>Proposal Preparation</a:t>
            </a:r>
          </a:p>
          <a:p>
            <a:pPr lvl="1"/>
            <a:r>
              <a:rPr lang="en-US" dirty="0"/>
              <a:t>A GCAP counselor can help you navigate even the most difficult solicitation package, including securing necessary specifications, drawings and pricing considerations.</a:t>
            </a:r>
          </a:p>
          <a:p>
            <a:endParaRPr lang="en-US" dirty="0"/>
          </a:p>
        </p:txBody>
      </p:sp>
    </p:spTree>
    <p:extLst>
      <p:ext uri="{BB962C8B-B14F-4D97-AF65-F5344CB8AC3E}">
        <p14:creationId xmlns:p14="http://schemas.microsoft.com/office/powerpoint/2010/main" val="3043592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We Help</a:t>
            </a:r>
          </a:p>
        </p:txBody>
      </p:sp>
      <p:sp>
        <p:nvSpPr>
          <p:cNvPr id="6" name="Content Placeholder 5"/>
          <p:cNvSpPr>
            <a:spLocks noGrp="1"/>
          </p:cNvSpPr>
          <p:nvPr>
            <p:ph idx="1"/>
          </p:nvPr>
        </p:nvSpPr>
        <p:spPr/>
        <p:txBody>
          <a:bodyPr/>
          <a:lstStyle/>
          <a:p>
            <a:pPr marL="325971" lvl="1" indent="0">
              <a:buNone/>
            </a:pPr>
            <a:r>
              <a:rPr lang="en-US" sz="2133" b="1" dirty="0"/>
              <a:t>Contract Performance </a:t>
            </a:r>
          </a:p>
          <a:p>
            <a:pPr lvl="1">
              <a:buFont typeface="Arial" panose="020B0604020202020204" pitchFamily="34" charset="0"/>
              <a:buChar char="•"/>
            </a:pPr>
            <a:r>
              <a:rPr lang="en-US" dirty="0"/>
              <a:t>After you’ve received your award, we can educate and guide you with certain contract performance issues, such as:</a:t>
            </a:r>
          </a:p>
          <a:p>
            <a:pPr lvl="1">
              <a:buFont typeface="Arial" panose="020B0604020202020204" pitchFamily="34" charset="0"/>
              <a:buChar char="•"/>
            </a:pPr>
            <a:r>
              <a:rPr lang="en-US" dirty="0"/>
              <a:t>Negotiating and interfacing with the agency</a:t>
            </a:r>
          </a:p>
          <a:p>
            <a:pPr lvl="1">
              <a:buFont typeface="Arial" panose="020B0604020202020204" pitchFamily="34" charset="0"/>
              <a:buChar char="•"/>
            </a:pPr>
            <a:r>
              <a:rPr lang="en-US" dirty="0"/>
              <a:t>Developing a cost-accounting system</a:t>
            </a:r>
          </a:p>
          <a:p>
            <a:pPr lvl="1">
              <a:buFont typeface="Arial" panose="020B0604020202020204" pitchFamily="34" charset="0"/>
              <a:buChar char="•"/>
            </a:pPr>
            <a:r>
              <a:rPr lang="en-US" dirty="0"/>
              <a:t>Bonding and interim financing</a:t>
            </a:r>
          </a:p>
          <a:p>
            <a:pPr lvl="1">
              <a:buFont typeface="Arial" panose="020B0604020202020204" pitchFamily="34" charset="0"/>
              <a:buChar char="•"/>
            </a:pPr>
            <a:r>
              <a:rPr lang="en-US" dirty="0"/>
              <a:t>Developing environmental, quality control and accident prevention plans</a:t>
            </a:r>
          </a:p>
          <a:p>
            <a:pPr lvl="1"/>
            <a:endParaRPr lang="en-US" dirty="0"/>
          </a:p>
        </p:txBody>
      </p:sp>
    </p:spTree>
    <p:extLst>
      <p:ext uri="{BB962C8B-B14F-4D97-AF65-F5344CB8AC3E}">
        <p14:creationId xmlns:p14="http://schemas.microsoft.com/office/powerpoint/2010/main" val="4208964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We Help </a:t>
            </a:r>
            <a:br>
              <a:rPr lang="en-US" dirty="0"/>
            </a:br>
            <a:endParaRPr lang="en-US" dirty="0"/>
          </a:p>
        </p:txBody>
      </p:sp>
      <p:sp>
        <p:nvSpPr>
          <p:cNvPr id="3" name="Content Placeholder 2"/>
          <p:cNvSpPr>
            <a:spLocks noGrp="1"/>
          </p:cNvSpPr>
          <p:nvPr>
            <p:ph idx="1"/>
          </p:nvPr>
        </p:nvSpPr>
        <p:spPr/>
        <p:txBody>
          <a:bodyPr/>
          <a:lstStyle/>
          <a:p>
            <a:r>
              <a:rPr lang="en-US" dirty="0"/>
              <a:t>Preparing for Audit</a:t>
            </a:r>
          </a:p>
          <a:p>
            <a:pPr lvl="1"/>
            <a:r>
              <a:rPr lang="en-US" dirty="0"/>
              <a:t>When it’s time for your contract audit, we can make sure you know what to expect and what you will need to have your documentation in order.</a:t>
            </a:r>
          </a:p>
          <a:p>
            <a:endParaRPr lang="en-US" dirty="0"/>
          </a:p>
        </p:txBody>
      </p:sp>
    </p:spTree>
    <p:extLst>
      <p:ext uri="{BB962C8B-B14F-4D97-AF65-F5344CB8AC3E}">
        <p14:creationId xmlns:p14="http://schemas.microsoft.com/office/powerpoint/2010/main" val="188446990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Help</a:t>
            </a:r>
          </a:p>
        </p:txBody>
      </p:sp>
      <p:sp>
        <p:nvSpPr>
          <p:cNvPr id="3" name="Content Placeholder 2"/>
          <p:cNvSpPr>
            <a:spLocks noGrp="1"/>
          </p:cNvSpPr>
          <p:nvPr>
            <p:ph idx="1"/>
          </p:nvPr>
        </p:nvSpPr>
        <p:spPr/>
        <p:txBody>
          <a:bodyPr/>
          <a:lstStyle/>
          <a:p>
            <a:r>
              <a:rPr lang="en-US" dirty="0"/>
              <a:t>Subcontracting</a:t>
            </a:r>
          </a:p>
          <a:p>
            <a:pPr lvl="1"/>
            <a:r>
              <a:rPr lang="en-US" dirty="0"/>
              <a:t>It is important that you do not neglect the multi-billion dollar secondary market of subcontracting. You should investigate potential opportunities with prime contractors. Many of the federal government’s requirements may be beyond the scope of a single small business and prime contractors are encouraged to subcontract and team with small business concerns. Prime contractors can be found at DoD and SBA’s subcontracting website.</a:t>
            </a:r>
          </a:p>
          <a:p>
            <a:endParaRPr lang="en-US" dirty="0"/>
          </a:p>
        </p:txBody>
      </p:sp>
    </p:spTree>
    <p:extLst>
      <p:ext uri="{BB962C8B-B14F-4D97-AF65-F5344CB8AC3E}">
        <p14:creationId xmlns:p14="http://schemas.microsoft.com/office/powerpoint/2010/main" val="483058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Help</a:t>
            </a:r>
          </a:p>
        </p:txBody>
      </p:sp>
      <p:sp>
        <p:nvSpPr>
          <p:cNvPr id="3" name="Content Placeholder 2"/>
          <p:cNvSpPr>
            <a:spLocks noGrp="1"/>
          </p:cNvSpPr>
          <p:nvPr>
            <p:ph idx="1"/>
          </p:nvPr>
        </p:nvSpPr>
        <p:spPr/>
        <p:txBody>
          <a:bodyPr/>
          <a:lstStyle/>
          <a:p>
            <a:r>
              <a:rPr lang="en-US" dirty="0"/>
              <a:t>Emergency &amp; Disaster Recovery</a:t>
            </a:r>
          </a:p>
          <a:p>
            <a:pPr lvl="1"/>
            <a:r>
              <a:rPr lang="en-US" dirty="0"/>
              <a:t>There are many contracting opportunities that arise from disaster recovery operations. Emergency Responders need vendors that can clear debris, provide facility support services, furnish necessary supplies, and much more. In the aftermath of a disaster, different aspects of the recovery operations may be led by the federal government through FEMA, state government response programs, city or county emergency response programs, or non-profit organizations like the American Red Cross. We can show you the important steps that you must complete to be prepared to participate in any of these opportunities.</a:t>
            </a:r>
          </a:p>
          <a:p>
            <a:endParaRPr lang="en-US" dirty="0"/>
          </a:p>
        </p:txBody>
      </p:sp>
    </p:spTree>
    <p:extLst>
      <p:ext uri="{BB962C8B-B14F-4D97-AF65-F5344CB8AC3E}">
        <p14:creationId xmlns:p14="http://schemas.microsoft.com/office/powerpoint/2010/main" val="2197508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81280" tIns="40640" rIns="81280" bIns="40640" numCol="1" anchor="ctr" anchorCtr="0" compatLnSpc="1">
            <a:prstTxWarp prst="textNoShape">
              <a:avLst/>
            </a:prstTxWarp>
          </a:bodyPr>
          <a:lstStyle/>
          <a:p>
            <a:pPr eaLnBrk="1" hangingPunct="1"/>
            <a:r>
              <a:rPr lang="en-US" dirty="0">
                <a:effectLst>
                  <a:outerShdw blurRad="38100" dist="38100" dir="2700000" algn="tl">
                    <a:srgbClr val="DDDDDD"/>
                  </a:outerShdw>
                </a:effectLst>
                <a:latin typeface="Tw Cen MT" charset="0"/>
              </a:rPr>
              <a:t>Additional Ways We help:</a:t>
            </a:r>
          </a:p>
        </p:txBody>
      </p:sp>
      <p:sp>
        <p:nvSpPr>
          <p:cNvPr id="7171" name="Content Placeholder 2"/>
          <p:cNvSpPr>
            <a:spLocks noGrp="1"/>
          </p:cNvSpPr>
          <p:nvPr>
            <p:ph sz="half" idx="1"/>
          </p:nvPr>
        </p:nvSpPr>
        <p:spPr/>
        <p:txBody>
          <a:bodyPr/>
          <a:lstStyle/>
          <a:p>
            <a:pPr eaLnBrk="1" hangingPunct="1"/>
            <a:r>
              <a:rPr lang="en-US" dirty="0">
                <a:latin typeface="Tw Cen MT" charset="0"/>
              </a:rPr>
              <a:t>General Services Administration (GSA) contract preparation and training</a:t>
            </a:r>
          </a:p>
          <a:p>
            <a:pPr eaLnBrk="1" hangingPunct="1"/>
            <a:r>
              <a:rPr lang="en-US" dirty="0">
                <a:latin typeface="Tw Cen MT" charset="0"/>
              </a:rPr>
              <a:t>Cybersecurity compliance</a:t>
            </a:r>
          </a:p>
          <a:p>
            <a:pPr eaLnBrk="1" hangingPunct="1"/>
            <a:r>
              <a:rPr lang="en-US" dirty="0">
                <a:latin typeface="Tw Cen MT" charset="0"/>
              </a:rPr>
              <a:t>Understanding accounting system requirements</a:t>
            </a:r>
          </a:p>
          <a:p>
            <a:pPr marL="0" indent="0" eaLnBrk="1" hangingPunct="1">
              <a:buNone/>
            </a:pPr>
            <a:endParaRPr lang="en-US" dirty="0">
              <a:latin typeface="Tw Cen MT" charset="0"/>
            </a:endParaRPr>
          </a:p>
        </p:txBody>
      </p:sp>
      <p:sp>
        <p:nvSpPr>
          <p:cNvPr id="7172" name="Content Placeholder 3"/>
          <p:cNvSpPr>
            <a:spLocks noGrp="1"/>
          </p:cNvSpPr>
          <p:nvPr>
            <p:ph sz="half" idx="2"/>
          </p:nvPr>
        </p:nvSpPr>
        <p:spPr/>
        <p:txBody>
          <a:bodyPr/>
          <a:lstStyle/>
          <a:p>
            <a:r>
              <a:rPr lang="en-US" dirty="0">
                <a:latin typeface="Tw Cen MT" charset="0"/>
              </a:rPr>
              <a:t>Ensuring compliance with product packaging and delivery requirements</a:t>
            </a:r>
          </a:p>
          <a:p>
            <a:r>
              <a:rPr lang="en-US" dirty="0">
                <a:latin typeface="Tw Cen MT" charset="0"/>
              </a:rPr>
              <a:t>Invoicing through Wide Area Workflow and other government agencies</a:t>
            </a:r>
          </a:p>
          <a:p>
            <a:r>
              <a:rPr lang="en-US" dirty="0">
                <a:latin typeface="Tw Cen MT" charset="0"/>
              </a:rPr>
              <a:t>Local certifications</a:t>
            </a:r>
          </a:p>
        </p:txBody>
      </p:sp>
    </p:spTree>
    <p:extLst>
      <p:ext uri="{BB962C8B-B14F-4D97-AF65-F5344CB8AC3E}">
        <p14:creationId xmlns:p14="http://schemas.microsoft.com/office/powerpoint/2010/main" val="1002833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15347" y="2763010"/>
            <a:ext cx="282388"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Chatham</a:t>
            </a:r>
            <a:endParaRPr sz="588">
              <a:solidFill>
                <a:prstClr val="black"/>
              </a:solidFill>
              <a:latin typeface="Arial Narrow"/>
              <a:ea typeface="ＭＳ Ｐゴシック" charset="0"/>
              <a:cs typeface="Arial Narrow"/>
            </a:endParaRPr>
          </a:p>
        </p:txBody>
      </p:sp>
      <p:sp>
        <p:nvSpPr>
          <p:cNvPr id="3" name="object 3"/>
          <p:cNvSpPr txBox="1"/>
          <p:nvPr/>
        </p:nvSpPr>
        <p:spPr>
          <a:xfrm>
            <a:off x="5697121" y="2487336"/>
            <a:ext cx="251510"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Franklin</a:t>
            </a:r>
            <a:endParaRPr sz="588">
              <a:solidFill>
                <a:prstClr val="black"/>
              </a:solidFill>
              <a:latin typeface="Arial Narrow"/>
              <a:ea typeface="ＭＳ Ｐゴシック" charset="0"/>
              <a:cs typeface="Arial Narrow"/>
            </a:endParaRPr>
          </a:p>
        </p:txBody>
      </p:sp>
      <p:sp>
        <p:nvSpPr>
          <p:cNvPr id="4" name="object 4"/>
          <p:cNvSpPr txBox="1"/>
          <p:nvPr/>
        </p:nvSpPr>
        <p:spPr>
          <a:xfrm>
            <a:off x="6146854" y="2325922"/>
            <a:ext cx="221628"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Halifax</a:t>
            </a:r>
            <a:endParaRPr sz="588">
              <a:solidFill>
                <a:prstClr val="black"/>
              </a:solidFill>
              <a:latin typeface="Arial Narrow"/>
              <a:ea typeface="ＭＳ Ｐゴシック" charset="0"/>
              <a:cs typeface="Arial Narrow"/>
            </a:endParaRPr>
          </a:p>
        </p:txBody>
      </p:sp>
      <p:sp>
        <p:nvSpPr>
          <p:cNvPr id="5" name="object 5"/>
          <p:cNvSpPr txBox="1"/>
          <p:nvPr/>
        </p:nvSpPr>
        <p:spPr>
          <a:xfrm>
            <a:off x="5629782" y="2924270"/>
            <a:ext cx="278404"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Johnston</a:t>
            </a:r>
            <a:endParaRPr sz="588">
              <a:solidFill>
                <a:prstClr val="black"/>
              </a:solidFill>
              <a:latin typeface="Arial Narrow"/>
              <a:ea typeface="ＭＳ Ｐゴシック" charset="0"/>
              <a:cs typeface="Arial Narrow"/>
            </a:endParaRPr>
          </a:p>
        </p:txBody>
      </p:sp>
      <p:sp>
        <p:nvSpPr>
          <p:cNvPr id="6" name="object 6"/>
          <p:cNvSpPr txBox="1"/>
          <p:nvPr/>
        </p:nvSpPr>
        <p:spPr>
          <a:xfrm>
            <a:off x="6340184" y="2155749"/>
            <a:ext cx="408392" cy="102041"/>
          </a:xfrm>
          <a:prstGeom prst="rect">
            <a:avLst/>
          </a:prstGeom>
        </p:spPr>
        <p:txBody>
          <a:bodyPr vert="horz" wrap="square" lIns="0" tIns="11455" rIns="0" bIns="0" rtlCol="0">
            <a:spAutoFit/>
          </a:bodyPr>
          <a:lstStyle/>
          <a:p>
            <a:pPr marL="9961" defTabSz="717224">
              <a:spcBef>
                <a:spcPts val="90"/>
              </a:spcBef>
            </a:pPr>
            <a:r>
              <a:rPr sz="588" spc="23" dirty="0">
                <a:solidFill>
                  <a:srgbClr val="221F1F"/>
                </a:solidFill>
                <a:latin typeface="Arial Narrow"/>
                <a:ea typeface="ＭＳ Ｐゴシック" charset="0"/>
                <a:cs typeface="Arial Narrow"/>
              </a:rPr>
              <a:t>Northampton</a:t>
            </a:r>
            <a:endParaRPr sz="588">
              <a:solidFill>
                <a:prstClr val="black"/>
              </a:solidFill>
              <a:latin typeface="Arial Narrow"/>
              <a:ea typeface="ＭＳ Ｐゴシック" charset="0"/>
              <a:cs typeface="Arial Narrow"/>
            </a:endParaRPr>
          </a:p>
        </p:txBody>
      </p:sp>
      <p:sp>
        <p:nvSpPr>
          <p:cNvPr id="7" name="object 7"/>
          <p:cNvSpPr txBox="1"/>
          <p:nvPr/>
        </p:nvSpPr>
        <p:spPr>
          <a:xfrm>
            <a:off x="5059545" y="2450544"/>
            <a:ext cx="231588"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Orange</a:t>
            </a:r>
            <a:endParaRPr sz="588">
              <a:solidFill>
                <a:prstClr val="black"/>
              </a:solidFill>
              <a:latin typeface="Arial Narrow"/>
              <a:ea typeface="ＭＳ Ｐゴシック" charset="0"/>
              <a:cs typeface="Arial Narrow"/>
            </a:endParaRPr>
          </a:p>
        </p:txBody>
      </p:sp>
      <p:sp>
        <p:nvSpPr>
          <p:cNvPr id="8" name="object 8"/>
          <p:cNvSpPr txBox="1"/>
          <p:nvPr/>
        </p:nvSpPr>
        <p:spPr>
          <a:xfrm>
            <a:off x="5196124" y="2242665"/>
            <a:ext cx="214655" cy="102041"/>
          </a:xfrm>
          <a:prstGeom prst="rect">
            <a:avLst/>
          </a:prstGeom>
        </p:spPr>
        <p:txBody>
          <a:bodyPr vert="horz" wrap="square" lIns="0" tIns="11455" rIns="0" bIns="0" rtlCol="0">
            <a:spAutoFit/>
          </a:bodyPr>
          <a:lstStyle/>
          <a:p>
            <a:pPr marL="9961" defTabSz="717224">
              <a:spcBef>
                <a:spcPts val="90"/>
              </a:spcBef>
            </a:pPr>
            <a:r>
              <a:rPr sz="588" dirty="0">
                <a:solidFill>
                  <a:srgbClr val="221F1F"/>
                </a:solidFill>
                <a:latin typeface="Arial Narrow"/>
                <a:ea typeface="ＭＳ Ｐゴシック" charset="0"/>
                <a:cs typeface="Arial Narrow"/>
              </a:rPr>
              <a:t>Person</a:t>
            </a:r>
            <a:endParaRPr sz="588">
              <a:solidFill>
                <a:prstClr val="black"/>
              </a:solidFill>
              <a:latin typeface="Arial Narrow"/>
              <a:ea typeface="ＭＳ Ｐゴシック" charset="0"/>
              <a:cs typeface="Arial Narrow"/>
            </a:endParaRPr>
          </a:p>
        </p:txBody>
      </p:sp>
      <p:sp>
        <p:nvSpPr>
          <p:cNvPr id="9" name="object 9"/>
          <p:cNvSpPr txBox="1"/>
          <p:nvPr/>
        </p:nvSpPr>
        <p:spPr>
          <a:xfrm>
            <a:off x="5410020" y="2271687"/>
            <a:ext cx="433792" cy="194623"/>
          </a:xfrm>
          <a:prstGeom prst="rect">
            <a:avLst/>
          </a:prstGeom>
        </p:spPr>
        <p:txBody>
          <a:bodyPr vert="horz" wrap="square" lIns="0" tIns="14941" rIns="0" bIns="0" rtlCol="0">
            <a:spAutoFit/>
          </a:bodyPr>
          <a:lstStyle/>
          <a:p>
            <a:pPr marL="9961" marR="3985" indent="237082" defTabSz="717224">
              <a:lnSpc>
                <a:spcPts val="698"/>
              </a:lnSpc>
              <a:spcBef>
                <a:spcPts val="117"/>
              </a:spcBef>
            </a:pPr>
            <a:r>
              <a:rPr sz="588" dirty="0">
                <a:solidFill>
                  <a:srgbClr val="221F1F"/>
                </a:solidFill>
                <a:latin typeface="Arial Narrow"/>
                <a:ea typeface="ＭＳ Ｐゴシック" charset="0"/>
                <a:cs typeface="Arial Narrow"/>
              </a:rPr>
              <a:t>Vance  </a:t>
            </a:r>
            <a:r>
              <a:rPr sz="588" spc="12" dirty="0">
                <a:solidFill>
                  <a:srgbClr val="221F1F"/>
                </a:solidFill>
                <a:latin typeface="Arial Narrow"/>
                <a:ea typeface="ＭＳ Ｐゴシック" charset="0"/>
                <a:cs typeface="Arial Narrow"/>
              </a:rPr>
              <a:t>Granville</a:t>
            </a:r>
            <a:endParaRPr sz="588">
              <a:solidFill>
                <a:prstClr val="black"/>
              </a:solidFill>
              <a:latin typeface="Arial Narrow"/>
              <a:ea typeface="ＭＳ Ｐゴシック" charset="0"/>
              <a:cs typeface="Arial Narrow"/>
            </a:endParaRPr>
          </a:p>
        </p:txBody>
      </p:sp>
      <p:sp>
        <p:nvSpPr>
          <p:cNvPr id="10" name="object 10"/>
          <p:cNvSpPr txBox="1"/>
          <p:nvPr/>
        </p:nvSpPr>
        <p:spPr>
          <a:xfrm>
            <a:off x="5254016" y="2562062"/>
            <a:ext cx="384984" cy="269458"/>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Durham</a:t>
            </a:r>
            <a:endParaRPr sz="588">
              <a:solidFill>
                <a:prstClr val="black"/>
              </a:solidFill>
              <a:latin typeface="Arial Narrow"/>
              <a:ea typeface="ＭＳ Ｐゴシック" charset="0"/>
              <a:cs typeface="Arial Narrow"/>
            </a:endParaRPr>
          </a:p>
          <a:p>
            <a:pPr marL="211182" defTabSz="717224">
              <a:spcBef>
                <a:spcPts val="561"/>
              </a:spcBef>
            </a:pPr>
            <a:r>
              <a:rPr sz="588" spc="12" dirty="0">
                <a:solidFill>
                  <a:srgbClr val="221F1F"/>
                </a:solidFill>
                <a:latin typeface="Arial Narrow"/>
                <a:ea typeface="ＭＳ Ｐゴシック" charset="0"/>
                <a:cs typeface="Arial Narrow"/>
              </a:rPr>
              <a:t>Wake</a:t>
            </a:r>
            <a:endParaRPr sz="588">
              <a:solidFill>
                <a:prstClr val="black"/>
              </a:solidFill>
              <a:latin typeface="Arial Narrow"/>
              <a:ea typeface="ＭＳ Ｐゴシック" charset="0"/>
              <a:cs typeface="Arial Narrow"/>
            </a:endParaRPr>
          </a:p>
        </p:txBody>
      </p:sp>
      <p:sp>
        <p:nvSpPr>
          <p:cNvPr id="11" name="object 11"/>
          <p:cNvSpPr txBox="1"/>
          <p:nvPr/>
        </p:nvSpPr>
        <p:spPr>
          <a:xfrm>
            <a:off x="5860591" y="2214175"/>
            <a:ext cx="231588"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Warren</a:t>
            </a:r>
            <a:endParaRPr sz="588">
              <a:solidFill>
                <a:prstClr val="black"/>
              </a:solidFill>
              <a:latin typeface="Arial Narrow"/>
              <a:ea typeface="ＭＳ Ｐゴシック" charset="0"/>
              <a:cs typeface="Arial Narrow"/>
            </a:endParaRPr>
          </a:p>
        </p:txBody>
      </p:sp>
      <p:sp>
        <p:nvSpPr>
          <p:cNvPr id="12" name="object 12"/>
          <p:cNvSpPr txBox="1"/>
          <p:nvPr/>
        </p:nvSpPr>
        <p:spPr>
          <a:xfrm>
            <a:off x="6010120" y="2565109"/>
            <a:ext cx="166844"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Nash</a:t>
            </a:r>
            <a:endParaRPr sz="588">
              <a:solidFill>
                <a:prstClr val="black"/>
              </a:solidFill>
              <a:latin typeface="Arial Narrow"/>
              <a:ea typeface="ＭＳ Ｐゴシック" charset="0"/>
              <a:cs typeface="Arial Narrow"/>
            </a:endParaRPr>
          </a:p>
        </p:txBody>
      </p:sp>
      <p:sp>
        <p:nvSpPr>
          <p:cNvPr id="13" name="object 13"/>
          <p:cNvSpPr txBox="1"/>
          <p:nvPr/>
        </p:nvSpPr>
        <p:spPr>
          <a:xfrm>
            <a:off x="5067465" y="2968451"/>
            <a:ext cx="119031"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Lee</a:t>
            </a:r>
            <a:endParaRPr sz="588">
              <a:solidFill>
                <a:prstClr val="black"/>
              </a:solidFill>
              <a:latin typeface="Arial Narrow"/>
              <a:ea typeface="ＭＳ Ｐゴシック" charset="0"/>
              <a:cs typeface="Arial Narrow"/>
            </a:endParaRPr>
          </a:p>
        </p:txBody>
      </p:sp>
      <p:sp>
        <p:nvSpPr>
          <p:cNvPr id="14" name="object 14"/>
          <p:cNvSpPr txBox="1"/>
          <p:nvPr/>
        </p:nvSpPr>
        <p:spPr>
          <a:xfrm>
            <a:off x="5484094" y="3642010"/>
            <a:ext cx="219137"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Bladen</a:t>
            </a:r>
            <a:endParaRPr sz="588">
              <a:solidFill>
                <a:prstClr val="black"/>
              </a:solidFill>
              <a:latin typeface="Arial Narrow"/>
              <a:ea typeface="ＭＳ Ｐゴシック" charset="0"/>
              <a:cs typeface="Arial Narrow"/>
            </a:endParaRPr>
          </a:p>
        </p:txBody>
      </p:sp>
      <p:sp>
        <p:nvSpPr>
          <p:cNvPr id="15" name="object 15"/>
          <p:cNvSpPr txBox="1"/>
          <p:nvPr/>
        </p:nvSpPr>
        <p:spPr>
          <a:xfrm>
            <a:off x="5260903" y="3072685"/>
            <a:ext cx="237564"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Harnett</a:t>
            </a:r>
            <a:endParaRPr sz="588">
              <a:solidFill>
                <a:prstClr val="black"/>
              </a:solidFill>
              <a:latin typeface="Arial Narrow"/>
              <a:ea typeface="ＭＳ Ｐゴシック" charset="0"/>
              <a:cs typeface="Arial Narrow"/>
            </a:endParaRPr>
          </a:p>
        </p:txBody>
      </p:sp>
      <p:sp>
        <p:nvSpPr>
          <p:cNvPr id="16" name="object 16"/>
          <p:cNvSpPr txBox="1"/>
          <p:nvPr/>
        </p:nvSpPr>
        <p:spPr>
          <a:xfrm>
            <a:off x="4991629" y="3350644"/>
            <a:ext cx="168337"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Hoke</a:t>
            </a:r>
            <a:endParaRPr sz="588">
              <a:solidFill>
                <a:prstClr val="black"/>
              </a:solidFill>
              <a:latin typeface="Arial Narrow"/>
              <a:ea typeface="ＭＳ Ｐゴシック" charset="0"/>
              <a:cs typeface="Arial Narrow"/>
            </a:endParaRPr>
          </a:p>
        </p:txBody>
      </p:sp>
      <p:sp>
        <p:nvSpPr>
          <p:cNvPr id="17" name="object 17"/>
          <p:cNvSpPr txBox="1"/>
          <p:nvPr/>
        </p:nvSpPr>
        <p:spPr>
          <a:xfrm>
            <a:off x="4770646" y="3121513"/>
            <a:ext cx="209177" cy="102041"/>
          </a:xfrm>
          <a:prstGeom prst="rect">
            <a:avLst/>
          </a:prstGeom>
        </p:spPr>
        <p:txBody>
          <a:bodyPr vert="horz" wrap="square" lIns="0" tIns="11455" rIns="0" bIns="0" rtlCol="0">
            <a:spAutoFit/>
          </a:bodyPr>
          <a:lstStyle/>
          <a:p>
            <a:pPr marL="9961" defTabSz="717224">
              <a:spcBef>
                <a:spcPts val="90"/>
              </a:spcBef>
            </a:pPr>
            <a:r>
              <a:rPr sz="588" spc="23" dirty="0">
                <a:solidFill>
                  <a:srgbClr val="221F1F"/>
                </a:solidFill>
                <a:latin typeface="Arial Narrow"/>
                <a:ea typeface="ＭＳ Ｐゴシック" charset="0"/>
                <a:cs typeface="Arial Narrow"/>
              </a:rPr>
              <a:t>Moore</a:t>
            </a:r>
            <a:endParaRPr sz="588">
              <a:solidFill>
                <a:prstClr val="black"/>
              </a:solidFill>
              <a:latin typeface="Arial Narrow"/>
              <a:ea typeface="ＭＳ Ｐゴシック" charset="0"/>
              <a:cs typeface="Arial Narrow"/>
            </a:endParaRPr>
          </a:p>
        </p:txBody>
      </p:sp>
      <p:sp>
        <p:nvSpPr>
          <p:cNvPr id="18" name="object 18"/>
          <p:cNvSpPr txBox="1"/>
          <p:nvPr/>
        </p:nvSpPr>
        <p:spPr>
          <a:xfrm>
            <a:off x="5041370" y="3609788"/>
            <a:ext cx="268444" cy="102041"/>
          </a:xfrm>
          <a:prstGeom prst="rect">
            <a:avLst/>
          </a:prstGeom>
        </p:spPr>
        <p:txBody>
          <a:bodyPr vert="horz" wrap="square" lIns="0" tIns="11455" rIns="0" bIns="0" rtlCol="0">
            <a:spAutoFit/>
          </a:bodyPr>
          <a:lstStyle/>
          <a:p>
            <a:pPr marL="9961" defTabSz="717224">
              <a:spcBef>
                <a:spcPts val="90"/>
              </a:spcBef>
            </a:pPr>
            <a:r>
              <a:rPr sz="588" dirty="0">
                <a:solidFill>
                  <a:srgbClr val="221F1F"/>
                </a:solidFill>
                <a:latin typeface="Arial Narrow"/>
                <a:ea typeface="ＭＳ Ｐゴシック" charset="0"/>
                <a:cs typeface="Arial Narrow"/>
              </a:rPr>
              <a:t>Robeson</a:t>
            </a:r>
            <a:endParaRPr sz="588">
              <a:solidFill>
                <a:prstClr val="black"/>
              </a:solidFill>
              <a:latin typeface="Arial Narrow"/>
              <a:ea typeface="ＭＳ Ｐゴシック" charset="0"/>
              <a:cs typeface="Arial Narrow"/>
            </a:endParaRPr>
          </a:p>
        </p:txBody>
      </p:sp>
      <p:sp>
        <p:nvSpPr>
          <p:cNvPr id="19" name="object 19"/>
          <p:cNvSpPr txBox="1"/>
          <p:nvPr/>
        </p:nvSpPr>
        <p:spPr>
          <a:xfrm>
            <a:off x="5169952" y="3278964"/>
            <a:ext cx="371537"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Cumberland</a:t>
            </a:r>
            <a:endParaRPr sz="588">
              <a:solidFill>
                <a:prstClr val="black"/>
              </a:solidFill>
              <a:latin typeface="Arial Narrow"/>
              <a:ea typeface="ＭＳ Ｐゴシック" charset="0"/>
              <a:cs typeface="Arial Narrow"/>
            </a:endParaRPr>
          </a:p>
        </p:txBody>
      </p:sp>
      <p:sp>
        <p:nvSpPr>
          <p:cNvPr id="20" name="object 20"/>
          <p:cNvSpPr txBox="1"/>
          <p:nvPr/>
        </p:nvSpPr>
        <p:spPr>
          <a:xfrm>
            <a:off x="4529631" y="3331753"/>
            <a:ext cx="478117" cy="269458"/>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Richmond</a:t>
            </a:r>
            <a:endParaRPr sz="588">
              <a:solidFill>
                <a:prstClr val="black"/>
              </a:solidFill>
              <a:latin typeface="Arial Narrow"/>
              <a:ea typeface="ＭＳ Ｐゴシック" charset="0"/>
              <a:cs typeface="Arial Narrow"/>
            </a:endParaRPr>
          </a:p>
          <a:p>
            <a:pPr marL="219152" defTabSz="717224">
              <a:spcBef>
                <a:spcPts val="577"/>
              </a:spcBef>
            </a:pPr>
            <a:r>
              <a:rPr sz="588" spc="8" dirty="0">
                <a:solidFill>
                  <a:srgbClr val="221F1F"/>
                </a:solidFill>
                <a:latin typeface="Arial Narrow"/>
                <a:ea typeface="ＭＳ Ｐゴシック" charset="0"/>
                <a:cs typeface="Arial Narrow"/>
              </a:rPr>
              <a:t>Scotland</a:t>
            </a:r>
            <a:endParaRPr sz="588">
              <a:solidFill>
                <a:prstClr val="black"/>
              </a:solidFill>
              <a:latin typeface="Arial Narrow"/>
              <a:ea typeface="ＭＳ Ｐゴシック" charset="0"/>
              <a:cs typeface="Arial Narrow"/>
            </a:endParaRPr>
          </a:p>
        </p:txBody>
      </p:sp>
      <p:sp>
        <p:nvSpPr>
          <p:cNvPr id="21" name="object 21"/>
          <p:cNvSpPr txBox="1"/>
          <p:nvPr/>
        </p:nvSpPr>
        <p:spPr>
          <a:xfrm>
            <a:off x="5601860" y="3322841"/>
            <a:ext cx="282388"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Sampson</a:t>
            </a:r>
            <a:endParaRPr sz="588">
              <a:solidFill>
                <a:prstClr val="black"/>
              </a:solidFill>
              <a:latin typeface="Arial Narrow"/>
              <a:ea typeface="ＭＳ Ｐゴシック" charset="0"/>
              <a:cs typeface="Arial Narrow"/>
            </a:endParaRPr>
          </a:p>
        </p:txBody>
      </p:sp>
      <p:sp>
        <p:nvSpPr>
          <p:cNvPr id="22" name="object 22"/>
          <p:cNvSpPr txBox="1"/>
          <p:nvPr/>
        </p:nvSpPr>
        <p:spPr>
          <a:xfrm>
            <a:off x="3039946" y="3160566"/>
            <a:ext cx="303804"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Cleveland</a:t>
            </a:r>
            <a:endParaRPr sz="588">
              <a:solidFill>
                <a:prstClr val="black"/>
              </a:solidFill>
              <a:latin typeface="Arial Narrow"/>
              <a:ea typeface="ＭＳ Ｐゴシック" charset="0"/>
              <a:cs typeface="Arial Narrow"/>
            </a:endParaRPr>
          </a:p>
        </p:txBody>
      </p:sp>
      <p:sp>
        <p:nvSpPr>
          <p:cNvPr id="23" name="object 23"/>
          <p:cNvSpPr txBox="1"/>
          <p:nvPr/>
        </p:nvSpPr>
        <p:spPr>
          <a:xfrm>
            <a:off x="3367950" y="3095436"/>
            <a:ext cx="226110"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Gaston</a:t>
            </a:r>
            <a:endParaRPr sz="588">
              <a:solidFill>
                <a:prstClr val="black"/>
              </a:solidFill>
              <a:latin typeface="Arial Narrow"/>
              <a:ea typeface="ＭＳ Ｐゴシック" charset="0"/>
              <a:cs typeface="Arial Narrow"/>
            </a:endParaRPr>
          </a:p>
        </p:txBody>
      </p:sp>
      <p:sp>
        <p:nvSpPr>
          <p:cNvPr id="24" name="object 24"/>
          <p:cNvSpPr txBox="1"/>
          <p:nvPr/>
        </p:nvSpPr>
        <p:spPr>
          <a:xfrm>
            <a:off x="1338751" y="3303697"/>
            <a:ext cx="144431" cy="102041"/>
          </a:xfrm>
          <a:prstGeom prst="rect">
            <a:avLst/>
          </a:prstGeom>
        </p:spPr>
        <p:txBody>
          <a:bodyPr vert="horz" wrap="square" lIns="0" tIns="11455" rIns="0" bIns="0" rtlCol="0">
            <a:spAutoFit/>
          </a:bodyPr>
          <a:lstStyle/>
          <a:p>
            <a:pPr marL="9961" defTabSz="717224">
              <a:spcBef>
                <a:spcPts val="90"/>
              </a:spcBef>
            </a:pPr>
            <a:r>
              <a:rPr sz="588" dirty="0">
                <a:solidFill>
                  <a:srgbClr val="221F1F"/>
                </a:solidFill>
                <a:latin typeface="Arial Narrow"/>
                <a:ea typeface="ＭＳ Ｐゴシック" charset="0"/>
                <a:cs typeface="Arial Narrow"/>
              </a:rPr>
              <a:t>Clay</a:t>
            </a:r>
            <a:endParaRPr sz="588">
              <a:solidFill>
                <a:prstClr val="black"/>
              </a:solidFill>
              <a:latin typeface="Arial Narrow"/>
              <a:ea typeface="ＭＳ Ｐゴシック" charset="0"/>
              <a:cs typeface="Arial Narrow"/>
            </a:endParaRPr>
          </a:p>
        </p:txBody>
      </p:sp>
      <p:sp>
        <p:nvSpPr>
          <p:cNvPr id="25" name="object 25"/>
          <p:cNvSpPr txBox="1"/>
          <p:nvPr/>
        </p:nvSpPr>
        <p:spPr>
          <a:xfrm>
            <a:off x="3139810" y="2184242"/>
            <a:ext cx="162859"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Ashe</a:t>
            </a:r>
            <a:endParaRPr sz="588">
              <a:solidFill>
                <a:prstClr val="black"/>
              </a:solidFill>
              <a:latin typeface="Arial Narrow"/>
              <a:ea typeface="ＭＳ Ｐゴシック" charset="0"/>
              <a:cs typeface="Arial Narrow"/>
            </a:endParaRPr>
          </a:p>
        </p:txBody>
      </p:sp>
      <p:sp>
        <p:nvSpPr>
          <p:cNvPr id="26" name="object 26"/>
          <p:cNvSpPr txBox="1"/>
          <p:nvPr/>
        </p:nvSpPr>
        <p:spPr>
          <a:xfrm>
            <a:off x="2978321" y="2772382"/>
            <a:ext cx="186764"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Burke</a:t>
            </a:r>
            <a:endParaRPr sz="588">
              <a:solidFill>
                <a:prstClr val="black"/>
              </a:solidFill>
              <a:latin typeface="Arial Narrow"/>
              <a:ea typeface="ＭＳ Ｐゴシック" charset="0"/>
              <a:cs typeface="Arial Narrow"/>
            </a:endParaRPr>
          </a:p>
        </p:txBody>
      </p:sp>
      <p:sp>
        <p:nvSpPr>
          <p:cNvPr id="27" name="object 27"/>
          <p:cNvSpPr txBox="1"/>
          <p:nvPr/>
        </p:nvSpPr>
        <p:spPr>
          <a:xfrm>
            <a:off x="3307926" y="2770935"/>
            <a:ext cx="278404" cy="284631"/>
          </a:xfrm>
          <a:prstGeom prst="rect">
            <a:avLst/>
          </a:prstGeom>
        </p:spPr>
        <p:txBody>
          <a:bodyPr vert="horz" wrap="square" lIns="0" tIns="9463" rIns="0" bIns="0" rtlCol="0">
            <a:spAutoFit/>
          </a:bodyPr>
          <a:lstStyle/>
          <a:p>
            <a:pPr marL="28390" marR="3985" indent="-18926" defTabSz="717224">
              <a:lnSpc>
                <a:spcPct val="151800"/>
              </a:lnSpc>
              <a:spcBef>
                <a:spcPts val="75"/>
              </a:spcBef>
            </a:pPr>
            <a:r>
              <a:rPr sz="588" spc="16" dirty="0">
                <a:solidFill>
                  <a:srgbClr val="221F1F"/>
                </a:solidFill>
                <a:latin typeface="Arial Narrow"/>
                <a:ea typeface="ＭＳ Ｐゴシック" charset="0"/>
                <a:cs typeface="Arial Narrow"/>
              </a:rPr>
              <a:t>Catawba  </a:t>
            </a:r>
            <a:r>
              <a:rPr sz="588" spc="12" dirty="0">
                <a:solidFill>
                  <a:srgbClr val="221F1F"/>
                </a:solidFill>
                <a:latin typeface="Arial Narrow"/>
                <a:ea typeface="ＭＳ Ｐゴシック" charset="0"/>
                <a:cs typeface="Arial Narrow"/>
              </a:rPr>
              <a:t>Lincoln</a:t>
            </a:r>
            <a:endParaRPr sz="588">
              <a:solidFill>
                <a:prstClr val="black"/>
              </a:solidFill>
              <a:latin typeface="Arial Narrow"/>
              <a:ea typeface="ＭＳ Ｐゴシック" charset="0"/>
              <a:cs typeface="Arial Narrow"/>
            </a:endParaRPr>
          </a:p>
        </p:txBody>
      </p:sp>
      <p:sp>
        <p:nvSpPr>
          <p:cNvPr id="28" name="object 28"/>
          <p:cNvSpPr txBox="1"/>
          <p:nvPr/>
        </p:nvSpPr>
        <p:spPr>
          <a:xfrm>
            <a:off x="973192" y="3254032"/>
            <a:ext cx="292349"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Cherokee</a:t>
            </a:r>
            <a:endParaRPr sz="588">
              <a:solidFill>
                <a:prstClr val="black"/>
              </a:solidFill>
              <a:latin typeface="Arial Narrow"/>
              <a:ea typeface="ＭＳ Ｐゴシック" charset="0"/>
              <a:cs typeface="Arial Narrow"/>
            </a:endParaRPr>
          </a:p>
        </p:txBody>
      </p:sp>
      <p:sp>
        <p:nvSpPr>
          <p:cNvPr id="29" name="object 29"/>
          <p:cNvSpPr txBox="1"/>
          <p:nvPr/>
        </p:nvSpPr>
        <p:spPr>
          <a:xfrm>
            <a:off x="1202475" y="3086676"/>
            <a:ext cx="251510"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Graham</a:t>
            </a:r>
            <a:endParaRPr sz="588">
              <a:solidFill>
                <a:prstClr val="black"/>
              </a:solidFill>
              <a:latin typeface="Arial Narrow"/>
              <a:ea typeface="ＭＳ Ｐゴシック" charset="0"/>
              <a:cs typeface="Arial Narrow"/>
            </a:endParaRPr>
          </a:p>
        </p:txBody>
      </p:sp>
      <p:sp>
        <p:nvSpPr>
          <p:cNvPr id="30" name="object 30"/>
          <p:cNvSpPr txBox="1"/>
          <p:nvPr/>
        </p:nvSpPr>
        <p:spPr>
          <a:xfrm>
            <a:off x="1865074" y="2877883"/>
            <a:ext cx="696756" cy="102104"/>
          </a:xfrm>
          <a:prstGeom prst="rect">
            <a:avLst/>
          </a:prstGeom>
        </p:spPr>
        <p:txBody>
          <a:bodyPr vert="horz" wrap="square" lIns="0" tIns="11455" rIns="0" bIns="0" rtlCol="0">
            <a:spAutoFit/>
          </a:bodyPr>
          <a:lstStyle/>
          <a:p>
            <a:pPr marL="29884" defTabSz="717224">
              <a:spcBef>
                <a:spcPts val="90"/>
              </a:spcBef>
            </a:pPr>
            <a:r>
              <a:rPr sz="883" spc="23" baseline="-44444" dirty="0">
                <a:solidFill>
                  <a:srgbClr val="221F1F"/>
                </a:solidFill>
                <a:latin typeface="Arial Narrow"/>
                <a:ea typeface="ＭＳ Ｐゴシック" charset="0"/>
                <a:cs typeface="Arial Narrow"/>
              </a:rPr>
              <a:t>Haywood</a:t>
            </a:r>
            <a:r>
              <a:rPr sz="883" spc="247" baseline="-44444" dirty="0">
                <a:solidFill>
                  <a:srgbClr val="221F1F"/>
                </a:solidFill>
                <a:latin typeface="Arial Narrow"/>
                <a:ea typeface="ＭＳ Ｐゴシック" charset="0"/>
                <a:cs typeface="Arial Narrow"/>
              </a:rPr>
              <a:t> </a:t>
            </a:r>
            <a:r>
              <a:rPr sz="588" spc="8" dirty="0">
                <a:solidFill>
                  <a:srgbClr val="221F1F"/>
                </a:solidFill>
                <a:latin typeface="Arial Narrow"/>
                <a:ea typeface="ＭＳ Ｐゴシック" charset="0"/>
                <a:cs typeface="Arial Narrow"/>
              </a:rPr>
              <a:t>Buncombe</a:t>
            </a:r>
            <a:endParaRPr sz="588">
              <a:solidFill>
                <a:prstClr val="black"/>
              </a:solidFill>
              <a:latin typeface="Arial Narrow"/>
              <a:ea typeface="ＭＳ Ｐゴシック" charset="0"/>
              <a:cs typeface="Arial Narrow"/>
            </a:endParaRPr>
          </a:p>
        </p:txBody>
      </p:sp>
      <p:sp>
        <p:nvSpPr>
          <p:cNvPr id="31" name="object 31"/>
          <p:cNvSpPr txBox="1"/>
          <p:nvPr/>
        </p:nvSpPr>
        <p:spPr>
          <a:xfrm>
            <a:off x="1790691" y="3119965"/>
            <a:ext cx="244537"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Jackson</a:t>
            </a:r>
            <a:endParaRPr sz="588">
              <a:solidFill>
                <a:prstClr val="black"/>
              </a:solidFill>
              <a:latin typeface="Arial Narrow"/>
              <a:ea typeface="ＭＳ Ｐゴシック" charset="0"/>
              <a:cs typeface="Arial Narrow"/>
            </a:endParaRPr>
          </a:p>
        </p:txBody>
      </p:sp>
      <p:sp>
        <p:nvSpPr>
          <p:cNvPr id="32" name="object 32"/>
          <p:cNvSpPr txBox="1"/>
          <p:nvPr/>
        </p:nvSpPr>
        <p:spPr>
          <a:xfrm>
            <a:off x="2605297" y="2851298"/>
            <a:ext cx="309283" cy="102041"/>
          </a:xfrm>
          <a:prstGeom prst="rect">
            <a:avLst/>
          </a:prstGeom>
        </p:spPr>
        <p:txBody>
          <a:bodyPr vert="horz" wrap="square" lIns="0" tIns="11455" rIns="0" bIns="0" rtlCol="0">
            <a:spAutoFit/>
          </a:bodyPr>
          <a:lstStyle/>
          <a:p>
            <a:pPr marL="9961" defTabSz="717224">
              <a:spcBef>
                <a:spcPts val="90"/>
              </a:spcBef>
            </a:pPr>
            <a:r>
              <a:rPr sz="588" spc="20" dirty="0">
                <a:solidFill>
                  <a:srgbClr val="221F1F"/>
                </a:solidFill>
                <a:latin typeface="Arial Narrow"/>
                <a:ea typeface="ＭＳ Ｐゴシック" charset="0"/>
                <a:cs typeface="Arial Narrow"/>
              </a:rPr>
              <a:t>McDowell</a:t>
            </a:r>
            <a:endParaRPr sz="588">
              <a:solidFill>
                <a:prstClr val="black"/>
              </a:solidFill>
              <a:latin typeface="Arial Narrow"/>
              <a:ea typeface="ＭＳ Ｐゴシック" charset="0"/>
              <a:cs typeface="Arial Narrow"/>
            </a:endParaRPr>
          </a:p>
        </p:txBody>
      </p:sp>
      <p:sp>
        <p:nvSpPr>
          <p:cNvPr id="33" name="object 33"/>
          <p:cNvSpPr txBox="1"/>
          <p:nvPr/>
        </p:nvSpPr>
        <p:spPr>
          <a:xfrm>
            <a:off x="1549143" y="3230874"/>
            <a:ext cx="217644" cy="102041"/>
          </a:xfrm>
          <a:prstGeom prst="rect">
            <a:avLst/>
          </a:prstGeom>
        </p:spPr>
        <p:txBody>
          <a:bodyPr vert="horz" wrap="square" lIns="0" tIns="11455" rIns="0" bIns="0" rtlCol="0">
            <a:spAutoFit/>
          </a:bodyPr>
          <a:lstStyle/>
          <a:p>
            <a:pPr marL="9961" defTabSz="717224">
              <a:spcBef>
                <a:spcPts val="90"/>
              </a:spcBef>
            </a:pPr>
            <a:r>
              <a:rPr sz="588" spc="20" dirty="0">
                <a:solidFill>
                  <a:srgbClr val="221F1F"/>
                </a:solidFill>
                <a:latin typeface="Arial Narrow"/>
                <a:ea typeface="ＭＳ Ｐゴシック" charset="0"/>
                <a:cs typeface="Arial Narrow"/>
              </a:rPr>
              <a:t>Macon</a:t>
            </a:r>
            <a:endParaRPr sz="588">
              <a:solidFill>
                <a:prstClr val="black"/>
              </a:solidFill>
              <a:latin typeface="Arial Narrow"/>
              <a:ea typeface="ＭＳ Ｐゴシック" charset="0"/>
              <a:cs typeface="Arial Narrow"/>
            </a:endParaRPr>
          </a:p>
        </p:txBody>
      </p:sp>
      <p:sp>
        <p:nvSpPr>
          <p:cNvPr id="34" name="object 34"/>
          <p:cNvSpPr txBox="1"/>
          <p:nvPr/>
        </p:nvSpPr>
        <p:spPr>
          <a:xfrm>
            <a:off x="2122658" y="2675413"/>
            <a:ext cx="269937" cy="102041"/>
          </a:xfrm>
          <a:prstGeom prst="rect">
            <a:avLst/>
          </a:prstGeom>
        </p:spPr>
        <p:txBody>
          <a:bodyPr vert="horz" wrap="square" lIns="0" tIns="11455" rIns="0" bIns="0" rtlCol="0">
            <a:spAutoFit/>
          </a:bodyPr>
          <a:lstStyle/>
          <a:p>
            <a:pPr marL="9961" defTabSz="717224">
              <a:spcBef>
                <a:spcPts val="90"/>
              </a:spcBef>
            </a:pPr>
            <a:r>
              <a:rPr sz="588" spc="20" dirty="0">
                <a:solidFill>
                  <a:srgbClr val="221F1F"/>
                </a:solidFill>
                <a:latin typeface="Arial Narrow"/>
                <a:ea typeface="ＭＳ Ｐゴシック" charset="0"/>
                <a:cs typeface="Arial Narrow"/>
              </a:rPr>
              <a:t>Madison</a:t>
            </a:r>
            <a:endParaRPr sz="588">
              <a:solidFill>
                <a:prstClr val="black"/>
              </a:solidFill>
              <a:latin typeface="Arial Narrow"/>
              <a:ea typeface="ＭＳ Ｐゴシック" charset="0"/>
              <a:cs typeface="Arial Narrow"/>
            </a:endParaRPr>
          </a:p>
        </p:txBody>
      </p:sp>
      <p:sp>
        <p:nvSpPr>
          <p:cNvPr id="35" name="object 35"/>
          <p:cNvSpPr txBox="1"/>
          <p:nvPr/>
        </p:nvSpPr>
        <p:spPr>
          <a:xfrm>
            <a:off x="2524856" y="2490614"/>
            <a:ext cx="446741" cy="102104"/>
          </a:xfrm>
          <a:prstGeom prst="rect">
            <a:avLst/>
          </a:prstGeom>
        </p:spPr>
        <p:txBody>
          <a:bodyPr vert="horz" wrap="square" lIns="0" tIns="11455" rIns="0" bIns="0" rtlCol="0">
            <a:spAutoFit/>
          </a:bodyPr>
          <a:lstStyle/>
          <a:p>
            <a:pPr marL="9961" defTabSz="717224">
              <a:spcBef>
                <a:spcPts val="90"/>
              </a:spcBef>
            </a:pPr>
            <a:r>
              <a:rPr sz="883" spc="35" baseline="3703" dirty="0">
                <a:solidFill>
                  <a:srgbClr val="221F1F"/>
                </a:solidFill>
                <a:latin typeface="Arial Narrow"/>
                <a:ea typeface="ＭＳ Ｐゴシック" charset="0"/>
                <a:cs typeface="Arial Narrow"/>
              </a:rPr>
              <a:t>Mitchell</a:t>
            </a:r>
            <a:r>
              <a:rPr sz="883" spc="88" baseline="3703" dirty="0">
                <a:solidFill>
                  <a:srgbClr val="221F1F"/>
                </a:solidFill>
                <a:latin typeface="Arial Narrow"/>
                <a:ea typeface="ＭＳ Ｐゴシック" charset="0"/>
                <a:cs typeface="Arial Narrow"/>
              </a:rPr>
              <a:t> </a:t>
            </a:r>
            <a:r>
              <a:rPr sz="588" spc="8" dirty="0">
                <a:solidFill>
                  <a:srgbClr val="221F1F"/>
                </a:solidFill>
                <a:latin typeface="Arial Narrow"/>
                <a:ea typeface="ＭＳ Ｐゴシック" charset="0"/>
                <a:cs typeface="Arial Narrow"/>
              </a:rPr>
              <a:t>Avery</a:t>
            </a:r>
            <a:endParaRPr sz="588">
              <a:solidFill>
                <a:prstClr val="black"/>
              </a:solidFill>
              <a:latin typeface="Arial Narrow"/>
              <a:ea typeface="ＭＳ Ｐゴシック" charset="0"/>
              <a:cs typeface="Arial Narrow"/>
            </a:endParaRPr>
          </a:p>
        </p:txBody>
      </p:sp>
      <p:sp>
        <p:nvSpPr>
          <p:cNvPr id="36" name="object 36"/>
          <p:cNvSpPr txBox="1"/>
          <p:nvPr/>
        </p:nvSpPr>
        <p:spPr>
          <a:xfrm>
            <a:off x="2702418" y="2990850"/>
            <a:ext cx="329204"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Rutherford</a:t>
            </a:r>
            <a:endParaRPr sz="588">
              <a:solidFill>
                <a:prstClr val="black"/>
              </a:solidFill>
              <a:latin typeface="Arial Narrow"/>
              <a:ea typeface="ＭＳ Ｐゴシック" charset="0"/>
              <a:cs typeface="Arial Narrow"/>
            </a:endParaRPr>
          </a:p>
        </p:txBody>
      </p:sp>
      <p:sp>
        <p:nvSpPr>
          <p:cNvPr id="37" name="object 37"/>
          <p:cNvSpPr txBox="1"/>
          <p:nvPr/>
        </p:nvSpPr>
        <p:spPr>
          <a:xfrm>
            <a:off x="1528653" y="2967922"/>
            <a:ext cx="195231"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Swain</a:t>
            </a:r>
            <a:endParaRPr sz="588">
              <a:solidFill>
                <a:prstClr val="black"/>
              </a:solidFill>
              <a:latin typeface="Arial Narrow"/>
              <a:ea typeface="ＭＳ Ｐゴシック" charset="0"/>
              <a:cs typeface="Arial Narrow"/>
            </a:endParaRPr>
          </a:p>
        </p:txBody>
      </p:sp>
      <p:sp>
        <p:nvSpPr>
          <p:cNvPr id="38" name="object 38"/>
          <p:cNvSpPr txBox="1"/>
          <p:nvPr/>
        </p:nvSpPr>
        <p:spPr>
          <a:xfrm>
            <a:off x="2042141" y="3051104"/>
            <a:ext cx="701737" cy="268047"/>
          </a:xfrm>
          <a:prstGeom prst="rect">
            <a:avLst/>
          </a:prstGeom>
        </p:spPr>
        <p:txBody>
          <a:bodyPr vert="horz" wrap="square" lIns="0" tIns="11455" rIns="0" bIns="0" rtlCol="0">
            <a:spAutoFit/>
          </a:bodyPr>
          <a:lstStyle/>
          <a:p>
            <a:pPr marL="218653" defTabSz="717224">
              <a:lnSpc>
                <a:spcPts val="678"/>
              </a:lnSpc>
              <a:spcBef>
                <a:spcPts val="90"/>
              </a:spcBef>
            </a:pPr>
            <a:r>
              <a:rPr sz="588" spc="8" dirty="0">
                <a:solidFill>
                  <a:srgbClr val="221F1F"/>
                </a:solidFill>
                <a:latin typeface="Arial Narrow"/>
                <a:ea typeface="ＭＳ Ｐゴシック" charset="0"/>
                <a:cs typeface="Arial Narrow"/>
              </a:rPr>
              <a:t>Henderson</a:t>
            </a:r>
            <a:endParaRPr sz="588">
              <a:solidFill>
                <a:prstClr val="black"/>
              </a:solidFill>
              <a:latin typeface="Arial Narrow"/>
              <a:ea typeface="ＭＳ Ｐゴシック" charset="0"/>
              <a:cs typeface="Arial Narrow"/>
            </a:endParaRPr>
          </a:p>
          <a:p>
            <a:pPr marL="567304" defTabSz="717224">
              <a:lnSpc>
                <a:spcPts val="631"/>
              </a:lnSpc>
            </a:pPr>
            <a:r>
              <a:rPr sz="588" spc="8" dirty="0">
                <a:solidFill>
                  <a:srgbClr val="221F1F"/>
                </a:solidFill>
                <a:latin typeface="Arial Narrow"/>
                <a:ea typeface="ＭＳ Ｐゴシック" charset="0"/>
                <a:cs typeface="Arial Narrow"/>
              </a:rPr>
              <a:t>Polk</a:t>
            </a:r>
            <a:endParaRPr sz="588">
              <a:solidFill>
                <a:prstClr val="black"/>
              </a:solidFill>
              <a:latin typeface="Arial Narrow"/>
              <a:ea typeface="ＭＳ Ｐゴシック" charset="0"/>
              <a:cs typeface="Arial Narrow"/>
            </a:endParaRPr>
          </a:p>
          <a:p>
            <a:pPr marL="9961" defTabSz="717224">
              <a:lnSpc>
                <a:spcPts val="655"/>
              </a:lnSpc>
            </a:pPr>
            <a:r>
              <a:rPr sz="588" spc="8" dirty="0">
                <a:solidFill>
                  <a:srgbClr val="221F1F"/>
                </a:solidFill>
                <a:latin typeface="Arial Narrow"/>
                <a:ea typeface="ＭＳ Ｐゴシック" charset="0"/>
                <a:cs typeface="Arial Narrow"/>
              </a:rPr>
              <a:t>T'sylvania</a:t>
            </a:r>
            <a:endParaRPr sz="588">
              <a:solidFill>
                <a:prstClr val="black"/>
              </a:solidFill>
              <a:latin typeface="Arial Narrow"/>
              <a:ea typeface="ＭＳ Ｐゴシック" charset="0"/>
              <a:cs typeface="Arial Narrow"/>
            </a:endParaRPr>
          </a:p>
        </p:txBody>
      </p:sp>
      <p:sp>
        <p:nvSpPr>
          <p:cNvPr id="39" name="object 39"/>
          <p:cNvSpPr txBox="1"/>
          <p:nvPr/>
        </p:nvSpPr>
        <p:spPr>
          <a:xfrm>
            <a:off x="2926981" y="2363175"/>
            <a:ext cx="282388"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Watauga</a:t>
            </a:r>
            <a:endParaRPr sz="588">
              <a:solidFill>
                <a:prstClr val="black"/>
              </a:solidFill>
              <a:latin typeface="Arial Narrow"/>
              <a:ea typeface="ＭＳ Ｐゴシック" charset="0"/>
              <a:cs typeface="Arial Narrow"/>
            </a:endParaRPr>
          </a:p>
        </p:txBody>
      </p:sp>
      <p:sp>
        <p:nvSpPr>
          <p:cNvPr id="40" name="object 40"/>
          <p:cNvSpPr txBox="1"/>
          <p:nvPr/>
        </p:nvSpPr>
        <p:spPr>
          <a:xfrm>
            <a:off x="3384253" y="2393112"/>
            <a:ext cx="210670"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Wilkes</a:t>
            </a:r>
            <a:endParaRPr sz="588">
              <a:solidFill>
                <a:prstClr val="black"/>
              </a:solidFill>
              <a:latin typeface="Arial Narrow"/>
              <a:ea typeface="ＭＳ Ｐゴシック" charset="0"/>
              <a:cs typeface="Arial Narrow"/>
            </a:endParaRPr>
          </a:p>
        </p:txBody>
      </p:sp>
      <p:sp>
        <p:nvSpPr>
          <p:cNvPr id="41" name="object 41"/>
          <p:cNvSpPr txBox="1"/>
          <p:nvPr/>
        </p:nvSpPr>
        <p:spPr>
          <a:xfrm>
            <a:off x="2479381" y="2635574"/>
            <a:ext cx="226110" cy="102041"/>
          </a:xfrm>
          <a:prstGeom prst="rect">
            <a:avLst/>
          </a:prstGeom>
        </p:spPr>
        <p:txBody>
          <a:bodyPr vert="horz" wrap="square" lIns="0" tIns="11455" rIns="0" bIns="0" rtlCol="0">
            <a:spAutoFit/>
          </a:bodyPr>
          <a:lstStyle/>
          <a:p>
            <a:pPr marL="9961" defTabSz="717224">
              <a:spcBef>
                <a:spcPts val="90"/>
              </a:spcBef>
            </a:pPr>
            <a:r>
              <a:rPr sz="588" dirty="0">
                <a:solidFill>
                  <a:srgbClr val="221F1F"/>
                </a:solidFill>
                <a:latin typeface="Arial Narrow"/>
                <a:ea typeface="ＭＳ Ｐゴシック" charset="0"/>
                <a:cs typeface="Arial Narrow"/>
              </a:rPr>
              <a:t>Yancey</a:t>
            </a:r>
            <a:endParaRPr sz="588">
              <a:solidFill>
                <a:prstClr val="black"/>
              </a:solidFill>
              <a:latin typeface="Arial Narrow"/>
              <a:ea typeface="ＭＳ Ｐゴシック" charset="0"/>
              <a:cs typeface="Arial Narrow"/>
            </a:endParaRPr>
          </a:p>
        </p:txBody>
      </p:sp>
      <p:sp>
        <p:nvSpPr>
          <p:cNvPr id="42" name="object 42"/>
          <p:cNvSpPr txBox="1"/>
          <p:nvPr/>
        </p:nvSpPr>
        <p:spPr>
          <a:xfrm>
            <a:off x="3360715" y="2140747"/>
            <a:ext cx="307788"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Alleghany</a:t>
            </a:r>
            <a:endParaRPr sz="588">
              <a:solidFill>
                <a:prstClr val="black"/>
              </a:solidFill>
              <a:latin typeface="Arial Narrow"/>
              <a:ea typeface="ＭＳ Ｐゴシック" charset="0"/>
              <a:cs typeface="Arial Narrow"/>
            </a:endParaRPr>
          </a:p>
        </p:txBody>
      </p:sp>
      <p:sp>
        <p:nvSpPr>
          <p:cNvPr id="43" name="object 43"/>
          <p:cNvSpPr txBox="1"/>
          <p:nvPr/>
        </p:nvSpPr>
        <p:spPr>
          <a:xfrm>
            <a:off x="3828858" y="2209277"/>
            <a:ext cx="166844" cy="102040"/>
          </a:xfrm>
          <a:prstGeom prst="rect">
            <a:avLst/>
          </a:prstGeom>
        </p:spPr>
        <p:txBody>
          <a:bodyPr vert="horz" wrap="square" lIns="0" tIns="11454" rIns="0" bIns="0" rtlCol="0">
            <a:spAutoFit/>
          </a:bodyPr>
          <a:lstStyle/>
          <a:p>
            <a:pPr marL="9961" defTabSz="717224">
              <a:spcBef>
                <a:spcPts val="90"/>
              </a:spcBef>
            </a:pPr>
            <a:r>
              <a:rPr sz="588" dirty="0">
                <a:solidFill>
                  <a:srgbClr val="221F1F"/>
                </a:solidFill>
                <a:latin typeface="Arial Narrow"/>
                <a:ea typeface="ＭＳ Ｐゴシック" charset="0"/>
                <a:cs typeface="Arial Narrow"/>
              </a:rPr>
              <a:t>Surry</a:t>
            </a:r>
            <a:endParaRPr sz="588">
              <a:solidFill>
                <a:prstClr val="black"/>
              </a:solidFill>
              <a:latin typeface="Arial Narrow"/>
              <a:ea typeface="ＭＳ Ｐゴシック" charset="0"/>
              <a:cs typeface="Arial Narrow"/>
            </a:endParaRPr>
          </a:p>
        </p:txBody>
      </p:sp>
      <p:sp>
        <p:nvSpPr>
          <p:cNvPr id="44" name="object 44"/>
          <p:cNvSpPr txBox="1"/>
          <p:nvPr/>
        </p:nvSpPr>
        <p:spPr>
          <a:xfrm>
            <a:off x="4445792" y="2214707"/>
            <a:ext cx="659404" cy="102040"/>
          </a:xfrm>
          <a:prstGeom prst="rect">
            <a:avLst/>
          </a:prstGeom>
        </p:spPr>
        <p:txBody>
          <a:bodyPr vert="horz" wrap="square" lIns="0" tIns="11454"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Rockingham</a:t>
            </a:r>
            <a:r>
              <a:rPr sz="588" spc="133" dirty="0">
                <a:solidFill>
                  <a:srgbClr val="221F1F"/>
                </a:solidFill>
                <a:latin typeface="Arial Narrow"/>
                <a:ea typeface="ＭＳ Ｐゴシック" charset="0"/>
                <a:cs typeface="Arial Narrow"/>
              </a:rPr>
              <a:t> </a:t>
            </a:r>
            <a:r>
              <a:rPr sz="588" spc="8" dirty="0">
                <a:solidFill>
                  <a:srgbClr val="221F1F"/>
                </a:solidFill>
                <a:latin typeface="Arial Narrow"/>
                <a:ea typeface="ＭＳ Ｐゴシック" charset="0"/>
                <a:cs typeface="Arial Narrow"/>
              </a:rPr>
              <a:t>Caswell</a:t>
            </a:r>
            <a:endParaRPr sz="588">
              <a:solidFill>
                <a:prstClr val="black"/>
              </a:solidFill>
              <a:latin typeface="Arial Narrow"/>
              <a:ea typeface="ＭＳ Ｐゴシック" charset="0"/>
              <a:cs typeface="Arial Narrow"/>
            </a:endParaRPr>
          </a:p>
        </p:txBody>
      </p:sp>
      <p:sp>
        <p:nvSpPr>
          <p:cNvPr id="45" name="object 45"/>
          <p:cNvSpPr txBox="1"/>
          <p:nvPr/>
        </p:nvSpPr>
        <p:spPr>
          <a:xfrm>
            <a:off x="3794603" y="2415725"/>
            <a:ext cx="219137"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Yadkin</a:t>
            </a:r>
            <a:endParaRPr sz="588">
              <a:solidFill>
                <a:prstClr val="black"/>
              </a:solidFill>
              <a:latin typeface="Arial Narrow"/>
              <a:ea typeface="ＭＳ Ｐゴシック" charset="0"/>
              <a:cs typeface="Arial Narrow"/>
            </a:endParaRPr>
          </a:p>
        </p:txBody>
      </p:sp>
      <p:sp>
        <p:nvSpPr>
          <p:cNvPr id="46" name="object 46"/>
          <p:cNvSpPr txBox="1"/>
          <p:nvPr/>
        </p:nvSpPr>
        <p:spPr>
          <a:xfrm>
            <a:off x="4136547" y="2429284"/>
            <a:ext cx="230094"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Forsyth</a:t>
            </a:r>
            <a:endParaRPr sz="588">
              <a:solidFill>
                <a:prstClr val="black"/>
              </a:solidFill>
              <a:latin typeface="Arial Narrow"/>
              <a:ea typeface="ＭＳ Ｐゴシック" charset="0"/>
              <a:cs typeface="Arial Narrow"/>
            </a:endParaRPr>
          </a:p>
        </p:txBody>
      </p:sp>
      <p:sp>
        <p:nvSpPr>
          <p:cNvPr id="47" name="object 47"/>
          <p:cNvSpPr txBox="1"/>
          <p:nvPr/>
        </p:nvSpPr>
        <p:spPr>
          <a:xfrm>
            <a:off x="4493651" y="2473922"/>
            <a:ext cx="254498"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Guilford</a:t>
            </a:r>
            <a:endParaRPr sz="588">
              <a:solidFill>
                <a:prstClr val="black"/>
              </a:solidFill>
              <a:latin typeface="Arial Narrow"/>
              <a:ea typeface="ＭＳ Ｐゴシック" charset="0"/>
              <a:cs typeface="Arial Narrow"/>
            </a:endParaRPr>
          </a:p>
        </p:txBody>
      </p:sp>
      <p:sp>
        <p:nvSpPr>
          <p:cNvPr id="48" name="object 48"/>
          <p:cNvSpPr txBox="1"/>
          <p:nvPr/>
        </p:nvSpPr>
        <p:spPr>
          <a:xfrm>
            <a:off x="3904440" y="2590409"/>
            <a:ext cx="187761"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Davie</a:t>
            </a:r>
            <a:endParaRPr sz="588">
              <a:solidFill>
                <a:prstClr val="black"/>
              </a:solidFill>
              <a:latin typeface="Arial Narrow"/>
              <a:ea typeface="ＭＳ Ｐゴシック" charset="0"/>
              <a:cs typeface="Arial Narrow"/>
            </a:endParaRPr>
          </a:p>
        </p:txBody>
      </p:sp>
      <p:sp>
        <p:nvSpPr>
          <p:cNvPr id="49" name="object 49"/>
          <p:cNvSpPr txBox="1"/>
          <p:nvPr/>
        </p:nvSpPr>
        <p:spPr>
          <a:xfrm>
            <a:off x="4458100" y="2757778"/>
            <a:ext cx="295337"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Randolph</a:t>
            </a:r>
            <a:endParaRPr sz="588">
              <a:solidFill>
                <a:prstClr val="black"/>
              </a:solidFill>
              <a:latin typeface="Arial Narrow"/>
              <a:ea typeface="ＭＳ Ｐゴシック" charset="0"/>
              <a:cs typeface="Arial Narrow"/>
            </a:endParaRPr>
          </a:p>
        </p:txBody>
      </p:sp>
      <p:sp>
        <p:nvSpPr>
          <p:cNvPr id="50" name="object 50"/>
          <p:cNvSpPr txBox="1"/>
          <p:nvPr/>
        </p:nvSpPr>
        <p:spPr>
          <a:xfrm>
            <a:off x="4158555" y="2214392"/>
            <a:ext cx="209177" cy="102040"/>
          </a:xfrm>
          <a:prstGeom prst="rect">
            <a:avLst/>
          </a:prstGeom>
        </p:spPr>
        <p:txBody>
          <a:bodyPr vert="horz" wrap="square" lIns="0" tIns="11454" rIns="0" bIns="0" rtlCol="0">
            <a:spAutoFit/>
          </a:bodyPr>
          <a:lstStyle/>
          <a:p>
            <a:pPr marL="9961" defTabSz="717224">
              <a:spcBef>
                <a:spcPts val="90"/>
              </a:spcBef>
            </a:pPr>
            <a:r>
              <a:rPr sz="588" dirty="0">
                <a:solidFill>
                  <a:srgbClr val="221F1F"/>
                </a:solidFill>
                <a:latin typeface="Arial Narrow"/>
                <a:ea typeface="ＭＳ Ｐゴシック" charset="0"/>
                <a:cs typeface="Arial Narrow"/>
              </a:rPr>
              <a:t>Stokes</a:t>
            </a:r>
            <a:endParaRPr sz="588">
              <a:solidFill>
                <a:prstClr val="black"/>
              </a:solidFill>
              <a:latin typeface="Arial Narrow"/>
              <a:ea typeface="ＭＳ Ｐゴシック" charset="0"/>
              <a:cs typeface="Arial Narrow"/>
            </a:endParaRPr>
          </a:p>
        </p:txBody>
      </p:sp>
      <p:sp>
        <p:nvSpPr>
          <p:cNvPr id="51" name="object 51"/>
          <p:cNvSpPr txBox="1"/>
          <p:nvPr/>
        </p:nvSpPr>
        <p:spPr>
          <a:xfrm>
            <a:off x="4260478" y="3373507"/>
            <a:ext cx="202204"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Anson</a:t>
            </a:r>
            <a:endParaRPr sz="588">
              <a:solidFill>
                <a:prstClr val="black"/>
              </a:solidFill>
              <a:latin typeface="Arial Narrow"/>
              <a:ea typeface="ＭＳ Ｐゴシック" charset="0"/>
              <a:cs typeface="Arial Narrow"/>
            </a:endParaRPr>
          </a:p>
        </p:txBody>
      </p:sp>
      <p:sp>
        <p:nvSpPr>
          <p:cNvPr id="52" name="object 52"/>
          <p:cNvSpPr txBox="1"/>
          <p:nvPr/>
        </p:nvSpPr>
        <p:spPr>
          <a:xfrm>
            <a:off x="3861325" y="3012290"/>
            <a:ext cx="278404"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Cabarrus</a:t>
            </a:r>
            <a:endParaRPr sz="588">
              <a:solidFill>
                <a:prstClr val="black"/>
              </a:solidFill>
              <a:latin typeface="Arial Narrow"/>
              <a:ea typeface="ＭＳ Ｐゴシック" charset="0"/>
              <a:cs typeface="Arial Narrow"/>
            </a:endParaRPr>
          </a:p>
        </p:txBody>
      </p:sp>
      <p:sp>
        <p:nvSpPr>
          <p:cNvPr id="53" name="object 53"/>
          <p:cNvSpPr txBox="1"/>
          <p:nvPr/>
        </p:nvSpPr>
        <p:spPr>
          <a:xfrm>
            <a:off x="3599972" y="3193127"/>
            <a:ext cx="396937"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Mecklenburg</a:t>
            </a:r>
            <a:endParaRPr sz="588">
              <a:solidFill>
                <a:prstClr val="black"/>
              </a:solidFill>
              <a:latin typeface="Arial Narrow"/>
              <a:ea typeface="ＭＳ Ｐゴシック" charset="0"/>
              <a:cs typeface="Arial Narrow"/>
            </a:endParaRPr>
          </a:p>
        </p:txBody>
      </p:sp>
      <p:sp>
        <p:nvSpPr>
          <p:cNvPr id="54" name="object 54"/>
          <p:cNvSpPr txBox="1"/>
          <p:nvPr/>
        </p:nvSpPr>
        <p:spPr>
          <a:xfrm>
            <a:off x="3912363" y="2684330"/>
            <a:ext cx="482600" cy="268344"/>
          </a:xfrm>
          <a:prstGeom prst="rect">
            <a:avLst/>
          </a:prstGeom>
        </p:spPr>
        <p:txBody>
          <a:bodyPr vert="horz" wrap="square" lIns="0" tIns="9463" rIns="0" bIns="0" rtlCol="0">
            <a:spAutoFit/>
          </a:bodyPr>
          <a:lstStyle/>
          <a:p>
            <a:pPr marL="9961" marR="3985" indent="195741" defTabSz="717224">
              <a:lnSpc>
                <a:spcPct val="142700"/>
              </a:lnSpc>
              <a:spcBef>
                <a:spcPts val="75"/>
              </a:spcBef>
            </a:pPr>
            <a:r>
              <a:rPr sz="588" spc="8" dirty="0">
                <a:solidFill>
                  <a:srgbClr val="221F1F"/>
                </a:solidFill>
                <a:latin typeface="Arial Narrow"/>
                <a:ea typeface="ＭＳ Ｐゴシック" charset="0"/>
                <a:cs typeface="Arial Narrow"/>
              </a:rPr>
              <a:t>Davidson  </a:t>
            </a:r>
            <a:r>
              <a:rPr sz="588" spc="12" dirty="0">
                <a:solidFill>
                  <a:srgbClr val="221F1F"/>
                </a:solidFill>
                <a:latin typeface="Arial Narrow"/>
                <a:ea typeface="ＭＳ Ｐゴシック" charset="0"/>
                <a:cs typeface="Arial Narrow"/>
              </a:rPr>
              <a:t>Rowan</a:t>
            </a:r>
            <a:endParaRPr sz="588">
              <a:solidFill>
                <a:prstClr val="black"/>
              </a:solidFill>
              <a:latin typeface="Arial Narrow"/>
              <a:ea typeface="ＭＳ Ｐゴシック" charset="0"/>
              <a:cs typeface="Arial Narrow"/>
            </a:endParaRPr>
          </a:p>
        </p:txBody>
      </p:sp>
      <p:sp>
        <p:nvSpPr>
          <p:cNvPr id="55" name="object 55"/>
          <p:cNvSpPr txBox="1"/>
          <p:nvPr/>
        </p:nvSpPr>
        <p:spPr>
          <a:xfrm>
            <a:off x="4137761" y="3026381"/>
            <a:ext cx="562784" cy="192514"/>
          </a:xfrm>
          <a:prstGeom prst="rect">
            <a:avLst/>
          </a:prstGeom>
        </p:spPr>
        <p:txBody>
          <a:bodyPr vert="horz" wrap="square" lIns="0" tIns="11455" rIns="0" bIns="0" rtlCol="0">
            <a:spAutoFit/>
          </a:bodyPr>
          <a:lstStyle/>
          <a:p>
            <a:pPr marL="9961" marR="3985" indent="171336" defTabSz="717224">
              <a:spcBef>
                <a:spcPts val="90"/>
              </a:spcBef>
            </a:pPr>
            <a:r>
              <a:rPr sz="588" spc="20" dirty="0">
                <a:solidFill>
                  <a:srgbClr val="221F1F"/>
                </a:solidFill>
                <a:latin typeface="Arial Narrow"/>
                <a:ea typeface="ＭＳ Ｐゴシック" charset="0"/>
                <a:cs typeface="Arial Narrow"/>
              </a:rPr>
              <a:t>Montgomery  </a:t>
            </a:r>
            <a:r>
              <a:rPr sz="588" spc="8" dirty="0">
                <a:solidFill>
                  <a:srgbClr val="221F1F"/>
                </a:solidFill>
                <a:latin typeface="Arial Narrow"/>
                <a:ea typeface="ＭＳ Ｐゴシック" charset="0"/>
                <a:cs typeface="Arial Narrow"/>
              </a:rPr>
              <a:t>Stanly</a:t>
            </a:r>
            <a:endParaRPr sz="588">
              <a:solidFill>
                <a:prstClr val="black"/>
              </a:solidFill>
              <a:latin typeface="Arial Narrow"/>
              <a:ea typeface="ＭＳ Ｐゴシック" charset="0"/>
              <a:cs typeface="Arial Narrow"/>
            </a:endParaRPr>
          </a:p>
        </p:txBody>
      </p:sp>
      <p:sp>
        <p:nvSpPr>
          <p:cNvPr id="56" name="object 56"/>
          <p:cNvSpPr txBox="1"/>
          <p:nvPr/>
        </p:nvSpPr>
        <p:spPr>
          <a:xfrm>
            <a:off x="3911980" y="3359034"/>
            <a:ext cx="192244"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Union</a:t>
            </a:r>
            <a:endParaRPr sz="588">
              <a:solidFill>
                <a:prstClr val="black"/>
              </a:solidFill>
              <a:latin typeface="Arial Narrow"/>
              <a:ea typeface="ＭＳ Ｐゴシック" charset="0"/>
              <a:cs typeface="Arial Narrow"/>
            </a:endParaRPr>
          </a:p>
        </p:txBody>
      </p:sp>
      <p:sp>
        <p:nvSpPr>
          <p:cNvPr id="57" name="object 57"/>
          <p:cNvSpPr txBox="1"/>
          <p:nvPr/>
        </p:nvSpPr>
        <p:spPr>
          <a:xfrm>
            <a:off x="6766942" y="2494021"/>
            <a:ext cx="189255"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Bertie</a:t>
            </a:r>
            <a:endParaRPr sz="588">
              <a:solidFill>
                <a:prstClr val="black"/>
              </a:solidFill>
              <a:latin typeface="Arial Narrow"/>
              <a:ea typeface="ＭＳ Ｐゴシック" charset="0"/>
              <a:cs typeface="Arial Narrow"/>
            </a:endParaRPr>
          </a:p>
        </p:txBody>
      </p:sp>
      <p:sp>
        <p:nvSpPr>
          <p:cNvPr id="58" name="object 58"/>
          <p:cNvSpPr txBox="1"/>
          <p:nvPr/>
        </p:nvSpPr>
        <p:spPr>
          <a:xfrm>
            <a:off x="7696723" y="2743491"/>
            <a:ext cx="155388"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Dare</a:t>
            </a:r>
            <a:endParaRPr sz="588">
              <a:solidFill>
                <a:prstClr val="black"/>
              </a:solidFill>
              <a:latin typeface="Arial Narrow"/>
              <a:ea typeface="ＭＳ Ｐゴシック" charset="0"/>
              <a:cs typeface="Arial Narrow"/>
            </a:endParaRPr>
          </a:p>
        </p:txBody>
      </p:sp>
      <p:sp>
        <p:nvSpPr>
          <p:cNvPr id="59" name="object 59"/>
          <p:cNvSpPr txBox="1"/>
          <p:nvPr/>
        </p:nvSpPr>
        <p:spPr>
          <a:xfrm>
            <a:off x="6234180" y="2655815"/>
            <a:ext cx="354105"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Edgecombe</a:t>
            </a:r>
            <a:endParaRPr sz="588">
              <a:solidFill>
                <a:prstClr val="black"/>
              </a:solidFill>
              <a:latin typeface="Arial Narrow"/>
              <a:ea typeface="ＭＳ Ｐゴシック" charset="0"/>
              <a:cs typeface="Arial Narrow"/>
            </a:endParaRPr>
          </a:p>
        </p:txBody>
      </p:sp>
      <p:sp>
        <p:nvSpPr>
          <p:cNvPr id="60" name="object 60"/>
          <p:cNvSpPr txBox="1"/>
          <p:nvPr/>
        </p:nvSpPr>
        <p:spPr>
          <a:xfrm>
            <a:off x="6998742" y="2189934"/>
            <a:ext cx="186764"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Gates</a:t>
            </a:r>
            <a:endParaRPr sz="588">
              <a:solidFill>
                <a:prstClr val="black"/>
              </a:solidFill>
              <a:latin typeface="Arial Narrow"/>
              <a:ea typeface="ＭＳ Ｐゴシック" charset="0"/>
              <a:cs typeface="Arial Narrow"/>
            </a:endParaRPr>
          </a:p>
        </p:txBody>
      </p:sp>
      <p:sp>
        <p:nvSpPr>
          <p:cNvPr id="61" name="object 61"/>
          <p:cNvSpPr txBox="1"/>
          <p:nvPr/>
        </p:nvSpPr>
        <p:spPr>
          <a:xfrm>
            <a:off x="6743708" y="2296578"/>
            <a:ext cx="259977"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Hertford</a:t>
            </a:r>
            <a:endParaRPr sz="588">
              <a:solidFill>
                <a:prstClr val="black"/>
              </a:solidFill>
              <a:latin typeface="Arial Narrow"/>
              <a:ea typeface="ＭＳ Ｐゴシック" charset="0"/>
              <a:cs typeface="Arial Narrow"/>
            </a:endParaRPr>
          </a:p>
        </p:txBody>
      </p:sp>
      <p:sp>
        <p:nvSpPr>
          <p:cNvPr id="62" name="object 62"/>
          <p:cNvSpPr txBox="1"/>
          <p:nvPr/>
        </p:nvSpPr>
        <p:spPr>
          <a:xfrm>
            <a:off x="6671115" y="2704719"/>
            <a:ext cx="213659" cy="102041"/>
          </a:xfrm>
          <a:prstGeom prst="rect">
            <a:avLst/>
          </a:prstGeom>
        </p:spPr>
        <p:txBody>
          <a:bodyPr vert="horz" wrap="square" lIns="0" tIns="11455" rIns="0" bIns="0" rtlCol="0">
            <a:spAutoFit/>
          </a:bodyPr>
          <a:lstStyle/>
          <a:p>
            <a:pPr marL="9961" defTabSz="717224">
              <a:spcBef>
                <a:spcPts val="90"/>
              </a:spcBef>
            </a:pPr>
            <a:r>
              <a:rPr sz="588" spc="28" dirty="0">
                <a:solidFill>
                  <a:srgbClr val="221F1F"/>
                </a:solidFill>
                <a:latin typeface="Arial Narrow"/>
                <a:ea typeface="ＭＳ Ｐゴシック" charset="0"/>
                <a:cs typeface="Arial Narrow"/>
              </a:rPr>
              <a:t>Martin</a:t>
            </a:r>
            <a:endParaRPr sz="588">
              <a:solidFill>
                <a:prstClr val="black"/>
              </a:solidFill>
              <a:latin typeface="Arial Narrow"/>
              <a:ea typeface="ＭＳ Ｐゴシック" charset="0"/>
              <a:cs typeface="Arial Narrow"/>
            </a:endParaRPr>
          </a:p>
        </p:txBody>
      </p:sp>
      <p:sp>
        <p:nvSpPr>
          <p:cNvPr id="63" name="object 63"/>
          <p:cNvSpPr txBox="1"/>
          <p:nvPr/>
        </p:nvSpPr>
        <p:spPr>
          <a:xfrm>
            <a:off x="6929119" y="3542176"/>
            <a:ext cx="255494"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Cartaret</a:t>
            </a:r>
            <a:endParaRPr sz="588">
              <a:solidFill>
                <a:prstClr val="black"/>
              </a:solidFill>
              <a:latin typeface="Arial Narrow"/>
              <a:ea typeface="ＭＳ Ｐゴシック" charset="0"/>
              <a:cs typeface="Arial Narrow"/>
            </a:endParaRPr>
          </a:p>
        </p:txBody>
      </p:sp>
      <p:sp>
        <p:nvSpPr>
          <p:cNvPr id="64" name="object 64"/>
          <p:cNvSpPr txBox="1"/>
          <p:nvPr/>
        </p:nvSpPr>
        <p:spPr>
          <a:xfrm>
            <a:off x="6481975" y="3175550"/>
            <a:ext cx="356098" cy="256634"/>
          </a:xfrm>
          <a:prstGeom prst="rect">
            <a:avLst/>
          </a:prstGeom>
        </p:spPr>
        <p:txBody>
          <a:bodyPr vert="horz" wrap="square" lIns="0" tIns="11455" rIns="0" bIns="0" rtlCol="0">
            <a:spAutoFit/>
          </a:bodyPr>
          <a:lstStyle/>
          <a:p>
            <a:pPr marL="143943" defTabSz="717224">
              <a:spcBef>
                <a:spcPts val="90"/>
              </a:spcBef>
            </a:pPr>
            <a:r>
              <a:rPr sz="588" spc="4" dirty="0">
                <a:solidFill>
                  <a:srgbClr val="221F1F"/>
                </a:solidFill>
                <a:latin typeface="Arial Narrow"/>
                <a:ea typeface="ＭＳ Ｐゴシック" charset="0"/>
                <a:cs typeface="Arial Narrow"/>
              </a:rPr>
              <a:t>Craven</a:t>
            </a:r>
            <a:endParaRPr sz="588">
              <a:solidFill>
                <a:prstClr val="black"/>
              </a:solidFill>
              <a:latin typeface="Arial Narrow"/>
              <a:ea typeface="ＭＳ Ｐゴシック" charset="0"/>
              <a:cs typeface="Arial Narrow"/>
            </a:endParaRPr>
          </a:p>
          <a:p>
            <a:pPr marL="9961" defTabSz="717224">
              <a:spcBef>
                <a:spcPts val="486"/>
              </a:spcBef>
            </a:pPr>
            <a:r>
              <a:rPr sz="588" spc="-8" dirty="0">
                <a:solidFill>
                  <a:srgbClr val="221F1F"/>
                </a:solidFill>
                <a:latin typeface="Arial Narrow"/>
                <a:ea typeface="ＭＳ Ｐゴシック" charset="0"/>
                <a:cs typeface="Arial Narrow"/>
              </a:rPr>
              <a:t>Jones</a:t>
            </a:r>
            <a:endParaRPr sz="588">
              <a:solidFill>
                <a:prstClr val="black"/>
              </a:solidFill>
              <a:latin typeface="Arial Narrow"/>
              <a:ea typeface="ＭＳ Ｐゴシック" charset="0"/>
              <a:cs typeface="Arial Narrow"/>
            </a:endParaRPr>
          </a:p>
        </p:txBody>
      </p:sp>
      <p:sp>
        <p:nvSpPr>
          <p:cNvPr id="65" name="object 65"/>
          <p:cNvSpPr txBox="1"/>
          <p:nvPr/>
        </p:nvSpPr>
        <p:spPr>
          <a:xfrm>
            <a:off x="6253987" y="3166181"/>
            <a:ext cx="197722"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Lenoir</a:t>
            </a:r>
            <a:endParaRPr sz="588">
              <a:solidFill>
                <a:prstClr val="black"/>
              </a:solidFill>
              <a:latin typeface="Arial Narrow"/>
              <a:ea typeface="ＭＳ Ｐゴシック" charset="0"/>
              <a:cs typeface="Arial Narrow"/>
            </a:endParaRPr>
          </a:p>
        </p:txBody>
      </p:sp>
      <p:sp>
        <p:nvSpPr>
          <p:cNvPr id="66" name="object 66"/>
          <p:cNvSpPr txBox="1"/>
          <p:nvPr/>
        </p:nvSpPr>
        <p:spPr>
          <a:xfrm>
            <a:off x="6951282" y="3254467"/>
            <a:ext cx="247028"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Pamlico</a:t>
            </a:r>
            <a:endParaRPr sz="588">
              <a:solidFill>
                <a:prstClr val="black"/>
              </a:solidFill>
              <a:latin typeface="Arial Narrow"/>
              <a:ea typeface="ＭＳ Ｐゴシック" charset="0"/>
              <a:cs typeface="Arial Narrow"/>
            </a:endParaRPr>
          </a:p>
        </p:txBody>
      </p:sp>
      <p:sp>
        <p:nvSpPr>
          <p:cNvPr id="67" name="object 67"/>
          <p:cNvSpPr txBox="1"/>
          <p:nvPr/>
        </p:nvSpPr>
        <p:spPr>
          <a:xfrm>
            <a:off x="5986998" y="3081170"/>
            <a:ext cx="217644" cy="102041"/>
          </a:xfrm>
          <a:prstGeom prst="rect">
            <a:avLst/>
          </a:prstGeom>
        </p:spPr>
        <p:txBody>
          <a:bodyPr vert="horz" wrap="square" lIns="0" tIns="11455" rIns="0" bIns="0" rtlCol="0">
            <a:spAutoFit/>
          </a:bodyPr>
          <a:lstStyle/>
          <a:p>
            <a:pPr marL="9961" defTabSz="717224">
              <a:spcBef>
                <a:spcPts val="90"/>
              </a:spcBef>
            </a:pPr>
            <a:r>
              <a:rPr sz="588" spc="8" dirty="0">
                <a:solidFill>
                  <a:srgbClr val="221F1F"/>
                </a:solidFill>
                <a:latin typeface="Arial Narrow"/>
                <a:ea typeface="ＭＳ Ｐゴシック" charset="0"/>
                <a:cs typeface="Arial Narrow"/>
              </a:rPr>
              <a:t>Wayne</a:t>
            </a:r>
            <a:endParaRPr sz="588">
              <a:solidFill>
                <a:prstClr val="black"/>
              </a:solidFill>
              <a:latin typeface="Arial Narrow"/>
              <a:ea typeface="ＭＳ Ｐゴシック" charset="0"/>
              <a:cs typeface="Arial Narrow"/>
            </a:endParaRPr>
          </a:p>
        </p:txBody>
      </p:sp>
      <p:sp>
        <p:nvSpPr>
          <p:cNvPr id="68" name="object 68"/>
          <p:cNvSpPr txBox="1"/>
          <p:nvPr/>
        </p:nvSpPr>
        <p:spPr>
          <a:xfrm>
            <a:off x="6048011" y="2815170"/>
            <a:ext cx="216149"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Wilson</a:t>
            </a:r>
            <a:endParaRPr sz="588">
              <a:solidFill>
                <a:prstClr val="black"/>
              </a:solidFill>
              <a:latin typeface="Arial Narrow"/>
              <a:ea typeface="ＭＳ Ｐゴシック" charset="0"/>
              <a:cs typeface="Arial Narrow"/>
            </a:endParaRPr>
          </a:p>
        </p:txBody>
      </p:sp>
      <p:sp>
        <p:nvSpPr>
          <p:cNvPr id="69" name="object 69"/>
          <p:cNvSpPr txBox="1"/>
          <p:nvPr/>
        </p:nvSpPr>
        <p:spPr>
          <a:xfrm>
            <a:off x="7064211" y="2214538"/>
            <a:ext cx="792877" cy="375548"/>
          </a:xfrm>
          <a:prstGeom prst="rect">
            <a:avLst/>
          </a:prstGeom>
        </p:spPr>
        <p:txBody>
          <a:bodyPr vert="horz" wrap="square" lIns="0" tIns="22412" rIns="0" bIns="0" rtlCol="0">
            <a:spAutoFit/>
          </a:bodyPr>
          <a:lstStyle/>
          <a:p>
            <a:pPr marL="279419" marR="23908" indent="-84672" defTabSz="717224">
              <a:lnSpc>
                <a:spcPts val="628"/>
              </a:lnSpc>
              <a:spcBef>
                <a:spcPts val="177"/>
              </a:spcBef>
            </a:pPr>
            <a:r>
              <a:rPr sz="883" spc="12" baseline="40740" dirty="0">
                <a:solidFill>
                  <a:srgbClr val="221F1F"/>
                </a:solidFill>
                <a:latin typeface="Arial Narrow"/>
                <a:ea typeface="ＭＳ Ｐゴシック" charset="0"/>
                <a:cs typeface="Arial Narrow"/>
              </a:rPr>
              <a:t>Camden </a:t>
            </a:r>
            <a:r>
              <a:rPr sz="588" spc="12" dirty="0">
                <a:solidFill>
                  <a:srgbClr val="221F1F"/>
                </a:solidFill>
                <a:latin typeface="Arial Narrow"/>
                <a:ea typeface="ＭＳ Ｐゴシック" charset="0"/>
                <a:cs typeface="Arial Narrow"/>
              </a:rPr>
              <a:t>Currituck  Pasquotank</a:t>
            </a:r>
            <a:endParaRPr sz="588">
              <a:solidFill>
                <a:prstClr val="black"/>
              </a:solidFill>
              <a:latin typeface="Arial Narrow"/>
              <a:ea typeface="ＭＳ Ｐゴシック" charset="0"/>
              <a:cs typeface="Arial Narrow"/>
            </a:endParaRPr>
          </a:p>
          <a:p>
            <a:pPr marL="29884" marR="296353" indent="121530" defTabSz="717224">
              <a:lnSpc>
                <a:spcPct val="110000"/>
              </a:lnSpc>
              <a:spcBef>
                <a:spcPts val="47"/>
              </a:spcBef>
            </a:pPr>
            <a:r>
              <a:rPr sz="588" spc="8" dirty="0">
                <a:solidFill>
                  <a:srgbClr val="221F1F"/>
                </a:solidFill>
                <a:latin typeface="Arial Narrow"/>
                <a:ea typeface="ＭＳ Ｐゴシック" charset="0"/>
                <a:cs typeface="Arial Narrow"/>
              </a:rPr>
              <a:t>Perquimans  </a:t>
            </a:r>
            <a:r>
              <a:rPr sz="588" spc="16" dirty="0">
                <a:solidFill>
                  <a:srgbClr val="221F1F"/>
                </a:solidFill>
                <a:latin typeface="Arial Narrow"/>
                <a:ea typeface="ＭＳ Ｐゴシック" charset="0"/>
                <a:cs typeface="Arial Narrow"/>
              </a:rPr>
              <a:t>Chowan</a:t>
            </a:r>
            <a:endParaRPr sz="588">
              <a:solidFill>
                <a:prstClr val="black"/>
              </a:solidFill>
              <a:latin typeface="Arial Narrow"/>
              <a:ea typeface="ＭＳ Ｐゴシック" charset="0"/>
              <a:cs typeface="Arial Narrow"/>
            </a:endParaRPr>
          </a:p>
        </p:txBody>
      </p:sp>
      <p:sp>
        <p:nvSpPr>
          <p:cNvPr id="70" name="object 70"/>
          <p:cNvSpPr txBox="1"/>
          <p:nvPr/>
        </p:nvSpPr>
        <p:spPr>
          <a:xfrm>
            <a:off x="6874383" y="2702661"/>
            <a:ext cx="724149" cy="352622"/>
          </a:xfrm>
          <a:prstGeom prst="rect">
            <a:avLst/>
          </a:prstGeom>
        </p:spPr>
        <p:txBody>
          <a:bodyPr vert="horz" wrap="square" lIns="0" tIns="11455" rIns="0" bIns="0" rtlCol="0">
            <a:spAutoFit/>
          </a:bodyPr>
          <a:lstStyle/>
          <a:p>
            <a:pPr marL="184785" defTabSz="717224">
              <a:spcBef>
                <a:spcPts val="90"/>
              </a:spcBef>
            </a:pPr>
            <a:r>
              <a:rPr sz="588" spc="20" dirty="0">
                <a:solidFill>
                  <a:srgbClr val="221F1F"/>
                </a:solidFill>
                <a:latin typeface="Arial Narrow"/>
                <a:ea typeface="ＭＳ Ｐゴシック" charset="0"/>
                <a:cs typeface="Arial Narrow"/>
              </a:rPr>
              <a:t>Wash'ton</a:t>
            </a:r>
            <a:r>
              <a:rPr sz="588" spc="110" dirty="0">
                <a:solidFill>
                  <a:srgbClr val="221F1F"/>
                </a:solidFill>
                <a:latin typeface="Arial Narrow"/>
                <a:ea typeface="ＭＳ Ｐゴシック" charset="0"/>
                <a:cs typeface="Arial Narrow"/>
              </a:rPr>
              <a:t> </a:t>
            </a:r>
            <a:r>
              <a:rPr sz="883" spc="12" baseline="-7407" dirty="0">
                <a:solidFill>
                  <a:srgbClr val="221F1F"/>
                </a:solidFill>
                <a:latin typeface="Arial Narrow"/>
                <a:ea typeface="ＭＳ Ｐゴシック" charset="0"/>
                <a:cs typeface="Arial Narrow"/>
              </a:rPr>
              <a:t>Tyrrell</a:t>
            </a:r>
            <a:endParaRPr sz="883" baseline="-7407">
              <a:solidFill>
                <a:prstClr val="black"/>
              </a:solidFill>
              <a:latin typeface="Arial Narrow"/>
              <a:ea typeface="ＭＳ Ｐゴシック" charset="0"/>
              <a:cs typeface="Arial Narrow"/>
            </a:endParaRPr>
          </a:p>
          <a:p>
            <a:pPr defTabSz="717224">
              <a:spcBef>
                <a:spcPts val="20"/>
              </a:spcBef>
            </a:pPr>
            <a:endParaRPr sz="628">
              <a:solidFill>
                <a:prstClr val="black"/>
              </a:solidFill>
              <a:latin typeface="Arial Narrow"/>
              <a:ea typeface="ＭＳ Ｐゴシック" charset="0"/>
              <a:cs typeface="Arial Narrow"/>
            </a:endParaRPr>
          </a:p>
          <a:p>
            <a:pPr marL="29884" defTabSz="717224">
              <a:lnSpc>
                <a:spcPts val="636"/>
              </a:lnSpc>
              <a:spcBef>
                <a:spcPts val="4"/>
              </a:spcBef>
            </a:pPr>
            <a:r>
              <a:rPr sz="588" spc="16" dirty="0">
                <a:solidFill>
                  <a:srgbClr val="221F1F"/>
                </a:solidFill>
                <a:latin typeface="Arial Narrow"/>
                <a:ea typeface="ＭＳ Ｐゴシック" charset="0"/>
                <a:cs typeface="Arial Narrow"/>
              </a:rPr>
              <a:t>Beaufort</a:t>
            </a:r>
            <a:endParaRPr sz="588">
              <a:solidFill>
                <a:prstClr val="black"/>
              </a:solidFill>
              <a:latin typeface="Arial Narrow"/>
              <a:ea typeface="ＭＳ Ｐゴシック" charset="0"/>
              <a:cs typeface="Arial Narrow"/>
            </a:endParaRPr>
          </a:p>
          <a:p>
            <a:pPr marL="547381" defTabSz="717224">
              <a:lnSpc>
                <a:spcPts val="636"/>
              </a:lnSpc>
            </a:pPr>
            <a:r>
              <a:rPr sz="588" spc="4" dirty="0">
                <a:solidFill>
                  <a:srgbClr val="221F1F"/>
                </a:solidFill>
                <a:latin typeface="Arial Narrow"/>
                <a:ea typeface="ＭＳ Ｐゴシック" charset="0"/>
                <a:cs typeface="Arial Narrow"/>
              </a:rPr>
              <a:t>Hyde</a:t>
            </a:r>
            <a:endParaRPr sz="588">
              <a:solidFill>
                <a:prstClr val="black"/>
              </a:solidFill>
              <a:latin typeface="Arial Narrow"/>
              <a:ea typeface="ＭＳ Ｐゴシック" charset="0"/>
              <a:cs typeface="Arial Narrow"/>
            </a:endParaRPr>
          </a:p>
        </p:txBody>
      </p:sp>
      <p:sp>
        <p:nvSpPr>
          <p:cNvPr id="71" name="object 71"/>
          <p:cNvSpPr txBox="1"/>
          <p:nvPr/>
        </p:nvSpPr>
        <p:spPr>
          <a:xfrm>
            <a:off x="6514730" y="2882737"/>
            <a:ext cx="119031" cy="102041"/>
          </a:xfrm>
          <a:prstGeom prst="rect">
            <a:avLst/>
          </a:prstGeom>
        </p:spPr>
        <p:txBody>
          <a:bodyPr vert="horz" wrap="square" lIns="0" tIns="11455" rIns="0" bIns="0" rtlCol="0">
            <a:spAutoFit/>
          </a:bodyPr>
          <a:lstStyle/>
          <a:p>
            <a:pPr marL="9961" defTabSz="717224">
              <a:spcBef>
                <a:spcPts val="90"/>
              </a:spcBef>
            </a:pPr>
            <a:r>
              <a:rPr sz="588" spc="20" dirty="0">
                <a:solidFill>
                  <a:srgbClr val="221F1F"/>
                </a:solidFill>
                <a:latin typeface="Arial Narrow"/>
                <a:ea typeface="ＭＳ Ｐゴシック" charset="0"/>
                <a:cs typeface="Arial Narrow"/>
              </a:rPr>
              <a:t>Pitt</a:t>
            </a:r>
            <a:endParaRPr sz="588">
              <a:solidFill>
                <a:prstClr val="black"/>
              </a:solidFill>
              <a:latin typeface="Arial Narrow"/>
              <a:ea typeface="ＭＳ Ｐゴシック" charset="0"/>
              <a:cs typeface="Arial Narrow"/>
            </a:endParaRPr>
          </a:p>
        </p:txBody>
      </p:sp>
      <p:sp>
        <p:nvSpPr>
          <p:cNvPr id="72" name="object 72"/>
          <p:cNvSpPr txBox="1"/>
          <p:nvPr/>
        </p:nvSpPr>
        <p:spPr>
          <a:xfrm>
            <a:off x="6250711" y="2994562"/>
            <a:ext cx="227604" cy="102041"/>
          </a:xfrm>
          <a:prstGeom prst="rect">
            <a:avLst/>
          </a:prstGeom>
        </p:spPr>
        <p:txBody>
          <a:bodyPr vert="horz" wrap="square" lIns="0" tIns="11455" rIns="0" bIns="0" rtlCol="0">
            <a:spAutoFit/>
          </a:bodyPr>
          <a:lstStyle/>
          <a:p>
            <a:pPr marL="9961" defTabSz="717224">
              <a:spcBef>
                <a:spcPts val="90"/>
              </a:spcBef>
            </a:pPr>
            <a:r>
              <a:rPr sz="588" spc="4" dirty="0">
                <a:solidFill>
                  <a:srgbClr val="221F1F"/>
                </a:solidFill>
                <a:latin typeface="Arial Narrow"/>
                <a:ea typeface="ＭＳ Ｐゴシック" charset="0"/>
                <a:cs typeface="Arial Narrow"/>
              </a:rPr>
              <a:t>Greene</a:t>
            </a:r>
            <a:endParaRPr sz="588">
              <a:solidFill>
                <a:prstClr val="black"/>
              </a:solidFill>
              <a:latin typeface="Arial Narrow"/>
              <a:ea typeface="ＭＳ Ｐゴシック" charset="0"/>
              <a:cs typeface="Arial Narrow"/>
            </a:endParaRPr>
          </a:p>
        </p:txBody>
      </p:sp>
      <p:sp>
        <p:nvSpPr>
          <p:cNvPr id="73" name="object 73"/>
          <p:cNvSpPr txBox="1"/>
          <p:nvPr/>
        </p:nvSpPr>
        <p:spPr>
          <a:xfrm>
            <a:off x="5739050" y="4113025"/>
            <a:ext cx="316255"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Brunswick</a:t>
            </a:r>
            <a:endParaRPr sz="588">
              <a:solidFill>
                <a:prstClr val="black"/>
              </a:solidFill>
              <a:latin typeface="Arial Narrow"/>
              <a:ea typeface="ＭＳ Ｐゴシック" charset="0"/>
              <a:cs typeface="Arial Narrow"/>
            </a:endParaRPr>
          </a:p>
        </p:txBody>
      </p:sp>
      <p:sp>
        <p:nvSpPr>
          <p:cNvPr id="74" name="object 74"/>
          <p:cNvSpPr txBox="1"/>
          <p:nvPr/>
        </p:nvSpPr>
        <p:spPr>
          <a:xfrm>
            <a:off x="6062180" y="3737487"/>
            <a:ext cx="220133" cy="102041"/>
          </a:xfrm>
          <a:prstGeom prst="rect">
            <a:avLst/>
          </a:prstGeom>
        </p:spPr>
        <p:txBody>
          <a:bodyPr vert="horz" wrap="square" lIns="0" tIns="11455" rIns="0" bIns="0" rtlCol="0">
            <a:spAutoFit/>
          </a:bodyPr>
          <a:lstStyle/>
          <a:p>
            <a:pPr marL="9961" defTabSz="717224">
              <a:spcBef>
                <a:spcPts val="90"/>
              </a:spcBef>
            </a:pPr>
            <a:r>
              <a:rPr sz="588" dirty="0">
                <a:solidFill>
                  <a:srgbClr val="221F1F"/>
                </a:solidFill>
                <a:latin typeface="Arial Narrow"/>
                <a:ea typeface="ＭＳ Ｐゴシック" charset="0"/>
                <a:cs typeface="Arial Narrow"/>
              </a:rPr>
              <a:t>Pender</a:t>
            </a:r>
            <a:endParaRPr sz="588">
              <a:solidFill>
                <a:prstClr val="black"/>
              </a:solidFill>
              <a:latin typeface="Arial Narrow"/>
              <a:ea typeface="ＭＳ Ｐゴシック" charset="0"/>
              <a:cs typeface="Arial Narrow"/>
            </a:endParaRPr>
          </a:p>
        </p:txBody>
      </p:sp>
      <p:sp>
        <p:nvSpPr>
          <p:cNvPr id="75" name="object 75"/>
          <p:cNvSpPr txBox="1"/>
          <p:nvPr/>
        </p:nvSpPr>
        <p:spPr>
          <a:xfrm>
            <a:off x="6082746" y="3952069"/>
            <a:ext cx="412377" cy="102041"/>
          </a:xfrm>
          <a:prstGeom prst="rect">
            <a:avLst/>
          </a:prstGeom>
        </p:spPr>
        <p:txBody>
          <a:bodyPr vert="horz" wrap="square" lIns="0" tIns="11455" rIns="0" bIns="0" rtlCol="0">
            <a:spAutoFit/>
          </a:bodyPr>
          <a:lstStyle/>
          <a:p>
            <a:pPr marL="9961" defTabSz="717224">
              <a:spcBef>
                <a:spcPts val="90"/>
              </a:spcBef>
            </a:pPr>
            <a:r>
              <a:rPr sz="588" spc="23" dirty="0">
                <a:solidFill>
                  <a:srgbClr val="221F1F"/>
                </a:solidFill>
                <a:latin typeface="Arial Narrow"/>
                <a:ea typeface="ＭＳ Ｐゴシック" charset="0"/>
                <a:cs typeface="Arial Narrow"/>
              </a:rPr>
              <a:t>New</a:t>
            </a:r>
            <a:r>
              <a:rPr sz="588" spc="-23" dirty="0">
                <a:solidFill>
                  <a:srgbClr val="221F1F"/>
                </a:solidFill>
                <a:latin typeface="Arial Narrow"/>
                <a:ea typeface="ＭＳ Ｐゴシック" charset="0"/>
                <a:cs typeface="Arial Narrow"/>
              </a:rPr>
              <a:t> </a:t>
            </a:r>
            <a:r>
              <a:rPr sz="588" spc="8" dirty="0">
                <a:solidFill>
                  <a:srgbClr val="221F1F"/>
                </a:solidFill>
                <a:latin typeface="Arial Narrow"/>
                <a:ea typeface="ＭＳ Ｐゴシック" charset="0"/>
                <a:cs typeface="Arial Narrow"/>
              </a:rPr>
              <a:t>Hanover</a:t>
            </a:r>
            <a:endParaRPr sz="588">
              <a:solidFill>
                <a:prstClr val="black"/>
              </a:solidFill>
              <a:latin typeface="Arial Narrow"/>
              <a:ea typeface="ＭＳ Ｐゴシック" charset="0"/>
              <a:cs typeface="Arial Narrow"/>
            </a:endParaRPr>
          </a:p>
        </p:txBody>
      </p:sp>
      <p:sp>
        <p:nvSpPr>
          <p:cNvPr id="76" name="object 76"/>
          <p:cNvSpPr txBox="1"/>
          <p:nvPr/>
        </p:nvSpPr>
        <p:spPr>
          <a:xfrm>
            <a:off x="6049917" y="3447721"/>
            <a:ext cx="207683"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Duplin</a:t>
            </a:r>
            <a:endParaRPr sz="588">
              <a:solidFill>
                <a:prstClr val="black"/>
              </a:solidFill>
              <a:latin typeface="Arial Narrow"/>
              <a:ea typeface="ＭＳ Ｐゴシック" charset="0"/>
              <a:cs typeface="Arial Narrow"/>
            </a:endParaRPr>
          </a:p>
        </p:txBody>
      </p:sp>
      <p:sp>
        <p:nvSpPr>
          <p:cNvPr id="77" name="object 77"/>
          <p:cNvSpPr txBox="1"/>
          <p:nvPr/>
        </p:nvSpPr>
        <p:spPr>
          <a:xfrm>
            <a:off x="6422331" y="3518715"/>
            <a:ext cx="237564" cy="102041"/>
          </a:xfrm>
          <a:prstGeom prst="rect">
            <a:avLst/>
          </a:prstGeom>
        </p:spPr>
        <p:txBody>
          <a:bodyPr vert="horz" wrap="square" lIns="0" tIns="11455" rIns="0" bIns="0" rtlCol="0">
            <a:spAutoFit/>
          </a:bodyPr>
          <a:lstStyle/>
          <a:p>
            <a:pPr marL="9961" defTabSz="717224">
              <a:spcBef>
                <a:spcPts val="90"/>
              </a:spcBef>
            </a:pPr>
            <a:r>
              <a:rPr sz="588" spc="16" dirty="0">
                <a:solidFill>
                  <a:srgbClr val="221F1F"/>
                </a:solidFill>
                <a:latin typeface="Arial Narrow"/>
                <a:ea typeface="ＭＳ Ｐゴシック" charset="0"/>
                <a:cs typeface="Arial Narrow"/>
              </a:rPr>
              <a:t>Onslow</a:t>
            </a:r>
            <a:endParaRPr sz="588">
              <a:solidFill>
                <a:prstClr val="black"/>
              </a:solidFill>
              <a:latin typeface="Arial Narrow"/>
              <a:ea typeface="ＭＳ Ｐゴシック" charset="0"/>
              <a:cs typeface="Arial Narrow"/>
            </a:endParaRPr>
          </a:p>
        </p:txBody>
      </p:sp>
      <p:sp>
        <p:nvSpPr>
          <p:cNvPr id="78" name="object 78"/>
          <p:cNvSpPr txBox="1"/>
          <p:nvPr/>
        </p:nvSpPr>
        <p:spPr>
          <a:xfrm>
            <a:off x="5411957" y="3942395"/>
            <a:ext cx="307788"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Columbus</a:t>
            </a:r>
            <a:endParaRPr sz="588">
              <a:solidFill>
                <a:prstClr val="black"/>
              </a:solidFill>
              <a:latin typeface="Arial Narrow"/>
              <a:ea typeface="ＭＳ Ｐゴシック" charset="0"/>
              <a:cs typeface="Arial Narrow"/>
            </a:endParaRPr>
          </a:p>
        </p:txBody>
      </p:sp>
      <p:sp>
        <p:nvSpPr>
          <p:cNvPr id="79" name="object 79"/>
          <p:cNvSpPr txBox="1"/>
          <p:nvPr/>
        </p:nvSpPr>
        <p:spPr>
          <a:xfrm>
            <a:off x="1049867" y="3502019"/>
            <a:ext cx="973323" cy="556426"/>
          </a:xfrm>
          <a:prstGeom prst="rect">
            <a:avLst/>
          </a:prstGeom>
        </p:spPr>
        <p:txBody>
          <a:bodyPr vert="horz" wrap="square" lIns="0" tIns="9961" rIns="0" bIns="0" rtlCol="0">
            <a:spAutoFit/>
          </a:bodyPr>
          <a:lstStyle/>
          <a:p>
            <a:pPr algn="ctr" defTabSz="717224">
              <a:lnSpc>
                <a:spcPts val="1270"/>
              </a:lnSpc>
              <a:spcBef>
                <a:spcPts val="78"/>
              </a:spcBef>
            </a:pPr>
            <a:r>
              <a:rPr sz="1098" b="1" spc="-172" dirty="0">
                <a:solidFill>
                  <a:srgbClr val="F9BE69"/>
                </a:solidFill>
                <a:latin typeface="Garamond"/>
                <a:ea typeface="ＭＳ Ｐゴシック" charset="0"/>
                <a:cs typeface="Garamond"/>
              </a:rPr>
              <a:t>PAM</a:t>
            </a:r>
            <a:r>
              <a:rPr sz="1098" b="1" spc="-130" dirty="0">
                <a:solidFill>
                  <a:srgbClr val="F9BE69"/>
                </a:solidFill>
                <a:latin typeface="Garamond"/>
                <a:ea typeface="ＭＳ Ｐゴシック" charset="0"/>
                <a:cs typeface="Garamond"/>
              </a:rPr>
              <a:t> </a:t>
            </a:r>
            <a:r>
              <a:rPr sz="1098" b="1" spc="-184" dirty="0">
                <a:solidFill>
                  <a:srgbClr val="F9BE69"/>
                </a:solidFill>
                <a:latin typeface="Garamond"/>
                <a:ea typeface="ＭＳ Ｐゴシック" charset="0"/>
                <a:cs typeface="Garamond"/>
              </a:rPr>
              <a:t>RACER</a:t>
            </a:r>
            <a:endParaRPr sz="1098" dirty="0">
              <a:solidFill>
                <a:prstClr val="black"/>
              </a:solidFill>
              <a:latin typeface="Garamond"/>
              <a:ea typeface="ＭＳ Ｐゴシック" charset="0"/>
              <a:cs typeface="Garamond"/>
            </a:endParaRPr>
          </a:p>
          <a:p>
            <a:pPr algn="ctr" defTabSz="717224">
              <a:lnSpc>
                <a:spcPts val="706"/>
              </a:lnSpc>
            </a:pPr>
            <a:r>
              <a:rPr lang="en-US" sz="628" b="1" spc="16" dirty="0">
                <a:solidFill>
                  <a:srgbClr val="221F1F"/>
                </a:solidFill>
                <a:latin typeface="Calibri"/>
                <a:ea typeface="ＭＳ Ｐゴシック" charset="0"/>
                <a:cs typeface="Calibri"/>
              </a:rPr>
              <a:t>GCAP</a:t>
            </a:r>
            <a:r>
              <a:rPr sz="628" b="1" spc="4"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Counselor</a:t>
            </a:r>
            <a:endParaRPr sz="628" dirty="0">
              <a:solidFill>
                <a:prstClr val="black"/>
              </a:solidFill>
              <a:latin typeface="Calibri"/>
              <a:ea typeface="ＭＳ Ｐゴシック" charset="0"/>
              <a:cs typeface="Calibri"/>
            </a:endParaRPr>
          </a:p>
          <a:p>
            <a:pPr algn="ctr" defTabSz="717224"/>
            <a:r>
              <a:rPr sz="628" spc="8" dirty="0">
                <a:solidFill>
                  <a:srgbClr val="221F1F"/>
                </a:solidFill>
                <a:latin typeface="Arial Narrow"/>
                <a:ea typeface="ＭＳ Ｐゴシック" charset="0"/>
                <a:cs typeface="Arial Narrow"/>
              </a:rPr>
              <a:t>(828) </a:t>
            </a:r>
            <a:r>
              <a:rPr sz="628" spc="12" dirty="0">
                <a:solidFill>
                  <a:srgbClr val="221F1F"/>
                </a:solidFill>
                <a:latin typeface="Arial Narrow"/>
                <a:ea typeface="ＭＳ Ｐゴシック" charset="0"/>
                <a:cs typeface="Arial Narrow"/>
              </a:rPr>
              <a:t>251-6025 ext.</a:t>
            </a:r>
            <a:r>
              <a:rPr sz="628" spc="-36"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27</a:t>
            </a:r>
            <a:endParaRPr sz="628" dirty="0">
              <a:solidFill>
                <a:prstClr val="black"/>
              </a:solidFill>
              <a:latin typeface="Arial Narrow"/>
              <a:ea typeface="ＭＳ Ｐゴシック" charset="0"/>
              <a:cs typeface="Arial Narrow"/>
            </a:endParaRPr>
          </a:p>
          <a:p>
            <a:pPr marL="34865" marR="28888" indent="-498" algn="ctr" defTabSz="717224"/>
            <a:r>
              <a:rPr lang="en-US" sz="628" spc="4" dirty="0">
                <a:solidFill>
                  <a:srgbClr val="221F1F"/>
                </a:solidFill>
                <a:latin typeface="Arial Narrow"/>
                <a:ea typeface="ＭＳ Ｐゴシック" charset="0"/>
                <a:cs typeface="Arial Narrow"/>
                <a:hlinkClick r:id="rId2"/>
              </a:rPr>
              <a:t>pracer@sbtdc.org</a:t>
            </a:r>
            <a:endParaRPr lang="en-US" sz="628" spc="4" dirty="0">
              <a:solidFill>
                <a:srgbClr val="221F1F"/>
              </a:solidFill>
              <a:latin typeface="Arial Narrow"/>
              <a:ea typeface="ＭＳ Ｐゴシック" charset="0"/>
              <a:cs typeface="Arial Narrow"/>
            </a:endParaRPr>
          </a:p>
          <a:p>
            <a:pPr marL="34865" marR="28888" indent="-498" algn="ctr" defTabSz="717224"/>
            <a:r>
              <a:rPr sz="628" spc="8" dirty="0">
                <a:solidFill>
                  <a:srgbClr val="221F1F"/>
                </a:solidFill>
                <a:latin typeface="Arial Narrow"/>
                <a:ea typeface="ＭＳ Ｐゴシック" charset="0"/>
                <a:cs typeface="Arial Narrow"/>
              </a:rPr>
              <a:t>Asheville </a:t>
            </a:r>
            <a:r>
              <a:rPr sz="628" spc="4" dirty="0">
                <a:solidFill>
                  <a:srgbClr val="221F1F"/>
                </a:solidFill>
                <a:latin typeface="Arial Narrow"/>
                <a:ea typeface="ＭＳ Ｐゴシック" charset="0"/>
                <a:cs typeface="Arial Narrow"/>
              </a:rPr>
              <a:t>|</a:t>
            </a:r>
            <a:r>
              <a:rPr sz="628" spc="-67"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Cullowhee</a:t>
            </a:r>
            <a:endParaRPr sz="628" dirty="0">
              <a:solidFill>
                <a:prstClr val="black"/>
              </a:solidFill>
              <a:latin typeface="Arial Narrow"/>
              <a:ea typeface="ＭＳ Ｐゴシック" charset="0"/>
              <a:cs typeface="Arial Narrow"/>
            </a:endParaRPr>
          </a:p>
        </p:txBody>
      </p:sp>
      <p:sp>
        <p:nvSpPr>
          <p:cNvPr id="80" name="object 80"/>
          <p:cNvSpPr txBox="1"/>
          <p:nvPr/>
        </p:nvSpPr>
        <p:spPr>
          <a:xfrm>
            <a:off x="1202475" y="1898031"/>
            <a:ext cx="1741990" cy="556426"/>
          </a:xfrm>
          <a:prstGeom prst="rect">
            <a:avLst/>
          </a:prstGeom>
        </p:spPr>
        <p:txBody>
          <a:bodyPr vert="horz" wrap="square" lIns="0" tIns="9961" rIns="0" bIns="0" rtlCol="0">
            <a:spAutoFit/>
          </a:bodyPr>
          <a:lstStyle/>
          <a:p>
            <a:pPr algn="ctr" defTabSz="717224">
              <a:lnSpc>
                <a:spcPts val="1270"/>
              </a:lnSpc>
              <a:spcBef>
                <a:spcPts val="78"/>
              </a:spcBef>
            </a:pPr>
            <a:r>
              <a:rPr sz="1098" b="1" spc="-192" dirty="0">
                <a:solidFill>
                  <a:srgbClr val="F58571"/>
                </a:solidFill>
                <a:latin typeface="Garamond"/>
                <a:ea typeface="ＭＳ Ｐゴシック" charset="0"/>
                <a:cs typeface="Garamond"/>
              </a:rPr>
              <a:t>BROOKLYN </a:t>
            </a:r>
            <a:r>
              <a:rPr sz="1098" b="1" spc="-137" dirty="0">
                <a:solidFill>
                  <a:srgbClr val="F58571"/>
                </a:solidFill>
                <a:latin typeface="Garamond"/>
                <a:ea typeface="ＭＳ Ｐゴシック" charset="0"/>
                <a:cs typeface="Garamond"/>
              </a:rPr>
              <a:t> </a:t>
            </a:r>
            <a:r>
              <a:rPr sz="1098" b="1" spc="-199" dirty="0">
                <a:solidFill>
                  <a:srgbClr val="F58571"/>
                </a:solidFill>
                <a:latin typeface="Garamond"/>
                <a:ea typeface="ＭＳ Ｐゴシック" charset="0"/>
                <a:cs typeface="Garamond"/>
              </a:rPr>
              <a:t>DELLINGER</a:t>
            </a:r>
            <a:endParaRPr sz="1098" dirty="0">
              <a:solidFill>
                <a:prstClr val="black"/>
              </a:solidFill>
              <a:latin typeface="Garamond"/>
              <a:ea typeface="ＭＳ Ｐゴシック" charset="0"/>
              <a:cs typeface="Garamond"/>
            </a:endParaRPr>
          </a:p>
          <a:p>
            <a:pPr algn="ctr" defTabSz="717224">
              <a:lnSpc>
                <a:spcPts val="706"/>
              </a:lnSpc>
            </a:pPr>
            <a:r>
              <a:rPr lang="en-US" sz="628" b="1" spc="16" dirty="0">
                <a:solidFill>
                  <a:srgbClr val="221F1F"/>
                </a:solidFill>
                <a:latin typeface="Calibri"/>
                <a:ea typeface="ＭＳ Ｐゴシック" charset="0"/>
                <a:cs typeface="Calibri"/>
              </a:rPr>
              <a:t>GCAP</a:t>
            </a:r>
            <a:r>
              <a:rPr sz="628" b="1" spc="16" dirty="0">
                <a:solidFill>
                  <a:srgbClr val="221F1F"/>
                </a:solidFill>
                <a:latin typeface="Calibri"/>
                <a:ea typeface="ＭＳ Ｐゴシック" charset="0"/>
                <a:cs typeface="Calibri"/>
              </a:rPr>
              <a:t> </a:t>
            </a:r>
            <a:r>
              <a:rPr sz="628" b="1" spc="12" dirty="0">
                <a:solidFill>
                  <a:srgbClr val="221F1F"/>
                </a:solidFill>
                <a:latin typeface="Calibri"/>
                <a:ea typeface="ＭＳ Ｐゴシック" charset="0"/>
                <a:cs typeface="Calibri"/>
              </a:rPr>
              <a:t>Counselor/Events</a:t>
            </a:r>
            <a:r>
              <a:rPr sz="628" b="1" spc="16"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Coordinator</a:t>
            </a:r>
            <a:endParaRPr sz="628" dirty="0">
              <a:solidFill>
                <a:prstClr val="black"/>
              </a:solidFill>
              <a:latin typeface="Calibri"/>
              <a:ea typeface="ＭＳ Ｐゴシック" charset="0"/>
              <a:cs typeface="Calibri"/>
            </a:endParaRPr>
          </a:p>
          <a:p>
            <a:pPr algn="ctr" defTabSz="717224"/>
            <a:r>
              <a:rPr sz="628" spc="8" dirty="0">
                <a:solidFill>
                  <a:srgbClr val="221F1F"/>
                </a:solidFill>
                <a:latin typeface="Arial Narrow"/>
                <a:ea typeface="ＭＳ Ｐゴシック" charset="0"/>
                <a:cs typeface="Arial Narrow"/>
              </a:rPr>
              <a:t>(828)</a:t>
            </a:r>
            <a:r>
              <a:rPr sz="628" spc="-39"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322-5379</a:t>
            </a:r>
            <a:endParaRPr sz="628" dirty="0">
              <a:solidFill>
                <a:prstClr val="black"/>
              </a:solidFill>
              <a:latin typeface="Arial Narrow"/>
              <a:ea typeface="ＭＳ Ｐゴシック" charset="0"/>
              <a:cs typeface="Arial Narrow"/>
            </a:endParaRPr>
          </a:p>
          <a:p>
            <a:pPr marL="293365" marR="287388" algn="ctr" defTabSz="717224"/>
            <a:r>
              <a:rPr lang="en-US" sz="628" spc="8" dirty="0">
                <a:solidFill>
                  <a:srgbClr val="221F1F"/>
                </a:solidFill>
                <a:latin typeface="Arial Narrow"/>
                <a:ea typeface="ＭＳ Ｐゴシック" charset="0"/>
                <a:cs typeface="Arial Narrow"/>
              </a:rPr>
              <a:t>dellingerbw@appstate.edu</a:t>
            </a:r>
          </a:p>
          <a:p>
            <a:pPr marL="293365" marR="287388" algn="ctr" defTabSz="717224"/>
            <a:r>
              <a:rPr sz="628" spc="4" dirty="0">
                <a:solidFill>
                  <a:srgbClr val="221F1F"/>
                </a:solidFill>
                <a:latin typeface="Arial Narrow"/>
                <a:ea typeface="ＭＳ Ｐゴシック" charset="0"/>
                <a:cs typeface="Arial Narrow"/>
              </a:rPr>
              <a:t>Boone |</a:t>
            </a:r>
            <a:r>
              <a:rPr sz="628" spc="-8" dirty="0">
                <a:solidFill>
                  <a:srgbClr val="221F1F"/>
                </a:solidFill>
                <a:latin typeface="Arial Narrow"/>
                <a:ea typeface="ＭＳ Ｐゴシック" charset="0"/>
                <a:cs typeface="Arial Narrow"/>
              </a:rPr>
              <a:t> </a:t>
            </a:r>
            <a:r>
              <a:rPr sz="628" spc="4" dirty="0">
                <a:solidFill>
                  <a:srgbClr val="221F1F"/>
                </a:solidFill>
                <a:latin typeface="Arial Narrow"/>
                <a:ea typeface="ＭＳ Ｐゴシック" charset="0"/>
                <a:cs typeface="Arial Narrow"/>
              </a:rPr>
              <a:t>Hickory</a:t>
            </a:r>
            <a:endParaRPr sz="628" dirty="0">
              <a:solidFill>
                <a:prstClr val="black"/>
              </a:solidFill>
              <a:latin typeface="Arial Narrow"/>
              <a:ea typeface="ＭＳ Ｐゴシック" charset="0"/>
              <a:cs typeface="Arial Narrow"/>
            </a:endParaRPr>
          </a:p>
        </p:txBody>
      </p:sp>
      <p:sp>
        <p:nvSpPr>
          <p:cNvPr id="81" name="object 81"/>
          <p:cNvSpPr txBox="1"/>
          <p:nvPr/>
        </p:nvSpPr>
        <p:spPr>
          <a:xfrm>
            <a:off x="4067197" y="1514201"/>
            <a:ext cx="881530" cy="556426"/>
          </a:xfrm>
          <a:prstGeom prst="rect">
            <a:avLst/>
          </a:prstGeom>
        </p:spPr>
        <p:txBody>
          <a:bodyPr vert="horz" wrap="square" lIns="0" tIns="9961" rIns="0" bIns="0" rtlCol="0">
            <a:spAutoFit/>
          </a:bodyPr>
          <a:lstStyle/>
          <a:p>
            <a:pPr algn="ctr" defTabSz="717224">
              <a:lnSpc>
                <a:spcPts val="1270"/>
              </a:lnSpc>
              <a:spcBef>
                <a:spcPts val="78"/>
              </a:spcBef>
            </a:pPr>
            <a:r>
              <a:rPr sz="1098" b="1" spc="-177" dirty="0">
                <a:solidFill>
                  <a:srgbClr val="C2BEDF"/>
                </a:solidFill>
                <a:latin typeface="Garamond"/>
                <a:ea typeface="ＭＳ Ｐゴシック" charset="0"/>
                <a:cs typeface="Garamond"/>
              </a:rPr>
              <a:t>SUE</a:t>
            </a:r>
            <a:r>
              <a:rPr sz="1098" b="1" spc="-117" dirty="0">
                <a:solidFill>
                  <a:srgbClr val="C2BEDF"/>
                </a:solidFill>
                <a:latin typeface="Garamond"/>
                <a:ea typeface="ＭＳ Ｐゴシック" charset="0"/>
                <a:cs typeface="Garamond"/>
              </a:rPr>
              <a:t> </a:t>
            </a:r>
            <a:r>
              <a:rPr sz="1098" b="1" spc="-172" dirty="0">
                <a:solidFill>
                  <a:srgbClr val="C2BEDF"/>
                </a:solidFill>
                <a:latin typeface="Garamond"/>
                <a:ea typeface="ＭＳ Ｐゴシック" charset="0"/>
                <a:cs typeface="Garamond"/>
              </a:rPr>
              <a:t>CROTTS</a:t>
            </a:r>
            <a:endParaRPr sz="1098" dirty="0">
              <a:solidFill>
                <a:prstClr val="black"/>
              </a:solidFill>
              <a:latin typeface="Garamond"/>
              <a:ea typeface="ＭＳ Ｐゴシック" charset="0"/>
              <a:cs typeface="Garamond"/>
            </a:endParaRPr>
          </a:p>
          <a:p>
            <a:pPr algn="ctr" defTabSz="717224">
              <a:lnSpc>
                <a:spcPts val="706"/>
              </a:lnSpc>
            </a:pPr>
            <a:r>
              <a:rPr lang="en-US" sz="628" b="1" spc="16" dirty="0">
                <a:solidFill>
                  <a:srgbClr val="221F1F"/>
                </a:solidFill>
                <a:latin typeface="Calibri"/>
                <a:ea typeface="ＭＳ Ｐゴシック" charset="0"/>
                <a:cs typeface="Calibri"/>
              </a:rPr>
              <a:t>GCAP</a:t>
            </a:r>
            <a:r>
              <a:rPr sz="628" b="1" spc="12"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Counselor</a:t>
            </a:r>
            <a:endParaRPr sz="628" dirty="0">
              <a:solidFill>
                <a:prstClr val="black"/>
              </a:solidFill>
              <a:latin typeface="Calibri"/>
              <a:ea typeface="ＭＳ Ｐゴシック" charset="0"/>
              <a:cs typeface="Calibri"/>
            </a:endParaRPr>
          </a:p>
          <a:p>
            <a:pPr algn="ctr" defTabSz="717224"/>
            <a:r>
              <a:rPr sz="628" spc="8" dirty="0">
                <a:solidFill>
                  <a:srgbClr val="221F1F"/>
                </a:solidFill>
                <a:latin typeface="Arial Narrow"/>
                <a:ea typeface="ＭＳ Ｐゴシック" charset="0"/>
                <a:cs typeface="Arial Narrow"/>
              </a:rPr>
              <a:t>(336)</a:t>
            </a:r>
            <a:r>
              <a:rPr sz="628"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256-9302</a:t>
            </a:r>
            <a:endParaRPr sz="628" dirty="0">
              <a:solidFill>
                <a:prstClr val="black"/>
              </a:solidFill>
              <a:latin typeface="Arial Narrow"/>
              <a:ea typeface="ＭＳ Ｐゴシック" charset="0"/>
              <a:cs typeface="Arial Narrow"/>
            </a:endParaRPr>
          </a:p>
          <a:p>
            <a:pPr marL="9961" marR="3985" indent="-498" algn="ctr" defTabSz="717224"/>
            <a:r>
              <a:rPr lang="en-US" sz="628" u="sng" spc="8" dirty="0">
                <a:solidFill>
                  <a:srgbClr val="221F1F"/>
                </a:solidFill>
                <a:uFill>
                  <a:solidFill>
                    <a:srgbClr val="221F1F"/>
                  </a:solidFill>
                </a:uFill>
                <a:latin typeface="Arial Narrow"/>
                <a:ea typeface="ＭＳ Ｐゴシック" charset="0"/>
                <a:cs typeface="Arial Narrow"/>
                <a:hlinkClick r:id="rId3"/>
              </a:rPr>
              <a:t>secrotts@ncat.edu</a:t>
            </a:r>
            <a:endParaRPr lang="en-US" sz="628" u="sng" spc="8" dirty="0">
              <a:solidFill>
                <a:srgbClr val="221F1F"/>
              </a:solidFill>
              <a:uFill>
                <a:solidFill>
                  <a:srgbClr val="221F1F"/>
                </a:solidFill>
              </a:uFill>
              <a:latin typeface="Arial Narrow"/>
              <a:ea typeface="ＭＳ Ｐゴシック" charset="0"/>
              <a:cs typeface="Arial Narrow"/>
            </a:endParaRPr>
          </a:p>
          <a:p>
            <a:pPr marL="9961" marR="3985" indent="-498" algn="ctr" defTabSz="717224"/>
            <a:r>
              <a:rPr sz="628" dirty="0">
                <a:solidFill>
                  <a:srgbClr val="221F1F"/>
                </a:solidFill>
                <a:latin typeface="Arial Narrow"/>
                <a:ea typeface="ＭＳ Ｐゴシック" charset="0"/>
                <a:cs typeface="Arial Narrow"/>
              </a:rPr>
              <a:t>Greensboro </a:t>
            </a:r>
            <a:r>
              <a:rPr sz="628" spc="4" dirty="0">
                <a:solidFill>
                  <a:srgbClr val="221F1F"/>
                </a:solidFill>
                <a:latin typeface="Arial Narrow"/>
                <a:ea typeface="ＭＳ Ｐゴシック" charset="0"/>
                <a:cs typeface="Arial Narrow"/>
              </a:rPr>
              <a:t>|</a:t>
            </a:r>
            <a:r>
              <a:rPr sz="628" spc="16" dirty="0">
                <a:solidFill>
                  <a:srgbClr val="221F1F"/>
                </a:solidFill>
                <a:latin typeface="Arial Narrow"/>
                <a:ea typeface="ＭＳ Ｐゴシック" charset="0"/>
                <a:cs typeface="Arial Narrow"/>
              </a:rPr>
              <a:t> </a:t>
            </a:r>
            <a:r>
              <a:rPr sz="628" spc="4" dirty="0">
                <a:solidFill>
                  <a:srgbClr val="221F1F"/>
                </a:solidFill>
                <a:latin typeface="Arial Narrow"/>
                <a:ea typeface="ＭＳ Ｐゴシック" charset="0"/>
                <a:cs typeface="Arial Narrow"/>
              </a:rPr>
              <a:t>Winston-Salem</a:t>
            </a:r>
            <a:endParaRPr sz="628" dirty="0">
              <a:solidFill>
                <a:prstClr val="black"/>
              </a:solidFill>
              <a:latin typeface="Arial Narrow"/>
              <a:ea typeface="ＭＳ Ｐゴシック" charset="0"/>
              <a:cs typeface="Arial Narrow"/>
            </a:endParaRPr>
          </a:p>
        </p:txBody>
      </p:sp>
      <p:sp>
        <p:nvSpPr>
          <p:cNvPr id="82" name="object 82"/>
          <p:cNvSpPr txBox="1"/>
          <p:nvPr/>
        </p:nvSpPr>
        <p:spPr>
          <a:xfrm>
            <a:off x="2392596" y="3412577"/>
            <a:ext cx="1251612" cy="556426"/>
          </a:xfrm>
          <a:prstGeom prst="rect">
            <a:avLst/>
          </a:prstGeom>
        </p:spPr>
        <p:txBody>
          <a:bodyPr vert="horz" wrap="square" lIns="0" tIns="9961" rIns="0" bIns="0" rtlCol="0">
            <a:spAutoFit/>
          </a:bodyPr>
          <a:lstStyle/>
          <a:p>
            <a:pPr algn="ctr" defTabSz="717224">
              <a:lnSpc>
                <a:spcPts val="1270"/>
              </a:lnSpc>
              <a:spcBef>
                <a:spcPts val="78"/>
              </a:spcBef>
            </a:pPr>
            <a:r>
              <a:rPr sz="1098" b="1" spc="-164" dirty="0">
                <a:solidFill>
                  <a:srgbClr val="E4E652"/>
                </a:solidFill>
                <a:latin typeface="Garamond"/>
                <a:ea typeface="ＭＳ Ｐゴシック" charset="0"/>
                <a:cs typeface="Garamond"/>
              </a:rPr>
              <a:t>JACQUIE</a:t>
            </a:r>
            <a:r>
              <a:rPr sz="1098" b="1" spc="-141" dirty="0">
                <a:solidFill>
                  <a:srgbClr val="E4E652"/>
                </a:solidFill>
                <a:latin typeface="Garamond"/>
                <a:ea typeface="ＭＳ Ｐゴシック" charset="0"/>
                <a:cs typeface="Garamond"/>
              </a:rPr>
              <a:t> </a:t>
            </a:r>
            <a:r>
              <a:rPr lang="en-US" sz="1098" b="1" spc="-141" dirty="0">
                <a:solidFill>
                  <a:srgbClr val="E4E652"/>
                </a:solidFill>
                <a:latin typeface="Garamond"/>
                <a:ea typeface="ＭＳ Ｐゴシック" charset="0"/>
                <a:cs typeface="Garamond"/>
              </a:rPr>
              <a:t> </a:t>
            </a:r>
            <a:r>
              <a:rPr sz="1098" b="1" spc="-184" dirty="0">
                <a:solidFill>
                  <a:srgbClr val="E4E652"/>
                </a:solidFill>
                <a:latin typeface="Garamond"/>
                <a:ea typeface="ＭＳ Ｐゴシック" charset="0"/>
                <a:cs typeface="Garamond"/>
              </a:rPr>
              <a:t>SPEARMAN</a:t>
            </a:r>
            <a:endParaRPr sz="1098" dirty="0">
              <a:solidFill>
                <a:prstClr val="black"/>
              </a:solidFill>
              <a:latin typeface="Garamond"/>
              <a:ea typeface="ＭＳ Ｐゴシック" charset="0"/>
              <a:cs typeface="Garamond"/>
            </a:endParaRPr>
          </a:p>
          <a:p>
            <a:pPr algn="ctr" defTabSz="717224">
              <a:lnSpc>
                <a:spcPts val="706"/>
              </a:lnSpc>
            </a:pPr>
            <a:r>
              <a:rPr lang="en-US" sz="628" b="1" spc="16" dirty="0">
                <a:solidFill>
                  <a:srgbClr val="221F1F"/>
                </a:solidFill>
                <a:latin typeface="Calibri"/>
                <a:ea typeface="ＭＳ Ｐゴシック" charset="0"/>
                <a:cs typeface="Calibri"/>
              </a:rPr>
              <a:t>GCAP</a:t>
            </a:r>
            <a:r>
              <a:rPr sz="628" b="1" spc="12"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Counselor</a:t>
            </a:r>
            <a:endParaRPr sz="628" dirty="0">
              <a:solidFill>
                <a:prstClr val="black"/>
              </a:solidFill>
              <a:latin typeface="Calibri"/>
              <a:ea typeface="ＭＳ Ｐゴシック" charset="0"/>
              <a:cs typeface="Calibri"/>
            </a:endParaRPr>
          </a:p>
          <a:p>
            <a:pPr algn="ctr" defTabSz="717224"/>
            <a:r>
              <a:rPr sz="628" spc="8" dirty="0">
                <a:solidFill>
                  <a:srgbClr val="221F1F"/>
                </a:solidFill>
                <a:latin typeface="Arial Narrow"/>
                <a:ea typeface="ＭＳ Ｐゴシック" charset="0"/>
                <a:cs typeface="Arial Narrow"/>
              </a:rPr>
              <a:t>(704)</a:t>
            </a:r>
            <a:r>
              <a:rPr sz="628"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687-0443</a:t>
            </a:r>
            <a:endParaRPr sz="628" dirty="0">
              <a:solidFill>
                <a:prstClr val="black"/>
              </a:solidFill>
              <a:latin typeface="Arial Narrow"/>
              <a:ea typeface="ＭＳ Ｐゴシック" charset="0"/>
              <a:cs typeface="Arial Narrow"/>
            </a:endParaRPr>
          </a:p>
          <a:p>
            <a:pPr marL="197735" marR="191758" algn="ctr" defTabSz="717224"/>
            <a:r>
              <a:rPr lang="en-US" sz="628" spc="8" dirty="0">
                <a:solidFill>
                  <a:srgbClr val="221F1F"/>
                </a:solidFill>
                <a:latin typeface="Arial Narrow"/>
                <a:ea typeface="ＭＳ Ｐゴシック" charset="0"/>
                <a:cs typeface="Arial Narrow"/>
                <a:hlinkClick r:id="rId4"/>
              </a:rPr>
              <a:t>jspearm1@uncc.edu</a:t>
            </a:r>
            <a:endParaRPr lang="en-US" sz="628" spc="8" dirty="0">
              <a:solidFill>
                <a:srgbClr val="221F1F"/>
              </a:solidFill>
              <a:latin typeface="Arial Narrow"/>
              <a:ea typeface="ＭＳ Ｐゴシック" charset="0"/>
              <a:cs typeface="Arial Narrow"/>
            </a:endParaRPr>
          </a:p>
          <a:p>
            <a:pPr marL="197735" marR="191758" algn="ctr" defTabSz="717224"/>
            <a:r>
              <a:rPr sz="628" spc="12" dirty="0">
                <a:solidFill>
                  <a:srgbClr val="221F1F"/>
                </a:solidFill>
                <a:latin typeface="Arial Narrow"/>
                <a:ea typeface="ＭＳ Ｐゴシック" charset="0"/>
                <a:cs typeface="Arial Narrow"/>
              </a:rPr>
              <a:t>Charlotte</a:t>
            </a:r>
            <a:endParaRPr sz="628" dirty="0">
              <a:solidFill>
                <a:prstClr val="black"/>
              </a:solidFill>
              <a:latin typeface="Arial Narrow"/>
              <a:ea typeface="ＭＳ Ｐゴシック" charset="0"/>
              <a:cs typeface="Arial Narrow"/>
            </a:endParaRPr>
          </a:p>
        </p:txBody>
      </p:sp>
      <p:sp>
        <p:nvSpPr>
          <p:cNvPr id="83" name="object 83"/>
          <p:cNvSpPr txBox="1"/>
          <p:nvPr/>
        </p:nvSpPr>
        <p:spPr>
          <a:xfrm>
            <a:off x="5881318" y="1521262"/>
            <a:ext cx="1316992" cy="556426"/>
          </a:xfrm>
          <a:prstGeom prst="rect">
            <a:avLst/>
          </a:prstGeom>
        </p:spPr>
        <p:txBody>
          <a:bodyPr vert="horz" wrap="square" lIns="0" tIns="9961" rIns="0" bIns="0" rtlCol="0">
            <a:spAutoFit/>
          </a:bodyPr>
          <a:lstStyle/>
          <a:p>
            <a:pPr marL="204210" defTabSz="717224">
              <a:lnSpc>
                <a:spcPts val="1270"/>
              </a:lnSpc>
              <a:spcBef>
                <a:spcPts val="78"/>
              </a:spcBef>
            </a:pPr>
            <a:r>
              <a:rPr sz="1098" b="1" spc="-172" dirty="0">
                <a:solidFill>
                  <a:srgbClr val="A1D7CE"/>
                </a:solidFill>
                <a:latin typeface="Garamond"/>
                <a:ea typeface="ＭＳ Ｐゴシック" charset="0"/>
                <a:cs typeface="Garamond"/>
              </a:rPr>
              <a:t>JOEL</a:t>
            </a:r>
            <a:r>
              <a:rPr sz="1098" b="1" spc="-114" dirty="0">
                <a:solidFill>
                  <a:srgbClr val="A1D7CE"/>
                </a:solidFill>
                <a:latin typeface="Garamond"/>
                <a:ea typeface="ＭＳ Ｐゴシック" charset="0"/>
                <a:cs typeface="Garamond"/>
              </a:rPr>
              <a:t> </a:t>
            </a:r>
            <a:r>
              <a:rPr sz="1098" b="1" spc="-212" dirty="0">
                <a:solidFill>
                  <a:srgbClr val="A1D7CE"/>
                </a:solidFill>
                <a:latin typeface="Garamond"/>
                <a:ea typeface="ＭＳ Ｐゴシック" charset="0"/>
                <a:cs typeface="Garamond"/>
              </a:rPr>
              <a:t>GUGE</a:t>
            </a:r>
            <a:endParaRPr sz="1098" dirty="0">
              <a:solidFill>
                <a:prstClr val="black"/>
              </a:solidFill>
              <a:latin typeface="Garamond"/>
              <a:ea typeface="ＭＳ Ｐゴシック" charset="0"/>
              <a:cs typeface="Garamond"/>
            </a:endParaRPr>
          </a:p>
          <a:p>
            <a:pPr marL="225627" defTabSz="717224">
              <a:lnSpc>
                <a:spcPts val="706"/>
              </a:lnSpc>
            </a:pPr>
            <a:r>
              <a:rPr lang="en-US" sz="628" b="1" spc="16" dirty="0">
                <a:solidFill>
                  <a:srgbClr val="221F1F"/>
                </a:solidFill>
                <a:latin typeface="Calibri"/>
                <a:ea typeface="ＭＳ Ｐゴシック" charset="0"/>
                <a:cs typeface="Calibri"/>
              </a:rPr>
              <a:t>GCAP</a:t>
            </a:r>
            <a:r>
              <a:rPr sz="628" b="1" spc="12"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Counselor</a:t>
            </a:r>
            <a:endParaRPr sz="628" dirty="0">
              <a:solidFill>
                <a:prstClr val="black"/>
              </a:solidFill>
              <a:latin typeface="Calibri"/>
              <a:ea typeface="ＭＳ Ｐゴシック" charset="0"/>
              <a:cs typeface="Calibri"/>
            </a:endParaRPr>
          </a:p>
          <a:p>
            <a:pPr marL="269955" defTabSz="717224"/>
            <a:r>
              <a:rPr sz="628" spc="8" dirty="0">
                <a:solidFill>
                  <a:srgbClr val="221F1F"/>
                </a:solidFill>
                <a:latin typeface="Arial Narrow"/>
                <a:ea typeface="ＭＳ Ｐゴシック" charset="0"/>
                <a:cs typeface="Arial Narrow"/>
              </a:rPr>
              <a:t>(919)</a:t>
            </a:r>
            <a:r>
              <a:rPr sz="628"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513-0623</a:t>
            </a:r>
            <a:endParaRPr sz="628" dirty="0">
              <a:solidFill>
                <a:prstClr val="black"/>
              </a:solidFill>
              <a:latin typeface="Arial Narrow"/>
              <a:ea typeface="ＭＳ Ｐゴシック" charset="0"/>
              <a:cs typeface="Arial Narrow"/>
            </a:endParaRPr>
          </a:p>
          <a:p>
            <a:pPr marL="9961" marR="3985" indent="207696" defTabSz="717224"/>
            <a:r>
              <a:rPr lang="en-US" sz="628" u="sng" spc="8" dirty="0">
                <a:solidFill>
                  <a:srgbClr val="221F1F"/>
                </a:solidFill>
                <a:uFill>
                  <a:solidFill>
                    <a:srgbClr val="221F1F"/>
                  </a:solidFill>
                </a:uFill>
                <a:latin typeface="Arial Narrow"/>
                <a:ea typeface="ＭＳ Ｐゴシック" charset="0"/>
                <a:cs typeface="Arial Narrow"/>
                <a:hlinkClick r:id="rId5"/>
              </a:rPr>
              <a:t>jwguge@ncsu.edu</a:t>
            </a:r>
            <a:endParaRPr lang="en-US" sz="628" u="sng" spc="8" dirty="0">
              <a:solidFill>
                <a:srgbClr val="221F1F"/>
              </a:solidFill>
              <a:uFill>
                <a:solidFill>
                  <a:srgbClr val="221F1F"/>
                </a:solidFill>
              </a:uFill>
              <a:latin typeface="Arial Narrow"/>
              <a:ea typeface="ＭＳ Ｐゴシック" charset="0"/>
              <a:cs typeface="Arial Narrow"/>
            </a:endParaRPr>
          </a:p>
          <a:p>
            <a:pPr marL="9961" marR="3985" indent="207696" defTabSz="717224"/>
            <a:r>
              <a:rPr sz="628" spc="8" dirty="0">
                <a:solidFill>
                  <a:srgbClr val="221F1F"/>
                </a:solidFill>
                <a:latin typeface="Arial Narrow"/>
                <a:ea typeface="ＭＳ Ｐゴシック" charset="0"/>
                <a:cs typeface="Arial Narrow"/>
              </a:rPr>
              <a:t>Durham </a:t>
            </a:r>
            <a:r>
              <a:rPr sz="628" spc="4" dirty="0">
                <a:solidFill>
                  <a:srgbClr val="221F1F"/>
                </a:solidFill>
                <a:latin typeface="Arial Narrow"/>
                <a:ea typeface="ＭＳ Ｐゴシック" charset="0"/>
                <a:cs typeface="Arial Narrow"/>
              </a:rPr>
              <a:t>| Elizabeth </a:t>
            </a:r>
            <a:r>
              <a:rPr sz="628" spc="8" dirty="0">
                <a:solidFill>
                  <a:srgbClr val="221F1F"/>
                </a:solidFill>
                <a:latin typeface="Arial Narrow"/>
                <a:ea typeface="ＭＳ Ｐゴシック" charset="0"/>
                <a:cs typeface="Arial Narrow"/>
              </a:rPr>
              <a:t>City </a:t>
            </a:r>
            <a:r>
              <a:rPr sz="628" spc="4" dirty="0">
                <a:solidFill>
                  <a:srgbClr val="221F1F"/>
                </a:solidFill>
                <a:latin typeface="Arial Narrow"/>
                <a:ea typeface="ＭＳ Ｐゴシック" charset="0"/>
                <a:cs typeface="Arial Narrow"/>
              </a:rPr>
              <a:t>|</a:t>
            </a:r>
            <a:r>
              <a:rPr sz="628" spc="-36" dirty="0">
                <a:solidFill>
                  <a:srgbClr val="221F1F"/>
                </a:solidFill>
                <a:latin typeface="Arial Narrow"/>
                <a:ea typeface="ＭＳ Ｐゴシック" charset="0"/>
                <a:cs typeface="Arial Narrow"/>
              </a:rPr>
              <a:t> </a:t>
            </a:r>
            <a:r>
              <a:rPr sz="628" spc="4" dirty="0">
                <a:solidFill>
                  <a:srgbClr val="221F1F"/>
                </a:solidFill>
                <a:latin typeface="Arial Narrow"/>
                <a:ea typeface="ＭＳ Ｐゴシック" charset="0"/>
                <a:cs typeface="Arial Narrow"/>
              </a:rPr>
              <a:t>Raleigh</a:t>
            </a:r>
            <a:endParaRPr sz="628" dirty="0">
              <a:solidFill>
                <a:prstClr val="black"/>
              </a:solidFill>
              <a:latin typeface="Arial Narrow"/>
              <a:ea typeface="ＭＳ Ｐゴシック" charset="0"/>
              <a:cs typeface="Arial Narrow"/>
            </a:endParaRPr>
          </a:p>
        </p:txBody>
      </p:sp>
      <p:sp>
        <p:nvSpPr>
          <p:cNvPr id="84" name="object 84"/>
          <p:cNvSpPr txBox="1"/>
          <p:nvPr/>
        </p:nvSpPr>
        <p:spPr>
          <a:xfrm>
            <a:off x="3880437" y="3772857"/>
            <a:ext cx="1085228" cy="556426"/>
          </a:xfrm>
          <a:prstGeom prst="rect">
            <a:avLst/>
          </a:prstGeom>
        </p:spPr>
        <p:txBody>
          <a:bodyPr vert="horz" wrap="square" lIns="0" tIns="9961" rIns="0" bIns="0" rtlCol="0">
            <a:spAutoFit/>
          </a:bodyPr>
          <a:lstStyle/>
          <a:p>
            <a:pPr algn="ctr" defTabSz="717224">
              <a:lnSpc>
                <a:spcPts val="1270"/>
              </a:lnSpc>
              <a:spcBef>
                <a:spcPts val="78"/>
              </a:spcBef>
            </a:pPr>
            <a:r>
              <a:rPr sz="1098" b="1" spc="-188" dirty="0">
                <a:solidFill>
                  <a:srgbClr val="D0E084"/>
                </a:solidFill>
                <a:latin typeface="Garamond"/>
                <a:ea typeface="ＭＳ Ｐゴシック" charset="0"/>
                <a:cs typeface="Garamond"/>
              </a:rPr>
              <a:t>ROBIN</a:t>
            </a:r>
            <a:r>
              <a:rPr sz="1098" b="1" spc="-133" dirty="0">
                <a:solidFill>
                  <a:srgbClr val="D0E084"/>
                </a:solidFill>
                <a:latin typeface="Garamond"/>
                <a:ea typeface="ＭＳ Ｐゴシック" charset="0"/>
                <a:cs typeface="Garamond"/>
              </a:rPr>
              <a:t> </a:t>
            </a:r>
            <a:r>
              <a:rPr sz="1098" b="1" spc="-184" dirty="0">
                <a:solidFill>
                  <a:srgbClr val="D0E084"/>
                </a:solidFill>
                <a:latin typeface="Garamond"/>
                <a:ea typeface="ＭＳ Ｐゴシック" charset="0"/>
                <a:cs typeface="Garamond"/>
              </a:rPr>
              <a:t>LIVINGSTON</a:t>
            </a:r>
            <a:endParaRPr sz="1098" dirty="0">
              <a:solidFill>
                <a:prstClr val="black"/>
              </a:solidFill>
              <a:latin typeface="Garamond"/>
              <a:ea typeface="ＭＳ Ｐゴシック" charset="0"/>
              <a:cs typeface="Garamond"/>
            </a:endParaRPr>
          </a:p>
          <a:p>
            <a:pPr algn="ctr" defTabSz="717224">
              <a:lnSpc>
                <a:spcPts val="706"/>
              </a:lnSpc>
            </a:pPr>
            <a:r>
              <a:rPr lang="en-US" sz="628" b="1" spc="16" dirty="0">
                <a:solidFill>
                  <a:srgbClr val="221F1F"/>
                </a:solidFill>
                <a:latin typeface="Calibri"/>
                <a:ea typeface="ＭＳ Ｐゴシック" charset="0"/>
                <a:cs typeface="Calibri"/>
              </a:rPr>
              <a:t>GCAP</a:t>
            </a:r>
            <a:r>
              <a:rPr sz="628" b="1" spc="12"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Counselor</a:t>
            </a:r>
            <a:endParaRPr sz="628" dirty="0">
              <a:solidFill>
                <a:prstClr val="black"/>
              </a:solidFill>
              <a:latin typeface="Calibri"/>
              <a:ea typeface="ＭＳ Ｐゴシック" charset="0"/>
              <a:cs typeface="Calibri"/>
            </a:endParaRPr>
          </a:p>
          <a:p>
            <a:pPr algn="ctr" defTabSz="717224"/>
            <a:r>
              <a:rPr sz="628" spc="8" dirty="0">
                <a:solidFill>
                  <a:srgbClr val="221F1F"/>
                </a:solidFill>
                <a:latin typeface="Arial Narrow"/>
                <a:ea typeface="ＭＳ Ｐゴシック" charset="0"/>
                <a:cs typeface="Arial Narrow"/>
              </a:rPr>
              <a:t>(910)</a:t>
            </a:r>
            <a:r>
              <a:rPr sz="628"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672-1359</a:t>
            </a:r>
            <a:endParaRPr sz="628" dirty="0">
              <a:solidFill>
                <a:prstClr val="black"/>
              </a:solidFill>
              <a:latin typeface="Arial Narrow"/>
              <a:ea typeface="ＭＳ Ｐゴシック" charset="0"/>
              <a:cs typeface="Arial Narrow"/>
            </a:endParaRPr>
          </a:p>
          <a:p>
            <a:pPr marL="180800" marR="174824" algn="ctr" defTabSz="717224"/>
            <a:r>
              <a:rPr lang="en-US" sz="628" spc="12" dirty="0">
                <a:solidFill>
                  <a:srgbClr val="221F1F"/>
                </a:solidFill>
                <a:latin typeface="Arial Narrow"/>
                <a:ea typeface="ＭＳ Ｐゴシック" charset="0"/>
                <a:cs typeface="Arial Narrow"/>
              </a:rPr>
              <a:t>rlivings@uncfsu.edu</a:t>
            </a:r>
            <a:r>
              <a:rPr sz="628" spc="4" dirty="0">
                <a:solidFill>
                  <a:srgbClr val="221F1F"/>
                </a:solidFill>
                <a:latin typeface="Arial Narrow"/>
                <a:ea typeface="ＭＳ Ｐゴシック" charset="0"/>
                <a:cs typeface="Arial Narrow"/>
              </a:rPr>
              <a:t> </a:t>
            </a:r>
            <a:r>
              <a:rPr sz="628" spc="8" dirty="0">
                <a:solidFill>
                  <a:srgbClr val="221F1F"/>
                </a:solidFill>
                <a:latin typeface="Arial Narrow"/>
                <a:ea typeface="ＭＳ Ｐゴシック" charset="0"/>
                <a:cs typeface="Arial Narrow"/>
              </a:rPr>
              <a:t>Fayetteville </a:t>
            </a:r>
            <a:r>
              <a:rPr sz="628" spc="4" dirty="0">
                <a:solidFill>
                  <a:srgbClr val="221F1F"/>
                </a:solidFill>
                <a:latin typeface="Arial Narrow"/>
                <a:ea typeface="ＭＳ Ｐゴシック" charset="0"/>
                <a:cs typeface="Arial Narrow"/>
              </a:rPr>
              <a:t>|</a:t>
            </a:r>
            <a:r>
              <a:rPr sz="628" spc="-51" dirty="0">
                <a:solidFill>
                  <a:srgbClr val="221F1F"/>
                </a:solidFill>
                <a:latin typeface="Arial Narrow"/>
                <a:ea typeface="ＭＳ Ｐゴシック" charset="0"/>
                <a:cs typeface="Arial Narrow"/>
              </a:rPr>
              <a:t> </a:t>
            </a:r>
            <a:r>
              <a:rPr sz="628" spc="4" dirty="0">
                <a:solidFill>
                  <a:srgbClr val="221F1F"/>
                </a:solidFill>
                <a:latin typeface="Arial Narrow"/>
                <a:ea typeface="ＭＳ Ｐゴシック" charset="0"/>
                <a:cs typeface="Arial Narrow"/>
              </a:rPr>
              <a:t>Pembroke</a:t>
            </a:r>
            <a:endParaRPr sz="628" dirty="0">
              <a:solidFill>
                <a:prstClr val="black"/>
              </a:solidFill>
              <a:latin typeface="Arial Narrow"/>
              <a:ea typeface="ＭＳ Ｐゴシック" charset="0"/>
              <a:cs typeface="Arial Narrow"/>
            </a:endParaRPr>
          </a:p>
        </p:txBody>
      </p:sp>
      <p:sp>
        <p:nvSpPr>
          <p:cNvPr id="85" name="object 85"/>
          <p:cNvSpPr txBox="1"/>
          <p:nvPr/>
        </p:nvSpPr>
        <p:spPr>
          <a:xfrm>
            <a:off x="6683460" y="3862417"/>
            <a:ext cx="984623" cy="556426"/>
          </a:xfrm>
          <a:prstGeom prst="rect">
            <a:avLst/>
          </a:prstGeom>
        </p:spPr>
        <p:txBody>
          <a:bodyPr vert="horz" wrap="square" lIns="0" tIns="9961" rIns="0" bIns="0" rtlCol="0">
            <a:spAutoFit/>
          </a:bodyPr>
          <a:lstStyle/>
          <a:p>
            <a:pPr algn="ctr" defTabSz="717224">
              <a:lnSpc>
                <a:spcPts val="1270"/>
              </a:lnSpc>
              <a:spcBef>
                <a:spcPts val="78"/>
              </a:spcBef>
            </a:pPr>
            <a:r>
              <a:rPr sz="1098" b="1" spc="-149" dirty="0">
                <a:solidFill>
                  <a:srgbClr val="70C1D4"/>
                </a:solidFill>
                <a:latin typeface="Garamond"/>
                <a:ea typeface="ＭＳ Ｐゴシック" charset="0"/>
                <a:cs typeface="Garamond"/>
              </a:rPr>
              <a:t>JAMES</a:t>
            </a:r>
            <a:r>
              <a:rPr sz="1098" b="1" spc="-31" dirty="0">
                <a:solidFill>
                  <a:srgbClr val="70C1D4"/>
                </a:solidFill>
                <a:latin typeface="Garamond"/>
                <a:ea typeface="ＭＳ Ｐゴシック" charset="0"/>
                <a:cs typeface="Garamond"/>
              </a:rPr>
              <a:t> </a:t>
            </a:r>
            <a:r>
              <a:rPr sz="1098" b="1" spc="-220" dirty="0">
                <a:solidFill>
                  <a:srgbClr val="70C1D4"/>
                </a:solidFill>
                <a:latin typeface="Garamond"/>
                <a:ea typeface="ＭＳ Ｐゴシック" charset="0"/>
                <a:cs typeface="Garamond"/>
              </a:rPr>
              <a:t>CHESTNUT</a:t>
            </a:r>
            <a:endParaRPr sz="1098" dirty="0">
              <a:solidFill>
                <a:prstClr val="black"/>
              </a:solidFill>
              <a:latin typeface="Garamond"/>
              <a:ea typeface="ＭＳ Ｐゴシック" charset="0"/>
              <a:cs typeface="Garamond"/>
            </a:endParaRPr>
          </a:p>
          <a:p>
            <a:pPr algn="ctr" defTabSz="717224">
              <a:lnSpc>
                <a:spcPts val="706"/>
              </a:lnSpc>
            </a:pPr>
            <a:r>
              <a:rPr lang="en-US" sz="628" b="1" spc="16" dirty="0">
                <a:solidFill>
                  <a:srgbClr val="221F1F"/>
                </a:solidFill>
                <a:latin typeface="Calibri"/>
                <a:ea typeface="ＭＳ Ｐゴシック" charset="0"/>
                <a:cs typeface="Calibri"/>
              </a:rPr>
              <a:t>GCAP</a:t>
            </a:r>
            <a:r>
              <a:rPr sz="628" b="1" spc="12"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Counselor</a:t>
            </a:r>
            <a:endParaRPr sz="628" dirty="0">
              <a:solidFill>
                <a:prstClr val="black"/>
              </a:solidFill>
              <a:latin typeface="Calibri"/>
              <a:ea typeface="ＭＳ Ｐゴシック" charset="0"/>
              <a:cs typeface="Calibri"/>
            </a:endParaRPr>
          </a:p>
          <a:p>
            <a:pPr algn="ctr" defTabSz="717224"/>
            <a:r>
              <a:rPr sz="628" spc="8" dirty="0">
                <a:solidFill>
                  <a:srgbClr val="221F1F"/>
                </a:solidFill>
                <a:latin typeface="Arial Narrow"/>
                <a:ea typeface="ＭＳ Ｐゴシック" charset="0"/>
                <a:cs typeface="Arial Narrow"/>
              </a:rPr>
              <a:t>(910)</a:t>
            </a:r>
            <a:r>
              <a:rPr sz="628"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962-3566</a:t>
            </a:r>
            <a:endParaRPr sz="628" dirty="0">
              <a:solidFill>
                <a:prstClr val="black"/>
              </a:solidFill>
              <a:latin typeface="Arial Narrow"/>
              <a:ea typeface="ＭＳ Ｐゴシック" charset="0"/>
              <a:cs typeface="Arial Narrow"/>
            </a:endParaRPr>
          </a:p>
          <a:p>
            <a:pPr marL="136472" marR="130495" indent="-498" algn="ctr" defTabSz="717224"/>
            <a:r>
              <a:rPr lang="en-US" sz="628" spc="8" dirty="0">
                <a:solidFill>
                  <a:srgbClr val="221F1F"/>
                </a:solidFill>
                <a:latin typeface="Arial Narrow"/>
                <a:ea typeface="ＭＳ Ｐゴシック" charset="0"/>
                <a:cs typeface="Arial Narrow"/>
                <a:hlinkClick r:id="rId6"/>
              </a:rPr>
              <a:t>chestnutj@uncw.edu</a:t>
            </a:r>
            <a:endParaRPr lang="en-US" sz="628" spc="8" dirty="0">
              <a:solidFill>
                <a:srgbClr val="221F1F"/>
              </a:solidFill>
              <a:latin typeface="Arial Narrow"/>
              <a:ea typeface="ＭＳ Ｐゴシック" charset="0"/>
              <a:cs typeface="Arial Narrow"/>
            </a:endParaRPr>
          </a:p>
          <a:p>
            <a:pPr marL="136472" marR="130495" indent="-498" algn="ctr" defTabSz="717224"/>
            <a:r>
              <a:rPr sz="628" spc="4" dirty="0">
                <a:solidFill>
                  <a:srgbClr val="221F1F"/>
                </a:solidFill>
                <a:latin typeface="Arial Narrow"/>
                <a:ea typeface="ＭＳ Ｐゴシック" charset="0"/>
                <a:cs typeface="Arial Narrow"/>
              </a:rPr>
              <a:t>Greenville |</a:t>
            </a:r>
            <a:r>
              <a:rPr sz="628" spc="-12" dirty="0">
                <a:solidFill>
                  <a:srgbClr val="221F1F"/>
                </a:solidFill>
                <a:latin typeface="Arial Narrow"/>
                <a:ea typeface="ＭＳ Ｐゴシック" charset="0"/>
                <a:cs typeface="Arial Narrow"/>
              </a:rPr>
              <a:t> </a:t>
            </a:r>
            <a:r>
              <a:rPr sz="628" spc="20" dirty="0">
                <a:solidFill>
                  <a:srgbClr val="221F1F"/>
                </a:solidFill>
                <a:latin typeface="Arial Narrow"/>
                <a:ea typeface="ＭＳ Ｐゴシック" charset="0"/>
                <a:cs typeface="Arial Narrow"/>
              </a:rPr>
              <a:t>Wilmington</a:t>
            </a:r>
            <a:endParaRPr sz="628" dirty="0">
              <a:solidFill>
                <a:prstClr val="black"/>
              </a:solidFill>
              <a:latin typeface="Arial Narrow"/>
              <a:ea typeface="ＭＳ Ｐゴシック" charset="0"/>
              <a:cs typeface="Arial Narrow"/>
            </a:endParaRPr>
          </a:p>
        </p:txBody>
      </p:sp>
      <p:sp>
        <p:nvSpPr>
          <p:cNvPr id="86" name="object 86"/>
          <p:cNvSpPr txBox="1"/>
          <p:nvPr/>
        </p:nvSpPr>
        <p:spPr>
          <a:xfrm>
            <a:off x="3038763" y="2571263"/>
            <a:ext cx="799353" cy="263236"/>
          </a:xfrm>
          <a:prstGeom prst="rect">
            <a:avLst/>
          </a:prstGeom>
        </p:spPr>
        <p:txBody>
          <a:bodyPr vert="horz" wrap="square" lIns="0" tIns="43329" rIns="0" bIns="0" rtlCol="0">
            <a:spAutoFit/>
          </a:bodyPr>
          <a:lstStyle/>
          <a:p>
            <a:pPr marL="29884" defTabSz="717224">
              <a:spcBef>
                <a:spcPts val="340"/>
              </a:spcBef>
            </a:pPr>
            <a:r>
              <a:rPr sz="883" spc="23" baseline="14814" dirty="0">
                <a:solidFill>
                  <a:srgbClr val="221F1F"/>
                </a:solidFill>
                <a:latin typeface="Arial Narrow"/>
                <a:ea typeface="ＭＳ Ｐゴシック" charset="0"/>
                <a:cs typeface="Arial Narrow"/>
              </a:rPr>
              <a:t>Caldwell</a:t>
            </a:r>
            <a:r>
              <a:rPr sz="883" spc="64" baseline="14814" dirty="0">
                <a:solidFill>
                  <a:srgbClr val="221F1F"/>
                </a:solidFill>
                <a:latin typeface="Arial Narrow"/>
                <a:ea typeface="ＭＳ Ｐゴシック" charset="0"/>
                <a:cs typeface="Arial Narrow"/>
              </a:rPr>
              <a:t> </a:t>
            </a:r>
            <a:r>
              <a:rPr sz="588" spc="12" dirty="0">
                <a:solidFill>
                  <a:srgbClr val="221F1F"/>
                </a:solidFill>
                <a:latin typeface="Arial Narrow"/>
                <a:ea typeface="ＭＳ Ｐゴシック" charset="0"/>
                <a:cs typeface="Arial Narrow"/>
              </a:rPr>
              <a:t>Alexander</a:t>
            </a:r>
            <a:endParaRPr sz="588">
              <a:solidFill>
                <a:prstClr val="black"/>
              </a:solidFill>
              <a:latin typeface="Arial Narrow"/>
              <a:ea typeface="ＭＳ Ｐゴシック" charset="0"/>
              <a:cs typeface="Arial Narrow"/>
            </a:endParaRPr>
          </a:p>
          <a:p>
            <a:pPr marR="23908" algn="r" defTabSz="717224">
              <a:spcBef>
                <a:spcPts val="267"/>
              </a:spcBef>
            </a:pPr>
            <a:r>
              <a:rPr sz="588" spc="12" dirty="0">
                <a:solidFill>
                  <a:srgbClr val="221F1F"/>
                </a:solidFill>
                <a:latin typeface="Arial Narrow"/>
                <a:ea typeface="ＭＳ Ｐゴシック" charset="0"/>
                <a:cs typeface="Arial Narrow"/>
              </a:rPr>
              <a:t>Iredell</a:t>
            </a:r>
            <a:endParaRPr sz="588">
              <a:solidFill>
                <a:prstClr val="black"/>
              </a:solidFill>
              <a:latin typeface="Arial Narrow"/>
              <a:ea typeface="ＭＳ Ｐゴシック" charset="0"/>
              <a:cs typeface="Arial Narrow"/>
            </a:endParaRPr>
          </a:p>
        </p:txBody>
      </p:sp>
      <p:sp>
        <p:nvSpPr>
          <p:cNvPr id="88" name="object 88"/>
          <p:cNvSpPr txBox="1"/>
          <p:nvPr/>
        </p:nvSpPr>
        <p:spPr>
          <a:xfrm>
            <a:off x="4158555" y="5325503"/>
            <a:ext cx="3325979" cy="553156"/>
          </a:xfrm>
          <a:prstGeom prst="rect">
            <a:avLst/>
          </a:prstGeom>
        </p:spPr>
        <p:txBody>
          <a:bodyPr vert="horz" wrap="square" lIns="0" tIns="9961" rIns="0" bIns="0" rtlCol="0">
            <a:spAutoFit/>
          </a:bodyPr>
          <a:lstStyle/>
          <a:p>
            <a:pPr marL="9961" defTabSz="717224">
              <a:spcBef>
                <a:spcPts val="78"/>
              </a:spcBef>
            </a:pPr>
            <a:r>
              <a:rPr lang="en-US" sz="706" spc="8" dirty="0">
                <a:solidFill>
                  <a:srgbClr val="221F1F"/>
                </a:solidFill>
                <a:latin typeface="Arial Narrow"/>
                <a:ea typeface="ＭＳ Ｐゴシック" charset="0"/>
                <a:cs typeface="Arial Narrow"/>
              </a:rPr>
              <a:t>Specialty Program of </a:t>
            </a:r>
            <a:r>
              <a:rPr sz="706" spc="16" dirty="0">
                <a:solidFill>
                  <a:srgbClr val="221F1F"/>
                </a:solidFill>
                <a:latin typeface="Arial Narrow"/>
                <a:ea typeface="ＭＳ Ｐゴシック" charset="0"/>
                <a:cs typeface="Arial Narrow"/>
              </a:rPr>
              <a:t>the </a:t>
            </a:r>
            <a:r>
              <a:rPr sz="706" dirty="0">
                <a:solidFill>
                  <a:srgbClr val="221F1F"/>
                </a:solidFill>
                <a:latin typeface="Arial Narrow"/>
                <a:ea typeface="ＭＳ Ｐゴシック" charset="0"/>
                <a:cs typeface="Arial Narrow"/>
              </a:rPr>
              <a:t>Small </a:t>
            </a:r>
            <a:r>
              <a:rPr sz="706" spc="-8" dirty="0">
                <a:solidFill>
                  <a:srgbClr val="221F1F"/>
                </a:solidFill>
                <a:latin typeface="Arial Narrow"/>
                <a:ea typeface="ＭＳ Ｐゴシック" charset="0"/>
                <a:cs typeface="Arial Narrow"/>
              </a:rPr>
              <a:t>Business </a:t>
            </a:r>
            <a:r>
              <a:rPr sz="706" spc="12" dirty="0">
                <a:solidFill>
                  <a:srgbClr val="221F1F"/>
                </a:solidFill>
                <a:latin typeface="Arial Narrow"/>
                <a:ea typeface="ＭＳ Ｐゴシック" charset="0"/>
                <a:cs typeface="Arial Narrow"/>
              </a:rPr>
              <a:t>and </a:t>
            </a:r>
            <a:r>
              <a:rPr sz="706" spc="4" dirty="0">
                <a:solidFill>
                  <a:srgbClr val="221F1F"/>
                </a:solidFill>
                <a:latin typeface="Arial Narrow"/>
                <a:ea typeface="ＭＳ Ｐゴシック" charset="0"/>
                <a:cs typeface="Arial Narrow"/>
              </a:rPr>
              <a:t>Technology </a:t>
            </a:r>
            <a:r>
              <a:rPr sz="706" spc="12" dirty="0">
                <a:solidFill>
                  <a:srgbClr val="221F1F"/>
                </a:solidFill>
                <a:latin typeface="Arial Narrow"/>
                <a:ea typeface="ＭＳ Ｐゴシック" charset="0"/>
                <a:cs typeface="Arial Narrow"/>
              </a:rPr>
              <a:t>Development</a:t>
            </a:r>
            <a:r>
              <a:rPr sz="706" spc="-8" dirty="0">
                <a:solidFill>
                  <a:srgbClr val="221F1F"/>
                </a:solidFill>
                <a:latin typeface="Arial Narrow"/>
                <a:ea typeface="ＭＳ Ｐゴシック" charset="0"/>
                <a:cs typeface="Arial Narrow"/>
              </a:rPr>
              <a:t> </a:t>
            </a:r>
            <a:r>
              <a:rPr sz="706" spc="4" dirty="0">
                <a:solidFill>
                  <a:srgbClr val="221F1F"/>
                </a:solidFill>
                <a:latin typeface="Arial Narrow"/>
                <a:ea typeface="ＭＳ Ｐゴシック" charset="0"/>
                <a:cs typeface="Arial Narrow"/>
              </a:rPr>
              <a:t>Center</a:t>
            </a:r>
            <a:endParaRPr sz="902" dirty="0">
              <a:solidFill>
                <a:prstClr val="black"/>
              </a:solidFill>
              <a:latin typeface="Arial Narrow"/>
              <a:ea typeface="ＭＳ Ｐゴシック" charset="0"/>
              <a:cs typeface="Arial Narrow"/>
            </a:endParaRPr>
          </a:p>
          <a:p>
            <a:pPr marL="9961" defTabSz="717224"/>
            <a:r>
              <a:rPr sz="706" spc="16" dirty="0">
                <a:solidFill>
                  <a:srgbClr val="221F1F"/>
                </a:solidFill>
                <a:latin typeface="Arial Narrow"/>
                <a:ea typeface="ＭＳ Ｐゴシック" charset="0"/>
                <a:cs typeface="Arial Narrow"/>
              </a:rPr>
              <a:t>5 </a:t>
            </a:r>
            <a:r>
              <a:rPr sz="706" spc="4" dirty="0">
                <a:solidFill>
                  <a:srgbClr val="221F1F"/>
                </a:solidFill>
                <a:latin typeface="Arial Narrow"/>
                <a:ea typeface="ＭＳ Ｐゴシック" charset="0"/>
                <a:cs typeface="Arial Narrow"/>
              </a:rPr>
              <a:t>West </a:t>
            </a:r>
            <a:r>
              <a:rPr sz="706" spc="16" dirty="0">
                <a:solidFill>
                  <a:srgbClr val="221F1F"/>
                </a:solidFill>
                <a:latin typeface="Arial Narrow"/>
                <a:ea typeface="ＭＳ Ｐゴシック" charset="0"/>
                <a:cs typeface="Arial Narrow"/>
              </a:rPr>
              <a:t>Hargett </a:t>
            </a:r>
            <a:r>
              <a:rPr sz="706" spc="4" dirty="0">
                <a:solidFill>
                  <a:srgbClr val="221F1F"/>
                </a:solidFill>
                <a:latin typeface="Arial Narrow"/>
                <a:ea typeface="ＭＳ Ｐゴシック" charset="0"/>
                <a:cs typeface="Arial Narrow"/>
              </a:rPr>
              <a:t>Street, </a:t>
            </a:r>
            <a:r>
              <a:rPr sz="706" dirty="0">
                <a:solidFill>
                  <a:srgbClr val="221F1F"/>
                </a:solidFill>
                <a:latin typeface="Arial Narrow"/>
                <a:ea typeface="ＭＳ Ｐゴシック" charset="0"/>
                <a:cs typeface="Arial Narrow"/>
              </a:rPr>
              <a:t>Suite</a:t>
            </a:r>
            <a:r>
              <a:rPr sz="706" spc="-4" dirty="0">
                <a:solidFill>
                  <a:srgbClr val="221F1F"/>
                </a:solidFill>
                <a:latin typeface="Arial Narrow"/>
                <a:ea typeface="ＭＳ Ｐゴシック" charset="0"/>
                <a:cs typeface="Arial Narrow"/>
              </a:rPr>
              <a:t> </a:t>
            </a:r>
            <a:r>
              <a:rPr sz="706" spc="16" dirty="0">
                <a:solidFill>
                  <a:srgbClr val="221F1F"/>
                </a:solidFill>
                <a:latin typeface="Arial Narrow"/>
                <a:ea typeface="ＭＳ Ｐゴシック" charset="0"/>
                <a:cs typeface="Arial Narrow"/>
              </a:rPr>
              <a:t>600</a:t>
            </a:r>
            <a:endParaRPr sz="706" dirty="0">
              <a:solidFill>
                <a:prstClr val="black"/>
              </a:solidFill>
              <a:latin typeface="Arial Narrow"/>
              <a:ea typeface="ＭＳ Ｐゴシック" charset="0"/>
              <a:cs typeface="Arial Narrow"/>
            </a:endParaRPr>
          </a:p>
          <a:p>
            <a:pPr marL="9961" defTabSz="717224"/>
            <a:r>
              <a:rPr sz="706" spc="4" dirty="0">
                <a:solidFill>
                  <a:srgbClr val="221F1F"/>
                </a:solidFill>
                <a:latin typeface="Arial Narrow"/>
                <a:ea typeface="ＭＳ Ｐゴシック" charset="0"/>
                <a:cs typeface="Arial Narrow"/>
              </a:rPr>
              <a:t>Raleigh, </a:t>
            </a:r>
            <a:r>
              <a:rPr sz="706" spc="-16" dirty="0">
                <a:solidFill>
                  <a:srgbClr val="221F1F"/>
                </a:solidFill>
                <a:latin typeface="Arial Narrow"/>
                <a:ea typeface="ＭＳ Ｐゴシック" charset="0"/>
                <a:cs typeface="Arial Narrow"/>
              </a:rPr>
              <a:t>NC</a:t>
            </a:r>
            <a:r>
              <a:rPr sz="706" spc="8" dirty="0">
                <a:solidFill>
                  <a:srgbClr val="221F1F"/>
                </a:solidFill>
                <a:latin typeface="Arial Narrow"/>
                <a:ea typeface="ＭＳ Ｐゴシック" charset="0"/>
                <a:cs typeface="Arial Narrow"/>
              </a:rPr>
              <a:t> </a:t>
            </a:r>
            <a:r>
              <a:rPr sz="706" spc="16" dirty="0">
                <a:solidFill>
                  <a:srgbClr val="221F1F"/>
                </a:solidFill>
                <a:latin typeface="Arial Narrow"/>
                <a:ea typeface="ＭＳ Ｐゴシック" charset="0"/>
                <a:cs typeface="Arial Narrow"/>
              </a:rPr>
              <a:t>27601</a:t>
            </a:r>
            <a:endParaRPr sz="706" dirty="0">
              <a:solidFill>
                <a:prstClr val="black"/>
              </a:solidFill>
              <a:latin typeface="Arial Narrow"/>
              <a:ea typeface="ＭＳ Ｐゴシック" charset="0"/>
              <a:cs typeface="Arial Narrow"/>
            </a:endParaRPr>
          </a:p>
          <a:p>
            <a:pPr marL="9961" defTabSz="717224"/>
            <a:r>
              <a:rPr sz="706" spc="8" dirty="0">
                <a:solidFill>
                  <a:srgbClr val="221F1F"/>
                </a:solidFill>
                <a:latin typeface="Arial Narrow"/>
                <a:ea typeface="ＭＳ Ｐゴシック" charset="0"/>
                <a:cs typeface="Arial Narrow"/>
              </a:rPr>
              <a:t>(919) </a:t>
            </a:r>
            <a:r>
              <a:rPr sz="706" spc="16" dirty="0">
                <a:solidFill>
                  <a:srgbClr val="221F1F"/>
                </a:solidFill>
                <a:latin typeface="Arial Narrow"/>
                <a:ea typeface="ＭＳ Ｐゴシック" charset="0"/>
                <a:cs typeface="Arial Narrow"/>
              </a:rPr>
              <a:t>715-7272 or </a:t>
            </a:r>
            <a:r>
              <a:rPr sz="706" spc="8" dirty="0">
                <a:solidFill>
                  <a:srgbClr val="221F1F"/>
                </a:solidFill>
                <a:latin typeface="Arial Narrow"/>
                <a:ea typeface="ＭＳ Ｐゴシック" charset="0"/>
                <a:cs typeface="Arial Narrow"/>
              </a:rPr>
              <a:t>(800) </a:t>
            </a:r>
            <a:r>
              <a:rPr sz="706" spc="16" dirty="0">
                <a:solidFill>
                  <a:srgbClr val="221F1F"/>
                </a:solidFill>
                <a:latin typeface="Arial Narrow"/>
                <a:ea typeface="ＭＳ Ｐゴシック" charset="0"/>
                <a:cs typeface="Arial Narrow"/>
              </a:rPr>
              <a:t>258-0862 (in </a:t>
            </a:r>
            <a:r>
              <a:rPr sz="706" spc="-16" dirty="0">
                <a:solidFill>
                  <a:srgbClr val="221F1F"/>
                </a:solidFill>
                <a:latin typeface="Arial Narrow"/>
                <a:ea typeface="ＭＳ Ｐゴシック" charset="0"/>
                <a:cs typeface="Arial Narrow"/>
              </a:rPr>
              <a:t>NC</a:t>
            </a:r>
            <a:r>
              <a:rPr sz="706" spc="-28" dirty="0">
                <a:solidFill>
                  <a:srgbClr val="221F1F"/>
                </a:solidFill>
                <a:latin typeface="Arial Narrow"/>
                <a:ea typeface="ＭＳ Ｐゴシック" charset="0"/>
                <a:cs typeface="Arial Narrow"/>
              </a:rPr>
              <a:t> </a:t>
            </a:r>
            <a:r>
              <a:rPr sz="706" spc="12" dirty="0">
                <a:solidFill>
                  <a:srgbClr val="221F1F"/>
                </a:solidFill>
                <a:latin typeface="Arial Narrow"/>
                <a:ea typeface="ＭＳ Ｐゴシック" charset="0"/>
                <a:cs typeface="Arial Narrow"/>
              </a:rPr>
              <a:t>only)</a:t>
            </a:r>
            <a:endParaRPr lang="en-US" sz="706" spc="12" dirty="0">
              <a:solidFill>
                <a:srgbClr val="221F1F"/>
              </a:solidFill>
              <a:latin typeface="Arial Narrow"/>
              <a:ea typeface="ＭＳ Ｐゴシック" charset="0"/>
              <a:cs typeface="Arial Narrow"/>
            </a:endParaRPr>
          </a:p>
          <a:p>
            <a:pPr marL="9961" defTabSz="717224"/>
            <a:endParaRPr sz="706" dirty="0">
              <a:solidFill>
                <a:prstClr val="black"/>
              </a:solidFill>
              <a:latin typeface="Arial Narrow"/>
              <a:ea typeface="ＭＳ Ｐゴシック" charset="0"/>
              <a:cs typeface="Arial Narrow"/>
            </a:endParaRPr>
          </a:p>
        </p:txBody>
      </p:sp>
      <p:sp>
        <p:nvSpPr>
          <p:cNvPr id="89" name="object 89"/>
          <p:cNvSpPr txBox="1"/>
          <p:nvPr/>
        </p:nvSpPr>
        <p:spPr>
          <a:xfrm>
            <a:off x="5528462" y="4562794"/>
            <a:ext cx="1045883" cy="556426"/>
          </a:xfrm>
          <a:prstGeom prst="rect">
            <a:avLst/>
          </a:prstGeom>
        </p:spPr>
        <p:txBody>
          <a:bodyPr vert="horz" wrap="square" lIns="0" tIns="9961" rIns="0" bIns="0" rtlCol="0">
            <a:spAutoFit/>
          </a:bodyPr>
          <a:lstStyle/>
          <a:p>
            <a:pPr algn="ctr" defTabSz="717224">
              <a:lnSpc>
                <a:spcPts val="1270"/>
              </a:lnSpc>
              <a:spcBef>
                <a:spcPts val="78"/>
              </a:spcBef>
            </a:pPr>
            <a:r>
              <a:rPr sz="1098" b="1" spc="-160" dirty="0">
                <a:solidFill>
                  <a:srgbClr val="B0D474"/>
                </a:solidFill>
                <a:latin typeface="Garamond"/>
                <a:ea typeface="ＭＳ Ｐゴシック" charset="0"/>
                <a:cs typeface="Garamond"/>
              </a:rPr>
              <a:t>JARED </a:t>
            </a:r>
            <a:r>
              <a:rPr sz="1098" b="1" spc="-156" dirty="0">
                <a:solidFill>
                  <a:srgbClr val="B0D474"/>
                </a:solidFill>
                <a:latin typeface="Garamond"/>
                <a:ea typeface="ＭＳ Ｐゴシック" charset="0"/>
                <a:cs typeface="Garamond"/>
              </a:rPr>
              <a:t> </a:t>
            </a:r>
            <a:r>
              <a:rPr sz="1098" b="1" spc="-196" dirty="0">
                <a:solidFill>
                  <a:srgbClr val="B0D474"/>
                </a:solidFill>
                <a:latin typeface="Garamond"/>
                <a:ea typeface="ＭＳ Ｐゴシック" charset="0"/>
                <a:cs typeface="Garamond"/>
              </a:rPr>
              <a:t>WHITCOMB</a:t>
            </a:r>
            <a:endParaRPr sz="1098" dirty="0">
              <a:solidFill>
                <a:prstClr val="black"/>
              </a:solidFill>
              <a:latin typeface="Garamond"/>
              <a:ea typeface="ＭＳ Ｐゴシック" charset="0"/>
              <a:cs typeface="Garamond"/>
            </a:endParaRPr>
          </a:p>
          <a:p>
            <a:pPr algn="ctr" defTabSz="717224">
              <a:lnSpc>
                <a:spcPts val="706"/>
              </a:lnSpc>
            </a:pPr>
            <a:r>
              <a:rPr lang="en-US" sz="628" b="1" spc="16" dirty="0">
                <a:solidFill>
                  <a:srgbClr val="221F1F"/>
                </a:solidFill>
                <a:latin typeface="Calibri"/>
                <a:ea typeface="ＭＳ Ｐゴシック" charset="0"/>
                <a:cs typeface="Calibri"/>
              </a:rPr>
              <a:t>GCAP</a:t>
            </a:r>
            <a:r>
              <a:rPr sz="628" b="1" spc="16" dirty="0">
                <a:solidFill>
                  <a:srgbClr val="221F1F"/>
                </a:solidFill>
                <a:latin typeface="Calibri"/>
                <a:ea typeface="ＭＳ Ｐゴシック" charset="0"/>
                <a:cs typeface="Calibri"/>
              </a:rPr>
              <a:t> </a:t>
            </a:r>
            <a:r>
              <a:rPr sz="628" b="1" spc="23" dirty="0">
                <a:solidFill>
                  <a:srgbClr val="221F1F"/>
                </a:solidFill>
                <a:latin typeface="Calibri"/>
                <a:ea typeface="ＭＳ Ｐゴシック" charset="0"/>
                <a:cs typeface="Calibri"/>
              </a:rPr>
              <a:t>Supply </a:t>
            </a:r>
            <a:r>
              <a:rPr sz="628" b="1" spc="20" dirty="0">
                <a:solidFill>
                  <a:srgbClr val="221F1F"/>
                </a:solidFill>
                <a:latin typeface="Calibri"/>
                <a:ea typeface="ＭＳ Ｐゴシック" charset="0"/>
                <a:cs typeface="Calibri"/>
              </a:rPr>
              <a:t>Chain</a:t>
            </a:r>
            <a:r>
              <a:rPr sz="628" b="1" spc="-4" dirty="0">
                <a:solidFill>
                  <a:srgbClr val="221F1F"/>
                </a:solidFill>
                <a:latin typeface="Calibri"/>
                <a:ea typeface="ＭＳ Ｐゴシック" charset="0"/>
                <a:cs typeface="Calibri"/>
              </a:rPr>
              <a:t> </a:t>
            </a:r>
            <a:r>
              <a:rPr sz="628" b="1" spc="20" dirty="0">
                <a:solidFill>
                  <a:srgbClr val="221F1F"/>
                </a:solidFill>
                <a:latin typeface="Calibri"/>
                <a:ea typeface="ＭＳ Ｐゴシック" charset="0"/>
                <a:cs typeface="Calibri"/>
              </a:rPr>
              <a:t>Specialist</a:t>
            </a:r>
            <a:endParaRPr sz="628" dirty="0">
              <a:solidFill>
                <a:prstClr val="black"/>
              </a:solidFill>
              <a:latin typeface="Calibri"/>
              <a:ea typeface="ＭＳ Ｐゴシック" charset="0"/>
              <a:cs typeface="Calibri"/>
            </a:endParaRPr>
          </a:p>
          <a:p>
            <a:pPr algn="ctr" defTabSz="717224"/>
            <a:r>
              <a:rPr sz="628" spc="8" dirty="0">
                <a:solidFill>
                  <a:srgbClr val="221F1F"/>
                </a:solidFill>
                <a:latin typeface="Arial Narrow"/>
                <a:ea typeface="ＭＳ Ｐゴシック" charset="0"/>
                <a:cs typeface="Arial Narrow"/>
              </a:rPr>
              <a:t>(704)</a:t>
            </a:r>
            <a:r>
              <a:rPr sz="628" dirty="0">
                <a:solidFill>
                  <a:srgbClr val="221F1F"/>
                </a:solidFill>
                <a:latin typeface="Arial Narrow"/>
                <a:ea typeface="ＭＳ Ｐゴシック" charset="0"/>
                <a:cs typeface="Arial Narrow"/>
              </a:rPr>
              <a:t> </a:t>
            </a:r>
            <a:r>
              <a:rPr sz="628" spc="12" dirty="0">
                <a:solidFill>
                  <a:srgbClr val="221F1F"/>
                </a:solidFill>
                <a:latin typeface="Arial Narrow"/>
                <a:ea typeface="ＭＳ Ｐゴシック" charset="0"/>
                <a:cs typeface="Arial Narrow"/>
              </a:rPr>
              <a:t>351-8146</a:t>
            </a:r>
            <a:endParaRPr sz="628" dirty="0">
              <a:solidFill>
                <a:prstClr val="black"/>
              </a:solidFill>
              <a:latin typeface="Arial Narrow"/>
              <a:ea typeface="ＭＳ Ｐゴシック" charset="0"/>
              <a:cs typeface="Arial Narrow"/>
            </a:endParaRPr>
          </a:p>
          <a:p>
            <a:pPr marL="160877" marR="155896" algn="ctr" defTabSz="717224"/>
            <a:r>
              <a:rPr lang="en-US" sz="628" u="sng" spc="12" dirty="0">
                <a:solidFill>
                  <a:srgbClr val="221F1F"/>
                </a:solidFill>
                <a:uFill>
                  <a:solidFill>
                    <a:srgbClr val="221F1F"/>
                  </a:solidFill>
                </a:uFill>
                <a:latin typeface="Arial Narrow"/>
                <a:ea typeface="ＭＳ Ｐゴシック" charset="0"/>
                <a:cs typeface="Arial Narrow"/>
                <a:hlinkClick r:id="rId7"/>
              </a:rPr>
              <a:t>jhwhitcomb@ncat.edu</a:t>
            </a:r>
            <a:endParaRPr lang="en-US" sz="628" u="sng" spc="12" dirty="0">
              <a:solidFill>
                <a:srgbClr val="221F1F"/>
              </a:solidFill>
              <a:uFill>
                <a:solidFill>
                  <a:srgbClr val="221F1F"/>
                </a:solidFill>
              </a:uFill>
              <a:latin typeface="Arial Narrow"/>
              <a:ea typeface="ＭＳ Ｐゴシック" charset="0"/>
              <a:cs typeface="Arial Narrow"/>
            </a:endParaRPr>
          </a:p>
          <a:p>
            <a:pPr marL="160877" marR="155896" algn="ctr" defTabSz="717224"/>
            <a:r>
              <a:rPr sz="628" spc="12" dirty="0">
                <a:solidFill>
                  <a:srgbClr val="221F1F"/>
                </a:solidFill>
                <a:latin typeface="Arial Narrow"/>
                <a:ea typeface="ＭＳ Ｐゴシック" charset="0"/>
                <a:cs typeface="Arial Narrow"/>
              </a:rPr>
              <a:t>Statewide</a:t>
            </a:r>
            <a:endParaRPr sz="628" dirty="0">
              <a:solidFill>
                <a:prstClr val="black"/>
              </a:solidFill>
              <a:latin typeface="Arial Narrow"/>
              <a:ea typeface="ＭＳ Ｐゴシック" charset="0"/>
              <a:cs typeface="Arial Narrow"/>
            </a:endParaRPr>
          </a:p>
        </p:txBody>
      </p:sp>
      <p:sp>
        <p:nvSpPr>
          <p:cNvPr id="91" name="object 91"/>
          <p:cNvSpPr txBox="1"/>
          <p:nvPr/>
        </p:nvSpPr>
        <p:spPr>
          <a:xfrm>
            <a:off x="4799404" y="2546495"/>
            <a:ext cx="306294" cy="102041"/>
          </a:xfrm>
          <a:prstGeom prst="rect">
            <a:avLst/>
          </a:prstGeom>
        </p:spPr>
        <p:txBody>
          <a:bodyPr vert="horz" wrap="square" lIns="0" tIns="11455" rIns="0" bIns="0" rtlCol="0">
            <a:spAutoFit/>
          </a:bodyPr>
          <a:lstStyle/>
          <a:p>
            <a:pPr marL="9961" defTabSz="717224">
              <a:spcBef>
                <a:spcPts val="90"/>
              </a:spcBef>
            </a:pPr>
            <a:r>
              <a:rPr sz="588" spc="12" dirty="0">
                <a:solidFill>
                  <a:srgbClr val="221F1F"/>
                </a:solidFill>
                <a:latin typeface="Arial Narrow"/>
                <a:ea typeface="ＭＳ Ｐゴシック" charset="0"/>
                <a:cs typeface="Arial Narrow"/>
              </a:rPr>
              <a:t>Alamance</a:t>
            </a:r>
            <a:endParaRPr sz="588">
              <a:solidFill>
                <a:prstClr val="black"/>
              </a:solidFill>
              <a:latin typeface="Arial Narrow"/>
              <a:ea typeface="ＭＳ Ｐゴシック" charset="0"/>
              <a:cs typeface="Arial Narrow"/>
            </a:endParaRPr>
          </a:p>
        </p:txBody>
      </p:sp>
      <p:pic>
        <p:nvPicPr>
          <p:cNvPr id="93" name="Picture 92">
            <a:extLst>
              <a:ext uri="{FF2B5EF4-FFF2-40B4-BE49-F238E27FC236}">
                <a16:creationId xmlns:a16="http://schemas.microsoft.com/office/drawing/2014/main" id="{2C1BF0AE-324B-4C16-8F49-9FC39947B07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12031" y="625509"/>
            <a:ext cx="1530110" cy="564920"/>
          </a:xfrm>
          <a:prstGeom prst="rect">
            <a:avLst/>
          </a:prstGeom>
        </p:spPr>
      </p:pic>
      <p:sp>
        <p:nvSpPr>
          <p:cNvPr id="94" name="TextBox 93">
            <a:extLst>
              <a:ext uri="{FF2B5EF4-FFF2-40B4-BE49-F238E27FC236}">
                <a16:creationId xmlns:a16="http://schemas.microsoft.com/office/drawing/2014/main" id="{FEAA0D76-1C46-4CDD-994C-86A47092ECE8}"/>
              </a:ext>
            </a:extLst>
          </p:cNvPr>
          <p:cNvSpPr txBox="1"/>
          <p:nvPr/>
        </p:nvSpPr>
        <p:spPr>
          <a:xfrm>
            <a:off x="440267" y="1224296"/>
            <a:ext cx="2474313" cy="379463"/>
          </a:xfrm>
          <a:prstGeom prst="rect">
            <a:avLst/>
          </a:prstGeom>
          <a:noFill/>
        </p:spPr>
        <p:txBody>
          <a:bodyPr wrap="square" rtlCol="0">
            <a:spAutoFit/>
          </a:bodyPr>
          <a:lstStyle/>
          <a:p>
            <a:pPr defTabSz="812810" fontAlgn="base">
              <a:spcBef>
                <a:spcPct val="0"/>
              </a:spcBef>
              <a:spcAft>
                <a:spcPct val="0"/>
              </a:spcAft>
            </a:pPr>
            <a:r>
              <a:rPr lang="en-US" sz="933" dirty="0">
                <a:solidFill>
                  <a:prstClr val="black"/>
                </a:solidFill>
                <a:latin typeface="Arial" panose="020B0604020202020204" pitchFamily="34" charset="0"/>
                <a:ea typeface="MS PGothic" panose="020B0600070205080204" pitchFamily="34" charset="-128"/>
              </a:rPr>
              <a:t>North Carolina Government Contracting Assistance Program (GCAP)</a:t>
            </a:r>
          </a:p>
        </p:txBody>
      </p:sp>
      <p:pic>
        <p:nvPicPr>
          <p:cNvPr id="95" name="Content Placeholder 5" descr="Map&#10;&#10;Description automatically generated">
            <a:extLst>
              <a:ext uri="{FF2B5EF4-FFF2-40B4-BE49-F238E27FC236}">
                <a16:creationId xmlns:a16="http://schemas.microsoft.com/office/drawing/2014/main" id="{DE75AD59-2735-4797-B7FC-53CE2F9EA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372533" y="1521262"/>
            <a:ext cx="8534400" cy="368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8C93AEE4-A4EB-4F89-85F4-A4B1991F53B8}"/>
              </a:ext>
            </a:extLst>
          </p:cNvPr>
          <p:cNvPicPr>
            <a:picLocks noChangeAspect="1"/>
          </p:cNvPicPr>
          <p:nvPr/>
        </p:nvPicPr>
        <p:blipFill>
          <a:blip r:embed="rId10"/>
          <a:stretch>
            <a:fillRect/>
          </a:stretch>
        </p:blipFill>
        <p:spPr>
          <a:xfrm>
            <a:off x="929515" y="5208357"/>
            <a:ext cx="3066188" cy="553228"/>
          </a:xfrm>
          <a:prstGeom prst="rect">
            <a:avLst/>
          </a:prstGeom>
        </p:spPr>
      </p:pic>
      <p:sp>
        <p:nvSpPr>
          <p:cNvPr id="96" name="TextBox 95"/>
          <p:cNvSpPr txBox="1"/>
          <p:nvPr/>
        </p:nvSpPr>
        <p:spPr>
          <a:xfrm>
            <a:off x="8681156" y="6539567"/>
            <a:ext cx="462844" cy="276999"/>
          </a:xfrm>
          <a:prstGeom prst="rect">
            <a:avLst/>
          </a:prstGeom>
          <a:noFill/>
        </p:spPr>
        <p:txBody>
          <a:bodyPr wrap="square" rtlCol="0">
            <a:spAutoFit/>
          </a:bodyPr>
          <a:lstStyle/>
          <a:p>
            <a:r>
              <a:rPr lang="en-US" sz="1200" dirty="0" smtClean="0"/>
              <a:t>48</a:t>
            </a:r>
            <a:endParaRPr lang="en-US" sz="1200" dirty="0"/>
          </a:p>
        </p:txBody>
      </p:sp>
    </p:spTree>
    <p:extLst>
      <p:ext uri="{BB962C8B-B14F-4D97-AF65-F5344CB8AC3E}">
        <p14:creationId xmlns:p14="http://schemas.microsoft.com/office/powerpoint/2010/main" val="3381599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7EDA-FFDD-974A-92A0-6C448193C9D0}"/>
              </a:ext>
            </a:extLst>
          </p:cNvPr>
          <p:cNvSpPr>
            <a:spLocks noGrp="1"/>
          </p:cNvSpPr>
          <p:nvPr>
            <p:ph type="title"/>
          </p:nvPr>
        </p:nvSpPr>
        <p:spPr/>
        <p:txBody>
          <a:bodyPr/>
          <a:lstStyle/>
          <a:p>
            <a:r>
              <a:rPr lang="en-US" dirty="0"/>
              <a:t>Learn More: </a:t>
            </a:r>
          </a:p>
        </p:txBody>
      </p:sp>
      <p:sp>
        <p:nvSpPr>
          <p:cNvPr id="3" name="Content Placeholder 2">
            <a:extLst>
              <a:ext uri="{FF2B5EF4-FFF2-40B4-BE49-F238E27FC236}">
                <a16:creationId xmlns:a16="http://schemas.microsoft.com/office/drawing/2014/main" id="{09BFF7AB-AA7D-7C4F-8999-4FA3018807FD}"/>
              </a:ext>
            </a:extLst>
          </p:cNvPr>
          <p:cNvSpPr>
            <a:spLocks noGrp="1"/>
          </p:cNvSpPr>
          <p:nvPr>
            <p:ph sz="quarter" idx="13"/>
          </p:nvPr>
        </p:nvSpPr>
        <p:spPr/>
        <p:txBody>
          <a:bodyPr/>
          <a:lstStyle/>
          <a:p>
            <a:pPr marL="0" indent="0">
              <a:buNone/>
            </a:pPr>
            <a:r>
              <a:rPr lang="en-US" dirty="0"/>
              <a:t>Visit our website: </a:t>
            </a:r>
            <a:r>
              <a:rPr lang="en-US" dirty="0">
                <a:hlinkClick r:id="rId2"/>
              </a:rPr>
              <a:t>https://sbtdc.org/programs/gcap/</a:t>
            </a:r>
            <a:endParaRPr lang="en-US" dirty="0"/>
          </a:p>
          <a:p>
            <a:r>
              <a:rPr lang="en-US" dirty="0"/>
              <a:t>Technical library</a:t>
            </a:r>
          </a:p>
          <a:p>
            <a:r>
              <a:rPr lang="en-US" dirty="0"/>
              <a:t>On-demand webinars</a:t>
            </a:r>
          </a:p>
          <a:p>
            <a:r>
              <a:rPr lang="en-US" dirty="0"/>
              <a:t>Events/Workshops</a:t>
            </a:r>
          </a:p>
          <a:p>
            <a:pPr lvl="1"/>
            <a:endParaRPr lang="en-US" dirty="0"/>
          </a:p>
          <a:p>
            <a:pPr marL="325971" lvl="1" indent="0">
              <a:buNone/>
            </a:pPr>
            <a:endParaRPr lang="en-US" dirty="0"/>
          </a:p>
        </p:txBody>
      </p:sp>
    </p:spTree>
    <p:extLst>
      <p:ext uri="{BB962C8B-B14F-4D97-AF65-F5344CB8AC3E}">
        <p14:creationId xmlns:p14="http://schemas.microsoft.com/office/powerpoint/2010/main" val="797605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96318" y="1325982"/>
            <a:ext cx="9323597" cy="52296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000" b="1" dirty="0" smtClean="0"/>
          </a:p>
          <a:p>
            <a:endParaRPr lang="en-US" sz="4000" b="1" dirty="0"/>
          </a:p>
          <a:p>
            <a:r>
              <a:rPr lang="en-US" sz="4000" b="1" dirty="0" smtClean="0"/>
              <a:t>Supporting Office Briefs</a:t>
            </a:r>
          </a:p>
          <a:p>
            <a:r>
              <a:rPr lang="en-US" b="1" dirty="0" smtClean="0"/>
              <a:t>Coastal Carolina Community College</a:t>
            </a:r>
          </a:p>
          <a:p>
            <a:r>
              <a:rPr lang="en-US" b="1" dirty="0" smtClean="0"/>
              <a:t>North Carolina Military Business Center</a:t>
            </a:r>
          </a:p>
          <a:p>
            <a:r>
              <a:rPr lang="en-US" b="1" dirty="0" smtClean="0"/>
              <a:t>Government Contracting Assistance Program</a:t>
            </a:r>
          </a:p>
          <a:p>
            <a:r>
              <a:rPr lang="en-US" b="1" dirty="0" smtClean="0"/>
              <a:t>Jacksonville-Onslow Chamber of Commerce</a:t>
            </a:r>
          </a:p>
        </p:txBody>
      </p:sp>
      <p:sp>
        <p:nvSpPr>
          <p:cNvPr id="4" name="TextBox 3"/>
          <p:cNvSpPr txBox="1"/>
          <p:nvPr/>
        </p:nvSpPr>
        <p:spPr>
          <a:xfrm>
            <a:off x="3132173" y="6340194"/>
            <a:ext cx="2807936"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9" name="TextBox 8"/>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5</a:t>
            </a:r>
            <a:endParaRPr lang="en-US" sz="1200" dirty="0"/>
          </a:p>
        </p:txBody>
      </p:sp>
    </p:spTree>
    <p:extLst>
      <p:ext uri="{BB962C8B-B14F-4D97-AF65-F5344CB8AC3E}">
        <p14:creationId xmlns:p14="http://schemas.microsoft.com/office/powerpoint/2010/main" val="21841732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7EDA-FFDD-974A-92A0-6C448193C9D0}"/>
              </a:ext>
            </a:extLst>
          </p:cNvPr>
          <p:cNvSpPr>
            <a:spLocks noGrp="1"/>
          </p:cNvSpPr>
          <p:nvPr>
            <p:ph type="title"/>
          </p:nvPr>
        </p:nvSpPr>
        <p:spPr/>
        <p:txBody>
          <a:bodyPr/>
          <a:lstStyle/>
          <a:p>
            <a:r>
              <a:rPr lang="en-US" dirty="0"/>
              <a:t>NC SBTDC</a:t>
            </a:r>
          </a:p>
        </p:txBody>
      </p:sp>
      <p:sp>
        <p:nvSpPr>
          <p:cNvPr id="3" name="Content Placeholder 2">
            <a:extLst>
              <a:ext uri="{FF2B5EF4-FFF2-40B4-BE49-F238E27FC236}">
                <a16:creationId xmlns:a16="http://schemas.microsoft.com/office/drawing/2014/main" id="{09BFF7AB-AA7D-7C4F-8999-4FA3018807FD}"/>
              </a:ext>
            </a:extLst>
          </p:cNvPr>
          <p:cNvSpPr>
            <a:spLocks noGrp="1"/>
          </p:cNvSpPr>
          <p:nvPr>
            <p:ph sz="quarter" idx="13"/>
          </p:nvPr>
        </p:nvSpPr>
        <p:spPr/>
        <p:txBody>
          <a:bodyPr/>
          <a:lstStyle/>
          <a:p>
            <a:pPr marL="0" indent="0">
              <a:buNone/>
            </a:pPr>
            <a:r>
              <a:rPr lang="en-US" dirty="0"/>
              <a:t>The NC GCAP is a specialty program within the North Carolina Small Business and Technology Development Center (SBTDC)</a:t>
            </a:r>
          </a:p>
          <a:p>
            <a:r>
              <a:rPr lang="en-US" dirty="0"/>
              <a:t>SBTDC is the business and technology extension service of the University of North Carolina system.</a:t>
            </a:r>
          </a:p>
          <a:p>
            <a:r>
              <a:rPr lang="en-US" dirty="0"/>
              <a:t>Regional Service Centers within 16 institutions.</a:t>
            </a:r>
          </a:p>
          <a:p>
            <a:r>
              <a:rPr lang="en-US" dirty="0"/>
              <a:t>Operated in partnership with U.S. Small Business Administration</a:t>
            </a:r>
          </a:p>
        </p:txBody>
      </p:sp>
    </p:spTree>
    <p:extLst>
      <p:ext uri="{BB962C8B-B14F-4D97-AF65-F5344CB8AC3E}">
        <p14:creationId xmlns:p14="http://schemas.microsoft.com/office/powerpoint/2010/main" val="2390218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7EDA-FFDD-974A-92A0-6C448193C9D0}"/>
              </a:ext>
            </a:extLst>
          </p:cNvPr>
          <p:cNvSpPr>
            <a:spLocks noGrp="1"/>
          </p:cNvSpPr>
          <p:nvPr>
            <p:ph type="title"/>
          </p:nvPr>
        </p:nvSpPr>
        <p:spPr>
          <a:xfrm>
            <a:off x="643467" y="685799"/>
            <a:ext cx="8153400" cy="880533"/>
          </a:xfrm>
        </p:spPr>
        <p:txBody>
          <a:bodyPr/>
          <a:lstStyle/>
          <a:p>
            <a:r>
              <a:rPr lang="en-US" dirty="0"/>
              <a:t>NC SBTDC - Services</a:t>
            </a:r>
          </a:p>
        </p:txBody>
      </p:sp>
      <p:sp>
        <p:nvSpPr>
          <p:cNvPr id="4" name="Content Placeholder 2">
            <a:extLst>
              <a:ext uri="{FF2B5EF4-FFF2-40B4-BE49-F238E27FC236}">
                <a16:creationId xmlns:a16="http://schemas.microsoft.com/office/drawing/2014/main" id="{9EE6A815-027A-0E4D-909B-7A2309147962}"/>
              </a:ext>
            </a:extLst>
          </p:cNvPr>
          <p:cNvSpPr txBox="1">
            <a:spLocks/>
          </p:cNvSpPr>
          <p:nvPr/>
        </p:nvSpPr>
        <p:spPr>
          <a:xfrm>
            <a:off x="914400" y="1803401"/>
            <a:ext cx="7385643" cy="3928533"/>
          </a:xfrm>
          <a:prstGeom prst="rect">
            <a:avLst/>
          </a:prstGeom>
        </p:spPr>
        <p:txBody>
          <a:bodyPr/>
          <a:lstStyle>
            <a:lvl1pPr marL="319088" indent="-319088" algn="l" rtl="0" eaLnBrk="1" fontAlgn="base" hangingPunct="1">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mn-cs"/>
              </a:defRPr>
            </a:lvl1pPr>
            <a:lvl2pPr marL="639763" indent="-273050" algn="l" rtl="0" eaLnBrk="1" fontAlgn="base" hangingPunct="1">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83637" indent="-283637" defTabSz="812810">
              <a:spcBef>
                <a:spcPts val="622"/>
              </a:spcBef>
              <a:buClr>
                <a:srgbClr val="C0504D"/>
              </a:buClr>
            </a:pPr>
            <a:r>
              <a:rPr lang="en-US" sz="2578" dirty="0">
                <a:solidFill>
                  <a:prstClr val="black"/>
                </a:solidFill>
                <a:latin typeface="Tw Cen MT" charset="0"/>
              </a:rPr>
              <a:t>General business advice</a:t>
            </a:r>
          </a:p>
          <a:p>
            <a:pPr marL="283637" indent="-283637" defTabSz="812810">
              <a:spcBef>
                <a:spcPts val="622"/>
              </a:spcBef>
              <a:buClr>
                <a:srgbClr val="C0504D"/>
              </a:buClr>
            </a:pPr>
            <a:r>
              <a:rPr lang="en-US" sz="2578" dirty="0">
                <a:solidFill>
                  <a:prstClr val="black"/>
                </a:solidFill>
                <a:latin typeface="Tw Cen MT" charset="0"/>
              </a:rPr>
              <a:t>Financial assistance and analysis</a:t>
            </a:r>
          </a:p>
          <a:p>
            <a:pPr marL="283637" indent="-283637" defTabSz="812810">
              <a:spcBef>
                <a:spcPts val="622"/>
              </a:spcBef>
              <a:buClr>
                <a:srgbClr val="C0504D"/>
              </a:buClr>
            </a:pPr>
            <a:r>
              <a:rPr lang="en-US" sz="2578" dirty="0">
                <a:solidFill>
                  <a:prstClr val="black"/>
                </a:solidFill>
                <a:latin typeface="Tw Cen MT" charset="0"/>
              </a:rPr>
              <a:t>Research </a:t>
            </a:r>
          </a:p>
          <a:p>
            <a:pPr marL="283637" indent="-283637" defTabSz="812810">
              <a:spcBef>
                <a:spcPts val="622"/>
              </a:spcBef>
              <a:buClr>
                <a:srgbClr val="C0504D"/>
              </a:buClr>
            </a:pPr>
            <a:r>
              <a:rPr lang="en-US" sz="2578" dirty="0">
                <a:solidFill>
                  <a:prstClr val="black"/>
                </a:solidFill>
                <a:latin typeface="Tw Cen MT" charset="0"/>
              </a:rPr>
              <a:t>Strategy development</a:t>
            </a:r>
          </a:p>
          <a:p>
            <a:pPr marL="283637" indent="-283637" defTabSz="812810">
              <a:spcBef>
                <a:spcPts val="622"/>
              </a:spcBef>
              <a:buClr>
                <a:srgbClr val="C0504D"/>
              </a:buClr>
            </a:pPr>
            <a:r>
              <a:rPr lang="en-US" sz="2578" dirty="0">
                <a:solidFill>
                  <a:prstClr val="black"/>
                </a:solidFill>
                <a:latin typeface="Tw Cen MT" charset="0"/>
              </a:rPr>
              <a:t>Leadership and employee performance</a:t>
            </a:r>
          </a:p>
          <a:p>
            <a:pPr marL="283637" indent="-283637" defTabSz="812810">
              <a:spcBef>
                <a:spcPts val="622"/>
              </a:spcBef>
              <a:buClr>
                <a:srgbClr val="C0504D"/>
              </a:buClr>
            </a:pPr>
            <a:r>
              <a:rPr lang="en-US" sz="2578" dirty="0">
                <a:solidFill>
                  <a:prstClr val="black"/>
                </a:solidFill>
                <a:latin typeface="Tw Cen MT" charset="0"/>
              </a:rPr>
              <a:t>Specialty programs – GCAP, Technology Commercialization, International Business Development</a:t>
            </a:r>
          </a:p>
        </p:txBody>
      </p:sp>
    </p:spTree>
    <p:extLst>
      <p:ext uri="{BB962C8B-B14F-4D97-AF65-F5344CB8AC3E}">
        <p14:creationId xmlns:p14="http://schemas.microsoft.com/office/powerpoint/2010/main" val="32737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F4E6-0384-4EB7-923F-FA0EEFAFF329}"/>
              </a:ext>
            </a:extLst>
          </p:cNvPr>
          <p:cNvSpPr>
            <a:spLocks noGrp="1"/>
          </p:cNvSpPr>
          <p:nvPr>
            <p:ph type="title"/>
          </p:nvPr>
        </p:nvSpPr>
        <p:spPr>
          <a:xfrm>
            <a:off x="612648" y="719667"/>
            <a:ext cx="8153400" cy="880533"/>
          </a:xfrm>
        </p:spPr>
        <p:txBody>
          <a:bodyPr/>
          <a:lstStyle/>
          <a:p>
            <a:r>
              <a:rPr lang="en-US" dirty="0"/>
              <a:t>Sign up as a Client</a:t>
            </a:r>
          </a:p>
        </p:txBody>
      </p:sp>
      <p:sp>
        <p:nvSpPr>
          <p:cNvPr id="5" name="Content Placeholder 4">
            <a:extLst>
              <a:ext uri="{FF2B5EF4-FFF2-40B4-BE49-F238E27FC236}">
                <a16:creationId xmlns:a16="http://schemas.microsoft.com/office/drawing/2014/main" id="{D7F4C4BA-8A14-4FAB-A489-FC9BD65EA613}"/>
              </a:ext>
            </a:extLst>
          </p:cNvPr>
          <p:cNvSpPr>
            <a:spLocks noGrp="1"/>
          </p:cNvSpPr>
          <p:nvPr>
            <p:ph sz="quarter" idx="13"/>
          </p:nvPr>
        </p:nvSpPr>
        <p:spPr/>
        <p:txBody>
          <a:bodyPr/>
          <a:lstStyle/>
          <a:p>
            <a:endParaRPr lang="en-US" dirty="0"/>
          </a:p>
          <a:p>
            <a:endParaRPr lang="en-US" dirty="0"/>
          </a:p>
          <a:p>
            <a:endParaRPr lang="en-US" dirty="0"/>
          </a:p>
          <a:p>
            <a:endParaRPr lang="en-US" dirty="0"/>
          </a:p>
          <a:p>
            <a:endParaRPr lang="en-US" dirty="0"/>
          </a:p>
          <a:p>
            <a:r>
              <a:rPr lang="en-US" dirty="0"/>
              <a:t>It’s confidential and no-cost, complete a registration form at </a:t>
            </a:r>
            <a:r>
              <a:rPr lang="en-US" dirty="0">
                <a:hlinkClick r:id="rId2"/>
              </a:rPr>
              <a:t>Register for Counseling</a:t>
            </a:r>
            <a:endParaRPr lang="en-US" dirty="0"/>
          </a:p>
          <a:p>
            <a:r>
              <a:rPr lang="en-US" dirty="0"/>
              <a:t>Choose the center that serves your county</a:t>
            </a:r>
          </a:p>
          <a:p>
            <a:r>
              <a:rPr lang="en-US" dirty="0"/>
              <a:t>You must be a NC registered company</a:t>
            </a:r>
          </a:p>
        </p:txBody>
      </p:sp>
      <p:pic>
        <p:nvPicPr>
          <p:cNvPr id="3" name="Picture 2">
            <a:extLst>
              <a:ext uri="{FF2B5EF4-FFF2-40B4-BE49-F238E27FC236}">
                <a16:creationId xmlns:a16="http://schemas.microsoft.com/office/drawing/2014/main" id="{D7F2BC59-FDFA-47FC-B85A-9FA63F20B7D6}"/>
              </a:ext>
            </a:extLst>
          </p:cNvPr>
          <p:cNvPicPr>
            <a:picLocks noChangeAspect="1"/>
          </p:cNvPicPr>
          <p:nvPr/>
        </p:nvPicPr>
        <p:blipFill>
          <a:blip r:embed="rId3"/>
          <a:stretch>
            <a:fillRect/>
          </a:stretch>
        </p:blipFill>
        <p:spPr>
          <a:xfrm>
            <a:off x="2878667" y="1938867"/>
            <a:ext cx="3251200" cy="2092383"/>
          </a:xfrm>
          <a:prstGeom prst="rect">
            <a:avLst/>
          </a:prstGeom>
        </p:spPr>
      </p:pic>
    </p:spTree>
    <p:extLst>
      <p:ext uri="{BB962C8B-B14F-4D97-AF65-F5344CB8AC3E}">
        <p14:creationId xmlns:p14="http://schemas.microsoft.com/office/powerpoint/2010/main" val="220028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F4E6-0384-4EB7-923F-FA0EEFAFF329}"/>
              </a:ext>
            </a:extLst>
          </p:cNvPr>
          <p:cNvSpPr>
            <a:spLocks noGrp="1"/>
          </p:cNvSpPr>
          <p:nvPr>
            <p:ph type="title"/>
          </p:nvPr>
        </p:nvSpPr>
        <p:spPr>
          <a:xfrm>
            <a:off x="612648" y="719667"/>
            <a:ext cx="8153400" cy="880533"/>
          </a:xfrm>
        </p:spPr>
        <p:txBody>
          <a:bodyPr/>
          <a:lstStyle/>
          <a:p>
            <a:r>
              <a:rPr lang="en-US" dirty="0"/>
              <a:t>Helping us, Be Better!</a:t>
            </a:r>
          </a:p>
        </p:txBody>
      </p:sp>
      <p:sp>
        <p:nvSpPr>
          <p:cNvPr id="5" name="Content Placeholder 4">
            <a:extLst>
              <a:ext uri="{FF2B5EF4-FFF2-40B4-BE49-F238E27FC236}">
                <a16:creationId xmlns:a16="http://schemas.microsoft.com/office/drawing/2014/main" id="{D7F4C4BA-8A14-4FAB-A489-FC9BD65EA613}"/>
              </a:ext>
            </a:extLst>
          </p:cNvPr>
          <p:cNvSpPr>
            <a:spLocks noGrp="1"/>
          </p:cNvSpPr>
          <p:nvPr>
            <p:ph sz="quarter" idx="13"/>
          </p:nvPr>
        </p:nvSpPr>
        <p:spPr/>
        <p:txBody>
          <a:bodyPr/>
          <a:lstStyle/>
          <a:p>
            <a:r>
              <a:rPr lang="en-US" dirty="0"/>
              <a:t>We hope that we were able to provide insight on some of the resources that are available to small businesses through the SBTDC and the GCAP program. </a:t>
            </a:r>
          </a:p>
          <a:p>
            <a:r>
              <a:rPr lang="en-US" dirty="0"/>
              <a:t>Now we are asking how we can be a better resource for you.</a:t>
            </a:r>
          </a:p>
          <a:p>
            <a:r>
              <a:rPr lang="en-US" dirty="0"/>
              <a:t>Please take the survey:  </a:t>
            </a:r>
            <a:r>
              <a:rPr lang="en-US" u="sng" dirty="0">
                <a:solidFill>
                  <a:srgbClr val="0563C1"/>
                </a:solidFill>
                <a:latin typeface="Calibri" panose="020F0502020204030204" pitchFamily="34" charset="0"/>
                <a:ea typeface="Calibri" panose="020F0502020204030204" pitchFamily="34" charset="0"/>
                <a:hlinkClick r:id="rId2"/>
              </a:rPr>
              <a:t>Any Ideas on how to improve?</a:t>
            </a:r>
            <a:endParaRPr lang="en-US" u="sng" dirty="0">
              <a:solidFill>
                <a:srgbClr val="0563C1"/>
              </a:solidFill>
              <a:latin typeface="Calibri" panose="020F0502020204030204" pitchFamily="34" charset="0"/>
              <a:ea typeface="Calibri" panose="020F0502020204030204" pitchFamily="34" charset="0"/>
            </a:endParaRPr>
          </a:p>
          <a:p>
            <a:endParaRPr lang="en-US" u="sng" dirty="0">
              <a:solidFill>
                <a:srgbClr val="0563C1"/>
              </a:solidFill>
              <a:latin typeface="Calibri" panose="020F0502020204030204" pitchFamily="34" charset="0"/>
              <a:ea typeface="Calibri" panose="020F0502020204030204" pitchFamily="34" charset="0"/>
            </a:endParaRPr>
          </a:p>
          <a:p>
            <a:endParaRPr lang="en-US" u="sng" dirty="0">
              <a:solidFill>
                <a:srgbClr val="0563C1"/>
              </a:solidFill>
              <a:latin typeface="Calibri" panose="020F0502020204030204" pitchFamily="34" charset="0"/>
              <a:ea typeface="Calibri" panose="020F0502020204030204" pitchFamily="34" charset="0"/>
            </a:endParaRPr>
          </a:p>
        </p:txBody>
      </p:sp>
      <p:pic>
        <p:nvPicPr>
          <p:cNvPr id="9" name="Picture 8" descr="Icon&#10;&#10;Description automatically generated">
            <a:extLst>
              <a:ext uri="{FF2B5EF4-FFF2-40B4-BE49-F238E27FC236}">
                <a16:creationId xmlns:a16="http://schemas.microsoft.com/office/drawing/2014/main" id="{18861FC0-DD36-4F60-89A9-E8CAFF1D3C67}"/>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3605614" y="4630081"/>
            <a:ext cx="1237319" cy="1237319"/>
          </a:xfrm>
          <a:prstGeom prst="rect">
            <a:avLst/>
          </a:prstGeom>
        </p:spPr>
      </p:pic>
    </p:spTree>
    <p:extLst>
      <p:ext uri="{BB962C8B-B14F-4D97-AF65-F5344CB8AC3E}">
        <p14:creationId xmlns:p14="http://schemas.microsoft.com/office/powerpoint/2010/main" val="541390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2E5B6AE-5EFE-45F0-A2AE-ED771CA3D7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sp>
        <p:nvSpPr>
          <p:cNvPr id="2" name="Title 1">
            <a:extLst>
              <a:ext uri="{FF2B5EF4-FFF2-40B4-BE49-F238E27FC236}">
                <a16:creationId xmlns:a16="http://schemas.microsoft.com/office/drawing/2014/main" id="{C8DB3D33-FA0B-4809-B5E7-A7F7214EF78C}"/>
              </a:ext>
            </a:extLst>
          </p:cNvPr>
          <p:cNvSpPr>
            <a:spLocks noGrp="1"/>
          </p:cNvSpPr>
          <p:nvPr>
            <p:ph type="ctrTitle"/>
          </p:nvPr>
        </p:nvSpPr>
        <p:spPr>
          <a:xfrm>
            <a:off x="336041" y="1354050"/>
            <a:ext cx="8469900" cy="750600"/>
          </a:xfrm>
        </p:spPr>
        <p:txBody>
          <a:bodyPr anchor="ctr">
            <a:normAutofit fontScale="90000"/>
          </a:bodyPr>
          <a:lstStyle/>
          <a:p>
            <a:pPr algn="ctr"/>
            <a:r>
              <a:rPr lang="en-US" dirty="0"/>
              <a:t> Jacksonville Onslow Chamber of Commerce</a:t>
            </a:r>
          </a:p>
        </p:txBody>
      </p:sp>
      <p:sp>
        <p:nvSpPr>
          <p:cNvPr id="3" name="Subtitle 2">
            <a:extLst>
              <a:ext uri="{FF2B5EF4-FFF2-40B4-BE49-F238E27FC236}">
                <a16:creationId xmlns:a16="http://schemas.microsoft.com/office/drawing/2014/main" id="{D5B00634-494F-466D-9829-613D8E478FDD}"/>
              </a:ext>
            </a:extLst>
          </p:cNvPr>
          <p:cNvSpPr>
            <a:spLocks noGrp="1"/>
          </p:cNvSpPr>
          <p:nvPr>
            <p:ph type="subTitle" idx="1"/>
          </p:nvPr>
        </p:nvSpPr>
        <p:spPr>
          <a:xfrm>
            <a:off x="336041" y="2096550"/>
            <a:ext cx="8469900" cy="738664"/>
          </a:xfrm>
        </p:spPr>
        <p:txBody>
          <a:bodyPr anchor="ctr">
            <a:normAutofit fontScale="70000" lnSpcReduction="20000"/>
          </a:bodyPr>
          <a:lstStyle/>
          <a:p>
            <a:r>
              <a:rPr lang="en-US" sz="4800" dirty="0"/>
              <a:t>Connecting Military, Business &amp; Community</a:t>
            </a:r>
          </a:p>
        </p:txBody>
      </p:sp>
      <p:cxnSp>
        <p:nvCxnSpPr>
          <p:cNvPr id="11" name="Straight Connector 10">
            <a:extLst>
              <a:ext uri="{FF2B5EF4-FFF2-40B4-BE49-F238E27FC236}">
                <a16:creationId xmlns:a16="http://schemas.microsoft.com/office/drawing/2014/main" id="{D255B435-D9F3-4A31-B89E-36741390DB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7500" y="1194750"/>
            <a:ext cx="84699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B038D6-52D3-4D73-86C8-6168D99627E2}"/>
              </a:ext>
            </a:extLst>
          </p:cNvPr>
          <p:cNvPicPr>
            <a:picLocks noChangeAspect="1"/>
          </p:cNvPicPr>
          <p:nvPr/>
        </p:nvPicPr>
        <p:blipFill rotWithShape="1">
          <a:blip r:embed="rId2"/>
          <a:srcRect t="48359" b="11668"/>
          <a:stretch/>
        </p:blipFill>
        <p:spPr>
          <a:xfrm>
            <a:off x="15" y="3076649"/>
            <a:ext cx="9143985" cy="2924101"/>
          </a:xfrm>
          <a:prstGeom prst="rect">
            <a:avLst/>
          </a:prstGeom>
          <a:solidFill>
            <a:srgbClr val="002060"/>
          </a:solidFill>
        </p:spPr>
      </p:pic>
      <p:pic>
        <p:nvPicPr>
          <p:cNvPr id="6" name="Picture 5" descr="A picture containing shape&#10;&#10;Description automatically generated">
            <a:extLst>
              <a:ext uri="{FF2B5EF4-FFF2-40B4-BE49-F238E27FC236}">
                <a16:creationId xmlns:a16="http://schemas.microsoft.com/office/drawing/2014/main" id="{9BFAFB2B-6461-48A2-BBA5-74E3E5B4E0C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6998" y="5479285"/>
            <a:ext cx="2308089" cy="367931"/>
          </a:xfrm>
          <a:prstGeom prst="rect">
            <a:avLst/>
          </a:prstGeom>
        </p:spPr>
      </p:pic>
      <p:sp>
        <p:nvSpPr>
          <p:cNvPr id="8" name="TextBox 7"/>
          <p:cNvSpPr txBox="1"/>
          <p:nvPr/>
        </p:nvSpPr>
        <p:spPr>
          <a:xfrm>
            <a:off x="8713774" y="6539567"/>
            <a:ext cx="430226" cy="276999"/>
          </a:xfrm>
          <a:prstGeom prst="rect">
            <a:avLst/>
          </a:prstGeom>
          <a:noFill/>
        </p:spPr>
        <p:txBody>
          <a:bodyPr wrap="square" rtlCol="0">
            <a:spAutoFit/>
          </a:bodyPr>
          <a:lstStyle/>
          <a:p>
            <a:r>
              <a:rPr lang="en-US" sz="1200" dirty="0" smtClean="0"/>
              <a:t>54</a:t>
            </a:r>
            <a:endParaRPr lang="en-US" sz="1200" dirty="0"/>
          </a:p>
        </p:txBody>
      </p:sp>
    </p:spTree>
    <p:extLst>
      <p:ext uri="{BB962C8B-B14F-4D97-AF65-F5344CB8AC3E}">
        <p14:creationId xmlns:p14="http://schemas.microsoft.com/office/powerpoint/2010/main" val="1017596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21CA63-4B99-4925-8CAF-F408D7AB0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sp>
        <p:nvSpPr>
          <p:cNvPr id="2" name="Title 1">
            <a:extLst>
              <a:ext uri="{FF2B5EF4-FFF2-40B4-BE49-F238E27FC236}">
                <a16:creationId xmlns:a16="http://schemas.microsoft.com/office/drawing/2014/main" id="{835BDB7D-B489-4049-9CA0-CE869306BA91}"/>
              </a:ext>
            </a:extLst>
          </p:cNvPr>
          <p:cNvSpPr>
            <a:spLocks noGrp="1"/>
          </p:cNvSpPr>
          <p:nvPr>
            <p:ph type="title"/>
          </p:nvPr>
        </p:nvSpPr>
        <p:spPr>
          <a:xfrm>
            <a:off x="337500" y="1148850"/>
            <a:ext cx="3520800" cy="4473899"/>
          </a:xfrm>
        </p:spPr>
        <p:txBody>
          <a:bodyPr>
            <a:normAutofit/>
          </a:bodyPr>
          <a:lstStyle/>
          <a:p>
            <a:r>
              <a:rPr lang="en-US" dirty="0"/>
              <a:t>What do we do?</a:t>
            </a:r>
          </a:p>
        </p:txBody>
      </p:sp>
      <p:cxnSp>
        <p:nvCxnSpPr>
          <p:cNvPr id="11" name="Straight Connector 10">
            <a:extLst>
              <a:ext uri="{FF2B5EF4-FFF2-40B4-BE49-F238E27FC236}">
                <a16:creationId xmlns:a16="http://schemas.microsoft.com/office/drawing/2014/main" id="{7F935FD8-9F2E-4F15-8ED9-1C692DA6F35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4695" y="1194750"/>
            <a:ext cx="0" cy="4473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DD82F89-0FFD-4273-A233-A6AFA1B9F52B}"/>
              </a:ext>
            </a:extLst>
          </p:cNvPr>
          <p:cNvGraphicFramePr>
            <a:graphicFrameLocks noGrp="1"/>
          </p:cNvGraphicFramePr>
          <p:nvPr>
            <p:ph idx="1"/>
            <p:extLst/>
          </p:nvPr>
        </p:nvGraphicFramePr>
        <p:xfrm>
          <a:off x="4533300" y="1194748"/>
          <a:ext cx="3929602" cy="4468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descr="undefined">
            <a:extLst>
              <a:ext uri="{FF2B5EF4-FFF2-40B4-BE49-F238E27FC236}">
                <a16:creationId xmlns:a16="http://schemas.microsoft.com/office/drawing/2014/main" id="{FDF3090A-D274-4A1B-B168-E86A7E0AE039}"/>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354921" y="1514695"/>
            <a:ext cx="2647844" cy="17685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o photo description available.">
            <a:extLst>
              <a:ext uri="{FF2B5EF4-FFF2-40B4-BE49-F238E27FC236}">
                <a16:creationId xmlns:a16="http://schemas.microsoft.com/office/drawing/2014/main" id="{F865D4FE-FE67-4BE8-8686-630739E438C3}"/>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193035" y="3084294"/>
            <a:ext cx="2442040" cy="14901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y be an image of 5 people and people smiling">
            <a:extLst>
              <a:ext uri="{FF2B5EF4-FFF2-40B4-BE49-F238E27FC236}">
                <a16:creationId xmlns:a16="http://schemas.microsoft.com/office/drawing/2014/main" id="{65F1D36B-7F40-47E6-A356-59A37A939AC4}"/>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642442" y="4066197"/>
            <a:ext cx="2652756" cy="17685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713774" y="6539567"/>
            <a:ext cx="430226" cy="276999"/>
          </a:xfrm>
          <a:prstGeom prst="rect">
            <a:avLst/>
          </a:prstGeom>
          <a:noFill/>
        </p:spPr>
        <p:txBody>
          <a:bodyPr wrap="square" rtlCol="0">
            <a:spAutoFit/>
          </a:bodyPr>
          <a:lstStyle/>
          <a:p>
            <a:r>
              <a:rPr lang="en-US" sz="1200" dirty="0" smtClean="0"/>
              <a:t>55</a:t>
            </a:r>
            <a:endParaRPr lang="en-US" sz="1200" dirty="0"/>
          </a:p>
        </p:txBody>
      </p:sp>
    </p:spTree>
    <p:extLst>
      <p:ext uri="{BB962C8B-B14F-4D97-AF65-F5344CB8AC3E}">
        <p14:creationId xmlns:p14="http://schemas.microsoft.com/office/powerpoint/2010/main" val="1771840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5306-9DFE-48E9-BA8D-9B6E9D94806E}"/>
              </a:ext>
            </a:extLst>
          </p:cNvPr>
          <p:cNvSpPr>
            <a:spLocks noGrp="1"/>
          </p:cNvSpPr>
          <p:nvPr>
            <p:ph type="title"/>
          </p:nvPr>
        </p:nvSpPr>
        <p:spPr/>
        <p:txBody>
          <a:bodyPr/>
          <a:lstStyle/>
          <a:p>
            <a:r>
              <a:rPr lang="en-US" dirty="0"/>
              <a:t>Helping You Grow your Business</a:t>
            </a:r>
          </a:p>
        </p:txBody>
      </p:sp>
      <p:sp>
        <p:nvSpPr>
          <p:cNvPr id="3" name="Text Placeholder 2">
            <a:extLst>
              <a:ext uri="{FF2B5EF4-FFF2-40B4-BE49-F238E27FC236}">
                <a16:creationId xmlns:a16="http://schemas.microsoft.com/office/drawing/2014/main" id="{8B80DBBE-9267-4795-870F-5C5606C58F84}"/>
              </a:ext>
            </a:extLst>
          </p:cNvPr>
          <p:cNvSpPr>
            <a:spLocks noGrp="1"/>
          </p:cNvSpPr>
          <p:nvPr>
            <p:ph type="body" idx="1"/>
          </p:nvPr>
        </p:nvSpPr>
        <p:spPr/>
        <p:txBody>
          <a:bodyPr>
            <a:normAutofit/>
          </a:bodyPr>
          <a:lstStyle/>
          <a:p>
            <a:pPr marL="342900" indent="-342900">
              <a:buAutoNum type="arabicPeriod"/>
            </a:pPr>
            <a:r>
              <a:rPr lang="en-US" dirty="0"/>
              <a:t>Promotions</a:t>
            </a:r>
          </a:p>
          <a:p>
            <a:pPr marL="342900" indent="-342900">
              <a:buAutoNum type="arabicPeriod"/>
            </a:pPr>
            <a:r>
              <a:rPr lang="en-US" dirty="0"/>
              <a:t>Networking </a:t>
            </a:r>
          </a:p>
          <a:p>
            <a:pPr marL="342900" indent="-342900">
              <a:buAutoNum type="arabicPeriod"/>
            </a:pPr>
            <a:r>
              <a:rPr lang="en-US" dirty="0"/>
              <a:t>Training</a:t>
            </a:r>
          </a:p>
        </p:txBody>
      </p:sp>
      <p:sp>
        <p:nvSpPr>
          <p:cNvPr id="4" name="TextBox 3"/>
          <p:cNvSpPr txBox="1"/>
          <p:nvPr/>
        </p:nvSpPr>
        <p:spPr>
          <a:xfrm>
            <a:off x="8713774" y="6539567"/>
            <a:ext cx="430226" cy="276999"/>
          </a:xfrm>
          <a:prstGeom prst="rect">
            <a:avLst/>
          </a:prstGeom>
          <a:noFill/>
        </p:spPr>
        <p:txBody>
          <a:bodyPr wrap="square" rtlCol="0">
            <a:spAutoFit/>
          </a:bodyPr>
          <a:lstStyle/>
          <a:p>
            <a:r>
              <a:rPr lang="en-US" sz="1200" dirty="0" smtClean="0"/>
              <a:t>56</a:t>
            </a:r>
            <a:endParaRPr lang="en-US" sz="1200" dirty="0"/>
          </a:p>
        </p:txBody>
      </p:sp>
    </p:spTree>
    <p:extLst>
      <p:ext uri="{BB962C8B-B14F-4D97-AF65-F5344CB8AC3E}">
        <p14:creationId xmlns:p14="http://schemas.microsoft.com/office/powerpoint/2010/main" val="1661034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21CA63-4B99-4925-8CAF-F408D7AB0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pic>
        <p:nvPicPr>
          <p:cNvPr id="3076" name="Picture 4">
            <a:extLst>
              <a:ext uri="{FF2B5EF4-FFF2-40B4-BE49-F238E27FC236}">
                <a16:creationId xmlns:a16="http://schemas.microsoft.com/office/drawing/2014/main" id="{D74478CD-1138-4A63-8CEE-711FD719CF6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2045" y="2000250"/>
            <a:ext cx="2666795" cy="3463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4A8ECA-467A-4FBB-80C9-2BABC97F259D}"/>
              </a:ext>
            </a:extLst>
          </p:cNvPr>
          <p:cNvSpPr>
            <a:spLocks noGrp="1"/>
          </p:cNvSpPr>
          <p:nvPr>
            <p:ph type="title"/>
          </p:nvPr>
        </p:nvSpPr>
        <p:spPr>
          <a:xfrm>
            <a:off x="337500" y="1148850"/>
            <a:ext cx="3520800" cy="4473899"/>
          </a:xfrm>
        </p:spPr>
        <p:txBody>
          <a:bodyPr>
            <a:normAutofit/>
          </a:bodyPr>
          <a:lstStyle/>
          <a:p>
            <a:r>
              <a:rPr lang="en-US" dirty="0"/>
              <a:t>Promotions – getting your business name out there</a:t>
            </a:r>
          </a:p>
        </p:txBody>
      </p:sp>
      <p:cxnSp>
        <p:nvCxnSpPr>
          <p:cNvPr id="11" name="Straight Connector 10">
            <a:extLst>
              <a:ext uri="{FF2B5EF4-FFF2-40B4-BE49-F238E27FC236}">
                <a16:creationId xmlns:a16="http://schemas.microsoft.com/office/drawing/2014/main" id="{7F935FD8-9F2E-4F15-8ED9-1C692DA6F35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4695" y="1194750"/>
            <a:ext cx="0" cy="4473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133DAC4-CB7E-414A-9CB8-F8C6CB968F7C}"/>
              </a:ext>
            </a:extLst>
          </p:cNvPr>
          <p:cNvGraphicFramePr>
            <a:graphicFrameLocks noGrp="1"/>
          </p:cNvGraphicFramePr>
          <p:nvPr>
            <p:ph idx="1"/>
            <p:extLst/>
          </p:nvPr>
        </p:nvGraphicFramePr>
        <p:xfrm>
          <a:off x="4533300" y="1194748"/>
          <a:ext cx="3929602" cy="4468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t>57</a:t>
            </a:r>
            <a:endParaRPr lang="en-US" sz="1200" dirty="0"/>
          </a:p>
        </p:txBody>
      </p:sp>
    </p:spTree>
    <p:extLst>
      <p:ext uri="{BB962C8B-B14F-4D97-AF65-F5344CB8AC3E}">
        <p14:creationId xmlns:p14="http://schemas.microsoft.com/office/powerpoint/2010/main" val="2836069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5932-7990-4838-9799-AA10779DCFCF}"/>
              </a:ext>
            </a:extLst>
          </p:cNvPr>
          <p:cNvSpPr>
            <a:spLocks noGrp="1"/>
          </p:cNvSpPr>
          <p:nvPr>
            <p:ph type="title"/>
          </p:nvPr>
        </p:nvSpPr>
        <p:spPr/>
        <p:txBody>
          <a:bodyPr/>
          <a:lstStyle/>
          <a:p>
            <a:r>
              <a:rPr lang="en-US" dirty="0"/>
              <a:t>Networking Opportunities</a:t>
            </a:r>
          </a:p>
        </p:txBody>
      </p:sp>
      <p:sp>
        <p:nvSpPr>
          <p:cNvPr id="3" name="Content Placeholder 2">
            <a:extLst>
              <a:ext uri="{FF2B5EF4-FFF2-40B4-BE49-F238E27FC236}">
                <a16:creationId xmlns:a16="http://schemas.microsoft.com/office/drawing/2014/main" id="{4D081B0E-09A8-47DB-945D-801BADDE1A3A}"/>
              </a:ext>
            </a:extLst>
          </p:cNvPr>
          <p:cNvSpPr>
            <a:spLocks noGrp="1"/>
          </p:cNvSpPr>
          <p:nvPr>
            <p:ph idx="1"/>
          </p:nvPr>
        </p:nvSpPr>
        <p:spPr/>
        <p:txBody>
          <a:bodyPr/>
          <a:lstStyle/>
          <a:p>
            <a:r>
              <a:rPr lang="en-US" dirty="0"/>
              <a:t>10+ Signature Events Each Year</a:t>
            </a:r>
          </a:p>
          <a:p>
            <a:pPr lvl="1"/>
            <a:r>
              <a:rPr lang="en-US" dirty="0"/>
              <a:t>Business After Hours, Golf Tournament, Annual Membership Celebration, Christmas Parade, Small Business Week, Minority Entrepreneur Development Week etc.</a:t>
            </a:r>
          </a:p>
          <a:p>
            <a:pPr lvl="1"/>
            <a:r>
              <a:rPr lang="en-US" dirty="0"/>
              <a:t>Allow members to meet with other established businesses and grow their professional network</a:t>
            </a:r>
          </a:p>
        </p:txBody>
      </p:sp>
      <p:pic>
        <p:nvPicPr>
          <p:cNvPr id="1028" name="Picture 4" descr="May be an image of 4 people, outdoors and text that says 'Country Club JEEMC Jon Onslo Elect Mem ship por'">
            <a:extLst>
              <a:ext uri="{FF2B5EF4-FFF2-40B4-BE49-F238E27FC236}">
                <a16:creationId xmlns:a16="http://schemas.microsoft.com/office/drawing/2014/main" id="{8F41E173-1A20-4D8A-BD25-B2BFB42EF9F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26950" y="3928804"/>
            <a:ext cx="2355574" cy="1766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5 people and people standing">
            <a:extLst>
              <a:ext uri="{FF2B5EF4-FFF2-40B4-BE49-F238E27FC236}">
                <a16:creationId xmlns:a16="http://schemas.microsoft.com/office/drawing/2014/main" id="{EC9DD70A-A738-4E65-9433-60F2C979E54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99798" y="3942469"/>
            <a:ext cx="2646749" cy="1766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7 people">
            <a:extLst>
              <a:ext uri="{FF2B5EF4-FFF2-40B4-BE49-F238E27FC236}">
                <a16:creationId xmlns:a16="http://schemas.microsoft.com/office/drawing/2014/main" id="{0B40939B-A069-40E8-B16B-B924DF2DAB6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5198" y="3942469"/>
            <a:ext cx="2355574" cy="17666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t>58</a:t>
            </a:r>
            <a:endParaRPr lang="en-US" sz="1200" dirty="0"/>
          </a:p>
        </p:txBody>
      </p:sp>
    </p:spTree>
    <p:extLst>
      <p:ext uri="{BB962C8B-B14F-4D97-AF65-F5344CB8AC3E}">
        <p14:creationId xmlns:p14="http://schemas.microsoft.com/office/powerpoint/2010/main" val="2131257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6C43541-2260-450F-94FF-322B705D7B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sp>
        <p:nvSpPr>
          <p:cNvPr id="2" name="Title 1">
            <a:extLst>
              <a:ext uri="{FF2B5EF4-FFF2-40B4-BE49-F238E27FC236}">
                <a16:creationId xmlns:a16="http://schemas.microsoft.com/office/drawing/2014/main" id="{C792EBC4-38F0-4994-A362-6501D373F070}"/>
              </a:ext>
            </a:extLst>
          </p:cNvPr>
          <p:cNvSpPr>
            <a:spLocks noGrp="1"/>
          </p:cNvSpPr>
          <p:nvPr>
            <p:ph type="title"/>
          </p:nvPr>
        </p:nvSpPr>
        <p:spPr>
          <a:xfrm>
            <a:off x="336042" y="1148850"/>
            <a:ext cx="8475399" cy="739800"/>
          </a:xfrm>
        </p:spPr>
        <p:txBody>
          <a:bodyPr anchor="b">
            <a:normAutofit/>
          </a:bodyPr>
          <a:lstStyle/>
          <a:p>
            <a:r>
              <a:rPr lang="en-US" sz="4800"/>
              <a:t>Training &amp; Resources</a:t>
            </a:r>
          </a:p>
        </p:txBody>
      </p:sp>
      <p:cxnSp>
        <p:nvCxnSpPr>
          <p:cNvPr id="73" name="Straight Connector 72">
            <a:extLst>
              <a:ext uri="{FF2B5EF4-FFF2-40B4-BE49-F238E27FC236}">
                <a16:creationId xmlns:a16="http://schemas.microsoft.com/office/drawing/2014/main" id="{B32E796E-8D19-4926-B7B8-653B0193901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7500" y="2064150"/>
            <a:ext cx="84753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5122" name="Picture 2" descr="Business seminar speaker doing presentation and professional training  Clipart Image">
            <a:extLst>
              <a:ext uri="{FF2B5EF4-FFF2-40B4-BE49-F238E27FC236}">
                <a16:creationId xmlns:a16="http://schemas.microsoft.com/office/drawing/2014/main" id="{09021AC6-06F3-4B33-9B11-B7BE63DA9A18}"/>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r="-2" b="-2"/>
          <a:stretch/>
        </p:blipFill>
        <p:spPr bwMode="auto">
          <a:xfrm>
            <a:off x="337500" y="2401650"/>
            <a:ext cx="4072576" cy="2918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F10CF45-8F32-41C2-8071-709F52EB6B88}"/>
              </a:ext>
            </a:extLst>
          </p:cNvPr>
          <p:cNvSpPr>
            <a:spLocks noGrp="1"/>
          </p:cNvSpPr>
          <p:nvPr>
            <p:ph idx="1"/>
          </p:nvPr>
        </p:nvSpPr>
        <p:spPr>
          <a:xfrm>
            <a:off x="4733925" y="2315250"/>
            <a:ext cx="4076175" cy="3005100"/>
          </a:xfrm>
        </p:spPr>
        <p:txBody>
          <a:bodyPr>
            <a:normAutofit/>
          </a:bodyPr>
          <a:lstStyle/>
          <a:p>
            <a:r>
              <a:rPr lang="en-US" dirty="0"/>
              <a:t>Our Small Business Council meets six times a year and offers FREE training on small business issues, such as human resources, sales and profits. </a:t>
            </a:r>
          </a:p>
          <a:p>
            <a:r>
              <a:rPr lang="en-US" dirty="0"/>
              <a:t>We provide referrals to Coastal Carolina Community College for business owners starting out for free business counseling. </a:t>
            </a:r>
          </a:p>
          <a:p>
            <a:r>
              <a:rPr lang="en-US" dirty="0"/>
              <a:t>Our resource room offers printed resources on the basics of starting your business.</a:t>
            </a:r>
          </a:p>
        </p:txBody>
      </p:sp>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t>59</a:t>
            </a:r>
            <a:endParaRPr lang="en-US" sz="1200" dirty="0"/>
          </a:p>
        </p:txBody>
      </p:sp>
    </p:spTree>
    <p:extLst>
      <p:ext uri="{BB962C8B-B14F-4D97-AF65-F5344CB8AC3E}">
        <p14:creationId xmlns:p14="http://schemas.microsoft.com/office/powerpoint/2010/main" val="3832907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71650" y="1160462"/>
            <a:ext cx="5486400" cy="2593817"/>
          </a:xfrm>
          <a:prstGeom prst="rect">
            <a:avLst/>
          </a:prstGeom>
          <a:noFill/>
          <a:ln w="9525">
            <a:noFill/>
            <a:miter lim="800000"/>
            <a:headEnd/>
            <a:tailEnd/>
          </a:ln>
        </p:spPr>
      </p:pic>
      <p:sp>
        <p:nvSpPr>
          <p:cNvPr id="3" name="TextBox 2"/>
          <p:cNvSpPr txBox="1"/>
          <p:nvPr/>
        </p:nvSpPr>
        <p:spPr>
          <a:xfrm>
            <a:off x="1028700" y="3829050"/>
            <a:ext cx="7029450" cy="1200329"/>
          </a:xfrm>
          <a:prstGeom prst="rect">
            <a:avLst/>
          </a:prstGeom>
          <a:noFill/>
        </p:spPr>
        <p:txBody>
          <a:bodyPr wrap="square" rtlCol="0">
            <a:spAutoFit/>
          </a:bodyPr>
          <a:lstStyle/>
          <a:p>
            <a:pPr algn="ctr" defTabSz="685800" fontAlgn="base">
              <a:spcBef>
                <a:spcPct val="0"/>
              </a:spcBef>
              <a:spcAft>
                <a:spcPct val="0"/>
              </a:spcAft>
            </a:pPr>
            <a:r>
              <a:rPr lang="en-US" dirty="0">
                <a:solidFill>
                  <a:srgbClr val="FFFFFF"/>
                </a:solidFill>
                <a:latin typeface="Franklin Gothic Medium" panose="020B0603020102020204" pitchFamily="34" charset="0"/>
                <a:cs typeface="Arial" charset="0"/>
              </a:rPr>
              <a:t>Southeastern North Carolina Military Business Outreach</a:t>
            </a:r>
          </a:p>
          <a:p>
            <a:pPr algn="ctr" defTabSz="685800" fontAlgn="base">
              <a:spcBef>
                <a:spcPct val="0"/>
              </a:spcBef>
              <a:spcAft>
                <a:spcPct val="0"/>
              </a:spcAft>
            </a:pPr>
            <a:r>
              <a:rPr lang="en-US" dirty="0">
                <a:solidFill>
                  <a:srgbClr val="FFFFFF"/>
                </a:solidFill>
                <a:latin typeface="Franklin Gothic Medium" panose="020B0603020102020204" pitchFamily="34" charset="0"/>
                <a:cs typeface="Arial" charset="0"/>
              </a:rPr>
              <a:t>Doing Business with Camp Lejeune</a:t>
            </a:r>
          </a:p>
          <a:p>
            <a:pPr algn="ctr" defTabSz="685800" fontAlgn="base">
              <a:spcBef>
                <a:spcPct val="0"/>
              </a:spcBef>
              <a:spcAft>
                <a:spcPct val="0"/>
              </a:spcAft>
            </a:pPr>
            <a:r>
              <a:rPr lang="en-US" dirty="0">
                <a:solidFill>
                  <a:srgbClr val="FFFFFF"/>
                </a:solidFill>
                <a:latin typeface="Franklin Gothic Medium" panose="020B0603020102020204" pitchFamily="34" charset="0"/>
                <a:cs typeface="Arial" charset="0"/>
              </a:rPr>
              <a:t>Brief by Coastal Carolina Community College Small Business Center</a:t>
            </a:r>
          </a:p>
          <a:p>
            <a:pPr algn="ctr" defTabSz="685800" fontAlgn="base">
              <a:spcBef>
                <a:spcPct val="0"/>
              </a:spcBef>
              <a:spcAft>
                <a:spcPct val="0"/>
              </a:spcAft>
            </a:pPr>
            <a:r>
              <a:rPr lang="en-US" dirty="0">
                <a:solidFill>
                  <a:srgbClr val="FFFFFF"/>
                </a:solidFill>
                <a:latin typeface="Franklin Gothic Medium" panose="020B0603020102020204" pitchFamily="34" charset="0"/>
                <a:cs typeface="Arial" charset="0"/>
              </a:rPr>
              <a:t>November 18, 2021</a:t>
            </a:r>
          </a:p>
        </p:txBody>
      </p:sp>
      <p:sp>
        <p:nvSpPr>
          <p:cNvPr id="4" name="TextBox 3"/>
          <p:cNvSpPr txBox="1"/>
          <p:nvPr/>
        </p:nvSpPr>
        <p:spPr>
          <a:xfrm>
            <a:off x="8713774" y="6539567"/>
            <a:ext cx="430226" cy="276999"/>
          </a:xfrm>
          <a:prstGeom prst="rect">
            <a:avLst/>
          </a:prstGeom>
          <a:solidFill>
            <a:schemeClr val="bg1"/>
          </a:solidFill>
        </p:spPr>
        <p:txBody>
          <a:bodyPr wrap="square" rtlCol="0">
            <a:spAutoFit/>
          </a:bodyPr>
          <a:lstStyle/>
          <a:p>
            <a:r>
              <a:rPr lang="en-US" sz="1200" dirty="0"/>
              <a:t>6</a:t>
            </a:r>
          </a:p>
        </p:txBody>
      </p:sp>
    </p:spTree>
    <p:extLst>
      <p:ext uri="{BB962C8B-B14F-4D97-AF65-F5344CB8AC3E}">
        <p14:creationId xmlns:p14="http://schemas.microsoft.com/office/powerpoint/2010/main" val="120839730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6CC717-08C5-4F3E-B8AA-BA93C875598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7050" y="3948750"/>
            <a:ext cx="84699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A5F57220-B3BC-40FE-9FA8-28584D25CC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sp>
        <p:nvSpPr>
          <p:cNvPr id="2" name="Title 1">
            <a:extLst>
              <a:ext uri="{FF2B5EF4-FFF2-40B4-BE49-F238E27FC236}">
                <a16:creationId xmlns:a16="http://schemas.microsoft.com/office/drawing/2014/main" id="{51DB0924-6592-4390-B3A9-9371C0F2340A}"/>
              </a:ext>
            </a:extLst>
          </p:cNvPr>
          <p:cNvSpPr>
            <a:spLocks noGrp="1"/>
          </p:cNvSpPr>
          <p:nvPr>
            <p:ph type="title"/>
          </p:nvPr>
        </p:nvSpPr>
        <p:spPr>
          <a:xfrm>
            <a:off x="337500" y="1027350"/>
            <a:ext cx="3539700" cy="2239725"/>
          </a:xfrm>
        </p:spPr>
        <p:txBody>
          <a:bodyPr vert="horz" lIns="0" tIns="0" rIns="0" bIns="0" rtlCol="0" anchor="t">
            <a:normAutofit/>
          </a:bodyPr>
          <a:lstStyle/>
          <a:p>
            <a:pPr>
              <a:lnSpc>
                <a:spcPct val="100000"/>
              </a:lnSpc>
            </a:pPr>
            <a:r>
              <a:rPr lang="en-US" dirty="0"/>
              <a:t>Military Connection</a:t>
            </a:r>
            <a:endParaRPr lang="en-US"/>
          </a:p>
        </p:txBody>
      </p:sp>
      <p:sp>
        <p:nvSpPr>
          <p:cNvPr id="3" name="Text Placeholder 2">
            <a:extLst>
              <a:ext uri="{FF2B5EF4-FFF2-40B4-BE49-F238E27FC236}">
                <a16:creationId xmlns:a16="http://schemas.microsoft.com/office/drawing/2014/main" id="{CD7302A9-68CC-43A7-81E9-BF4FD760E772}"/>
              </a:ext>
            </a:extLst>
          </p:cNvPr>
          <p:cNvSpPr>
            <a:spLocks noGrp="1"/>
          </p:cNvSpPr>
          <p:nvPr>
            <p:ph type="body" idx="1"/>
          </p:nvPr>
        </p:nvSpPr>
        <p:spPr>
          <a:xfrm>
            <a:off x="4571100" y="1116450"/>
            <a:ext cx="3877200" cy="2157300"/>
          </a:xfrm>
        </p:spPr>
        <p:txBody>
          <a:bodyPr vert="horz" lIns="0" tIns="0" rIns="68580" bIns="0" rtlCol="0">
            <a:normAutofit/>
          </a:bodyPr>
          <a:lstStyle/>
          <a:p>
            <a:r>
              <a:rPr lang="en-US" dirty="0"/>
              <a:t>Jacksonville Onslow Military Affairs Committee</a:t>
            </a:r>
          </a:p>
        </p:txBody>
      </p:sp>
      <p:cxnSp>
        <p:nvCxnSpPr>
          <p:cNvPr id="21" name="Straight Connector 20">
            <a:extLst>
              <a:ext uri="{FF2B5EF4-FFF2-40B4-BE49-F238E27FC236}">
                <a16:creationId xmlns:a16="http://schemas.microsoft.com/office/drawing/2014/main" id="{E162CD6F-E89D-4CC2-BA38-20EB86002FD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12000" y="1194750"/>
            <a:ext cx="0" cy="2079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grass, sky, outdoor&#10;&#10;Description automatically generated">
            <a:extLst>
              <a:ext uri="{FF2B5EF4-FFF2-40B4-BE49-F238E27FC236}">
                <a16:creationId xmlns:a16="http://schemas.microsoft.com/office/drawing/2014/main" id="{EEF4214C-D8FE-419D-8A66-CE54A50F840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37501" y="3580275"/>
            <a:ext cx="2619749" cy="2082975"/>
          </a:xfrm>
          <a:custGeom>
            <a:avLst/>
            <a:gdLst/>
            <a:ahLst/>
            <a:cxnLst/>
            <a:rect l="l" t="t" r="r" b="b"/>
            <a:pathLst>
              <a:path w="3492999" h="2777300">
                <a:moveTo>
                  <a:pt x="0" y="0"/>
                </a:moveTo>
                <a:lnTo>
                  <a:pt x="3492999" y="0"/>
                </a:lnTo>
                <a:lnTo>
                  <a:pt x="3492999" y="2777300"/>
                </a:lnTo>
                <a:lnTo>
                  <a:pt x="0" y="2777300"/>
                </a:lnTo>
                <a:lnTo>
                  <a:pt x="0" y="0"/>
                </a:lnTo>
                <a:close/>
              </a:path>
            </a:pathLst>
          </a:custGeom>
        </p:spPr>
      </p:pic>
      <p:pic>
        <p:nvPicPr>
          <p:cNvPr id="11" name="Picture 10" descr="A group of men talking to each other&#10;&#10;Description automatically generated with low confidence">
            <a:extLst>
              <a:ext uri="{FF2B5EF4-FFF2-40B4-BE49-F238E27FC236}">
                <a16:creationId xmlns:a16="http://schemas.microsoft.com/office/drawing/2014/main" id="{5500461A-7000-4A8E-B147-6A1D763E92C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92250" y="3580275"/>
            <a:ext cx="2619749" cy="2082975"/>
          </a:xfrm>
          <a:custGeom>
            <a:avLst/>
            <a:gdLst/>
            <a:ahLst/>
            <a:cxnLst/>
            <a:rect l="l" t="t" r="r" b="b"/>
            <a:pathLst>
              <a:path w="3492999" h="2777300">
                <a:moveTo>
                  <a:pt x="0" y="0"/>
                </a:moveTo>
                <a:lnTo>
                  <a:pt x="3492999" y="0"/>
                </a:lnTo>
                <a:lnTo>
                  <a:pt x="3492999" y="2777300"/>
                </a:lnTo>
                <a:lnTo>
                  <a:pt x="0" y="2777300"/>
                </a:lnTo>
                <a:lnTo>
                  <a:pt x="0" y="0"/>
                </a:lnTo>
                <a:close/>
              </a:path>
            </a:pathLst>
          </a:custGeom>
        </p:spPr>
      </p:pic>
      <p:pic>
        <p:nvPicPr>
          <p:cNvPr id="5" name="Picture 4" descr="A person holding a plaque&#10;&#10;Description automatically generated with medium confidence">
            <a:extLst>
              <a:ext uri="{FF2B5EF4-FFF2-40B4-BE49-F238E27FC236}">
                <a16:creationId xmlns:a16="http://schemas.microsoft.com/office/drawing/2014/main" id="{535525C4-7C85-4FFF-83C1-DBCE9FA08E6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846999" y="3580275"/>
            <a:ext cx="2621174" cy="2082975"/>
          </a:xfrm>
          <a:custGeom>
            <a:avLst/>
            <a:gdLst/>
            <a:ahLst/>
            <a:cxnLst/>
            <a:rect l="l" t="t" r="r" b="b"/>
            <a:pathLst>
              <a:path w="3494899" h="2777300">
                <a:moveTo>
                  <a:pt x="0" y="0"/>
                </a:moveTo>
                <a:lnTo>
                  <a:pt x="3494899" y="0"/>
                </a:lnTo>
                <a:lnTo>
                  <a:pt x="3494899" y="2777300"/>
                </a:lnTo>
                <a:lnTo>
                  <a:pt x="0" y="2777300"/>
                </a:lnTo>
                <a:lnTo>
                  <a:pt x="0" y="0"/>
                </a:lnTo>
                <a:close/>
              </a:path>
            </a:pathLst>
          </a:custGeom>
        </p:spPr>
      </p:pic>
      <p:sp>
        <p:nvSpPr>
          <p:cNvPr id="10" name="TextBox 9"/>
          <p:cNvSpPr txBox="1"/>
          <p:nvPr/>
        </p:nvSpPr>
        <p:spPr>
          <a:xfrm>
            <a:off x="8713774" y="6539567"/>
            <a:ext cx="430226" cy="276999"/>
          </a:xfrm>
          <a:prstGeom prst="rect">
            <a:avLst/>
          </a:prstGeom>
          <a:noFill/>
        </p:spPr>
        <p:txBody>
          <a:bodyPr wrap="square" rtlCol="0">
            <a:spAutoFit/>
          </a:bodyPr>
          <a:lstStyle/>
          <a:p>
            <a:r>
              <a:rPr lang="en-US" sz="1200" dirty="0" smtClean="0"/>
              <a:t>60</a:t>
            </a:r>
            <a:endParaRPr lang="en-US" sz="1200" dirty="0"/>
          </a:p>
        </p:txBody>
      </p:sp>
    </p:spTree>
    <p:extLst>
      <p:ext uri="{BB962C8B-B14F-4D97-AF65-F5344CB8AC3E}">
        <p14:creationId xmlns:p14="http://schemas.microsoft.com/office/powerpoint/2010/main" val="2438525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E21CA63-4B99-4925-8CAF-F408D7AB0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sp>
        <p:nvSpPr>
          <p:cNvPr id="2" name="Title 1">
            <a:extLst>
              <a:ext uri="{FF2B5EF4-FFF2-40B4-BE49-F238E27FC236}">
                <a16:creationId xmlns:a16="http://schemas.microsoft.com/office/drawing/2014/main" id="{2E3C68A0-3B7A-446F-93D4-6592D6B2954A}"/>
              </a:ext>
            </a:extLst>
          </p:cNvPr>
          <p:cNvSpPr>
            <a:spLocks noGrp="1"/>
          </p:cNvSpPr>
          <p:nvPr>
            <p:ph type="title"/>
          </p:nvPr>
        </p:nvSpPr>
        <p:spPr>
          <a:xfrm>
            <a:off x="336042" y="1148850"/>
            <a:ext cx="2141100" cy="4473899"/>
          </a:xfrm>
        </p:spPr>
        <p:txBody>
          <a:bodyPr>
            <a:normAutofit/>
          </a:bodyPr>
          <a:lstStyle/>
          <a:p>
            <a:r>
              <a:rPr lang="en-US" dirty="0"/>
              <a:t>The Mission of Military Affairs (MAC)</a:t>
            </a:r>
          </a:p>
        </p:txBody>
      </p:sp>
      <p:cxnSp>
        <p:nvCxnSpPr>
          <p:cNvPr id="20" name="Straight Connector 19">
            <a:extLst>
              <a:ext uri="{FF2B5EF4-FFF2-40B4-BE49-F238E27FC236}">
                <a16:creationId xmlns:a16="http://schemas.microsoft.com/office/drawing/2014/main" id="{7F935FD8-9F2E-4F15-8ED9-1C692DA6F35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8000" y="1194750"/>
            <a:ext cx="0" cy="4473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id="{2154A90A-35D0-4E44-9FBD-D1BF2A5756D2}"/>
              </a:ext>
            </a:extLst>
          </p:cNvPr>
          <p:cNvGraphicFramePr>
            <a:graphicFrameLocks noGrp="1"/>
          </p:cNvGraphicFramePr>
          <p:nvPr>
            <p:ph idx="1"/>
            <p:extLst/>
          </p:nvPr>
        </p:nvGraphicFramePr>
        <p:xfrm>
          <a:off x="3145500" y="1194748"/>
          <a:ext cx="5313591" cy="4468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May be an image of standing and outdoors">
            <a:extLst>
              <a:ext uri="{FF2B5EF4-FFF2-40B4-BE49-F238E27FC236}">
                <a16:creationId xmlns:a16="http://schemas.microsoft.com/office/drawing/2014/main" id="{3E6EA32B-7D43-43DC-87DC-E02F3AB9BB0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36042" y="3314711"/>
            <a:ext cx="3003499" cy="2394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t>61</a:t>
            </a:r>
            <a:endParaRPr lang="en-US" sz="1200" dirty="0"/>
          </a:p>
        </p:txBody>
      </p:sp>
    </p:spTree>
    <p:extLst>
      <p:ext uri="{BB962C8B-B14F-4D97-AF65-F5344CB8AC3E}">
        <p14:creationId xmlns:p14="http://schemas.microsoft.com/office/powerpoint/2010/main" val="3273907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21CA63-4B99-4925-8CAF-F408D7AB0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sp>
        <p:nvSpPr>
          <p:cNvPr id="2" name="Title 1">
            <a:extLst>
              <a:ext uri="{FF2B5EF4-FFF2-40B4-BE49-F238E27FC236}">
                <a16:creationId xmlns:a16="http://schemas.microsoft.com/office/drawing/2014/main" id="{F3DB386C-68AB-49B7-B21E-26FF8D96B8FE}"/>
              </a:ext>
            </a:extLst>
          </p:cNvPr>
          <p:cNvSpPr>
            <a:spLocks noGrp="1"/>
          </p:cNvSpPr>
          <p:nvPr>
            <p:ph type="title"/>
          </p:nvPr>
        </p:nvSpPr>
        <p:spPr>
          <a:xfrm>
            <a:off x="336042" y="1148850"/>
            <a:ext cx="2141100" cy="4473899"/>
          </a:xfrm>
        </p:spPr>
        <p:txBody>
          <a:bodyPr>
            <a:normAutofit/>
          </a:bodyPr>
          <a:lstStyle/>
          <a:p>
            <a:r>
              <a:rPr lang="en-US" dirty="0"/>
              <a:t>Takeaways</a:t>
            </a:r>
          </a:p>
        </p:txBody>
      </p:sp>
      <p:cxnSp>
        <p:nvCxnSpPr>
          <p:cNvPr id="11" name="Straight Connector 10">
            <a:extLst>
              <a:ext uri="{FF2B5EF4-FFF2-40B4-BE49-F238E27FC236}">
                <a16:creationId xmlns:a16="http://schemas.microsoft.com/office/drawing/2014/main" id="{7F935FD8-9F2E-4F15-8ED9-1C692DA6F35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8000" y="1194750"/>
            <a:ext cx="0" cy="4473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8BF48AC-FDF1-47E2-A5D2-121D21C6C9A2}"/>
              </a:ext>
            </a:extLst>
          </p:cNvPr>
          <p:cNvGraphicFramePr>
            <a:graphicFrameLocks noGrp="1"/>
          </p:cNvGraphicFramePr>
          <p:nvPr>
            <p:ph idx="1"/>
            <p:extLst/>
          </p:nvPr>
        </p:nvGraphicFramePr>
        <p:xfrm>
          <a:off x="3145500" y="1194748"/>
          <a:ext cx="5313591" cy="4468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055724F-6B37-4698-8420-6FBCD52D19BD}"/>
              </a:ext>
            </a:extLst>
          </p:cNvPr>
          <p:cNvSpPr txBox="1"/>
          <p:nvPr/>
        </p:nvSpPr>
        <p:spPr>
          <a:xfrm>
            <a:off x="94404" y="5466777"/>
            <a:ext cx="2882347" cy="507831"/>
          </a:xfrm>
          <a:prstGeom prst="rect">
            <a:avLst/>
          </a:prstGeom>
          <a:noFill/>
        </p:spPr>
        <p:txBody>
          <a:bodyPr wrap="square" rtlCol="0">
            <a:spAutoFit/>
          </a:bodyPr>
          <a:lstStyle/>
          <a:p>
            <a:pPr defTabSz="685800"/>
            <a:r>
              <a:rPr lang="en-US" sz="1350" dirty="0">
                <a:solidFill>
                  <a:srgbClr val="FFFFFF"/>
                </a:solidFill>
                <a:latin typeface="Univers"/>
                <a:hlinkClick r:id="rId7"/>
              </a:rPr>
              <a:t>www.jacksonvilleonline.org</a:t>
            </a:r>
            <a:endParaRPr lang="en-US" sz="1350" dirty="0">
              <a:solidFill>
                <a:srgbClr val="FFFFFF"/>
              </a:solidFill>
              <a:latin typeface="Univers"/>
            </a:endParaRPr>
          </a:p>
          <a:p>
            <a:pPr defTabSz="685800"/>
            <a:endParaRPr lang="en-US" sz="1350" dirty="0">
              <a:solidFill>
                <a:srgbClr val="FFFFFF"/>
              </a:solidFill>
              <a:latin typeface="Univers"/>
            </a:endParaRPr>
          </a:p>
        </p:txBody>
      </p:sp>
      <p:sp>
        <p:nvSpPr>
          <p:cNvPr id="7" name="TextBox 6"/>
          <p:cNvSpPr txBox="1"/>
          <p:nvPr/>
        </p:nvSpPr>
        <p:spPr>
          <a:xfrm>
            <a:off x="8713774" y="6539567"/>
            <a:ext cx="430226" cy="276999"/>
          </a:xfrm>
          <a:prstGeom prst="rect">
            <a:avLst/>
          </a:prstGeom>
          <a:noFill/>
        </p:spPr>
        <p:txBody>
          <a:bodyPr wrap="square" rtlCol="0">
            <a:spAutoFit/>
          </a:bodyPr>
          <a:lstStyle/>
          <a:p>
            <a:r>
              <a:rPr lang="en-US" sz="1200" dirty="0" smtClean="0"/>
              <a:t>62</a:t>
            </a:r>
            <a:endParaRPr lang="en-US" sz="1200" dirty="0"/>
          </a:p>
        </p:txBody>
      </p:sp>
    </p:spTree>
    <p:extLst>
      <p:ext uri="{BB962C8B-B14F-4D97-AF65-F5344CB8AC3E}">
        <p14:creationId xmlns:p14="http://schemas.microsoft.com/office/powerpoint/2010/main" val="477501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21CA63-4B99-4925-8CAF-F408D7AB0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Univers"/>
            </a:endParaRPr>
          </a:p>
        </p:txBody>
      </p:sp>
      <p:sp>
        <p:nvSpPr>
          <p:cNvPr id="2" name="Title 1">
            <a:extLst>
              <a:ext uri="{FF2B5EF4-FFF2-40B4-BE49-F238E27FC236}">
                <a16:creationId xmlns:a16="http://schemas.microsoft.com/office/drawing/2014/main" id="{A22DD226-5E28-4BC4-92E6-853F90A1B13F}"/>
              </a:ext>
            </a:extLst>
          </p:cNvPr>
          <p:cNvSpPr>
            <a:spLocks noGrp="1"/>
          </p:cNvSpPr>
          <p:nvPr>
            <p:ph type="title"/>
          </p:nvPr>
        </p:nvSpPr>
        <p:spPr>
          <a:xfrm>
            <a:off x="336042" y="1148850"/>
            <a:ext cx="2141100" cy="4473899"/>
          </a:xfrm>
        </p:spPr>
        <p:txBody>
          <a:bodyPr>
            <a:normAutofit/>
          </a:bodyPr>
          <a:lstStyle/>
          <a:p>
            <a:r>
              <a:rPr lang="en-US" dirty="0"/>
              <a:t>My information</a:t>
            </a:r>
          </a:p>
        </p:txBody>
      </p:sp>
      <p:cxnSp>
        <p:nvCxnSpPr>
          <p:cNvPr id="11" name="Straight Connector 10">
            <a:extLst>
              <a:ext uri="{FF2B5EF4-FFF2-40B4-BE49-F238E27FC236}">
                <a16:creationId xmlns:a16="http://schemas.microsoft.com/office/drawing/2014/main" id="{7F935FD8-9F2E-4F15-8ED9-1C692DA6F35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8000" y="1194750"/>
            <a:ext cx="0" cy="4473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082B3CA-137F-41E7-8641-EC43577337AF}"/>
              </a:ext>
            </a:extLst>
          </p:cNvPr>
          <p:cNvGraphicFramePr>
            <a:graphicFrameLocks noGrp="1"/>
          </p:cNvGraphicFramePr>
          <p:nvPr>
            <p:ph idx="1"/>
            <p:extLst/>
          </p:nvPr>
        </p:nvGraphicFramePr>
        <p:xfrm>
          <a:off x="3145500" y="1194748"/>
          <a:ext cx="5313591" cy="4468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713774" y="6539567"/>
            <a:ext cx="430226" cy="276999"/>
          </a:xfrm>
          <a:prstGeom prst="rect">
            <a:avLst/>
          </a:prstGeom>
          <a:noFill/>
        </p:spPr>
        <p:txBody>
          <a:bodyPr wrap="square" rtlCol="0">
            <a:spAutoFit/>
          </a:bodyPr>
          <a:lstStyle/>
          <a:p>
            <a:r>
              <a:rPr lang="en-US" sz="1200" dirty="0" smtClean="0"/>
              <a:t>63</a:t>
            </a:r>
            <a:endParaRPr lang="en-US" sz="1200" dirty="0"/>
          </a:p>
        </p:txBody>
      </p:sp>
    </p:spTree>
    <p:extLst>
      <p:ext uri="{BB962C8B-B14F-4D97-AF65-F5344CB8AC3E}">
        <p14:creationId xmlns:p14="http://schemas.microsoft.com/office/powerpoint/2010/main" val="2042028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96318" y="1325982"/>
            <a:ext cx="9323597" cy="52296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000" b="1" dirty="0" smtClean="0"/>
          </a:p>
          <a:p>
            <a:endParaRPr lang="en-US" sz="4000" b="1" dirty="0" smtClean="0"/>
          </a:p>
          <a:p>
            <a:endParaRPr lang="en-US" sz="4000" b="1" dirty="0"/>
          </a:p>
          <a:p>
            <a:r>
              <a:rPr lang="en-US" sz="4000" b="1" dirty="0" smtClean="0"/>
              <a:t>Procuring Office Briefs</a:t>
            </a:r>
          </a:p>
          <a:p>
            <a:endParaRPr lang="en-US" sz="4000" b="1" dirty="0" smtClean="0"/>
          </a:p>
        </p:txBody>
      </p:sp>
      <p:sp>
        <p:nvSpPr>
          <p:cNvPr id="4" name="TextBox 3"/>
          <p:cNvSpPr txBox="1"/>
          <p:nvPr/>
        </p:nvSpPr>
        <p:spPr>
          <a:xfrm>
            <a:off x="3132173" y="6340194"/>
            <a:ext cx="2807936"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4327891" y="6417118"/>
            <a:ext cx="430226" cy="276999"/>
          </a:xfrm>
          <a:prstGeom prst="rect">
            <a:avLst/>
          </a:prstGeom>
          <a:solidFill>
            <a:schemeClr val="bg1"/>
          </a:solidFill>
        </p:spPr>
        <p:txBody>
          <a:bodyPr wrap="square" rtlCol="0">
            <a:spAutoFit/>
          </a:bodyPr>
          <a:lstStyle/>
          <a:p>
            <a:r>
              <a:rPr lang="en-US" sz="1200" dirty="0" smtClean="0">
                <a:solidFill>
                  <a:srgbClr val="00B050"/>
                </a:solidFill>
              </a:rPr>
              <a:t>CUI</a:t>
            </a:r>
            <a:endParaRPr lang="en-US" sz="1200" dirty="0">
              <a:solidFill>
                <a:srgbClr val="00B050"/>
              </a:solidFill>
            </a:endParaRPr>
          </a:p>
        </p:txBody>
      </p:sp>
      <p:sp>
        <p:nvSpPr>
          <p:cNvPr id="9" name="TextBox 8"/>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64</a:t>
            </a:r>
            <a:endParaRPr lang="en-US" sz="1200" dirty="0"/>
          </a:p>
        </p:txBody>
      </p:sp>
    </p:spTree>
    <p:extLst>
      <p:ext uri="{BB962C8B-B14F-4D97-AF65-F5344CB8AC3E}">
        <p14:creationId xmlns:p14="http://schemas.microsoft.com/office/powerpoint/2010/main" val="13720707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312985" y="53896"/>
            <a:ext cx="7174524"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rPr>
              <a:t>Naval Facilities Engineering Systems Command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rPr>
              <a:t>ROICC Camp Lejeune</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3" name="TextBox 2"/>
          <p:cNvSpPr txBox="1"/>
          <p:nvPr/>
        </p:nvSpPr>
        <p:spPr>
          <a:xfrm>
            <a:off x="304800" y="1524000"/>
            <a:ext cx="8023412"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NAVFACSYSCOM is the Naval Shore and Expeditionary Systems Command that plans, builds, and maintains sustainable facilities; Delivers environmental, utilities and other base services; acquires and manages expeditionary combat force systems and equipment</a:t>
            </a: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  ROICC Camp Lejeune Contracting administers Military Construction projects and awards/administers A/E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Designs, Studies, </a:t>
            </a: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Facilities Services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New Construction</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Renovation and Repair of Facilities, Buildings, Structures, Roads, Runways, Piers, </a:t>
            </a: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Bridges, and Utility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We have a variety of tools including several Multiple Award IDIQ Construction contracts covering various disciplines (General Construction, Mechanical/Electrical/Plumbing, Civil/Paving, Roofing), Single Award 8(a) IDIQ contracts, Architect/Engineer IDIQ contracts, Multiple Base Operation Support contracts, and Sealed Bidding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We will be executing new Civil/Paving and Roofing Multiple Award Construction contracts in FY22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Contract Opportunities advertised via Sam.gov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342010" y="6266271"/>
            <a:ext cx="280793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4327891" y="6417118"/>
            <a:ext cx="430226"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B050"/>
                </a:solidFill>
                <a:effectLst/>
                <a:uLnTx/>
                <a:uFillTx/>
                <a:latin typeface="Calibri" panose="020F0502020204030204"/>
                <a:ea typeface="+mn-ea"/>
                <a:cs typeface="+mn-cs"/>
              </a:rPr>
              <a:t>CUI</a:t>
            </a:r>
            <a:endParaRPr kumimoji="0" lang="en-US"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TextBox 6"/>
          <p:cNvSpPr txBox="1"/>
          <p:nvPr/>
        </p:nvSpPr>
        <p:spPr>
          <a:xfrm>
            <a:off x="8713774" y="6539567"/>
            <a:ext cx="430226"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65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228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221"/>
            <a:ext cx="8991600" cy="907379"/>
          </a:xfrm>
        </p:spPr>
        <p:txBody>
          <a:bodyPr/>
          <a:lstStyle/>
          <a:p>
            <a:r>
              <a:rPr lang="en-US" sz="5400" dirty="0"/>
              <a:t>MARSOC</a:t>
            </a:r>
          </a:p>
        </p:txBody>
      </p:sp>
      <p:sp>
        <p:nvSpPr>
          <p:cNvPr id="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cxnSp>
        <p:nvCxnSpPr>
          <p:cNvPr id="17" name="Straight Connector 16"/>
          <p:cNvCxnSpPr/>
          <p:nvPr/>
        </p:nvCxnSpPr>
        <p:spPr>
          <a:xfrm>
            <a:off x="19968" y="6477002"/>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4200" y="5029200"/>
            <a:ext cx="5943600"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LtCol Jonathan Heskett, Chief of Contracts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Mr. Mike Pockette, Deputy Chief of Contracts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MSgt Jorge Rodrigues, Procurement Chief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Marine Forces Special Operations Command (MARFORSOC)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Camp Lejeune, NC</a:t>
            </a:r>
          </a:p>
        </p:txBody>
      </p:sp>
      <p:sp>
        <p:nvSpPr>
          <p:cNvPr id="7" name="TextBox 6"/>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
        <p:nvSpPr>
          <p:cNvPr id="10" name="TextBox 9"/>
          <p:cNvSpPr txBox="1"/>
          <p:nvPr/>
        </p:nvSpPr>
        <p:spPr>
          <a:xfrm>
            <a:off x="5029200" y="3714690"/>
            <a:ext cx="272578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charset="0"/>
              </a:rPr>
              <a:t>(18 November 2021)</a:t>
            </a:r>
          </a:p>
        </p:txBody>
      </p:sp>
      <p:sp>
        <p:nvSpPr>
          <p:cNvPr id="11" name="Title 5"/>
          <p:cNvSpPr txBox="1">
            <a:spLocks/>
          </p:cNvSpPr>
          <p:nvPr/>
        </p:nvSpPr>
        <p:spPr bwMode="auto">
          <a:xfrm>
            <a:off x="3838574" y="1761392"/>
            <a:ext cx="5076826" cy="20486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Arial" charset="0"/>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mj-ea"/>
                <a:cs typeface="+mj-cs"/>
              </a:rPr>
              <a:t>Contracting Brief</a:t>
            </a:r>
            <a:br>
              <a:rPr kumimoji="0" lang="en-US" sz="44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mj-ea"/>
                <a:cs typeface="+mj-cs"/>
              </a:rPr>
            </a:br>
            <a:endParaRPr kumimoji="0" lang="en-US" sz="1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mj-ea"/>
              <a:cs typeface="+mj-cs"/>
            </a:endParaRP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ea typeface="+mj-ea"/>
                <a:cs typeface="+mj-cs"/>
              </a:rPr>
              <a:t>MCI-East</a:t>
            </a:r>
            <a:r>
              <a:rPr kumimoji="0" lang="en-US" sz="3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mj-ea"/>
                <a:cs typeface="+mj-cs"/>
              </a:rPr>
              <a:t> </a:t>
            </a:r>
            <a:r>
              <a:rPr kumimoji="0" lang="en-US" sz="32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ea typeface="+mj-ea"/>
                <a:cs typeface="+mj-cs"/>
              </a:rPr>
              <a:t>SmBus</a:t>
            </a:r>
            <a:r>
              <a:rPr kumimoji="0" lang="en-US" sz="3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mj-ea"/>
                <a:cs typeface="+mj-cs"/>
              </a:rPr>
              <a:t> Event</a:t>
            </a:r>
          </a:p>
        </p:txBody>
      </p:sp>
      <p:pic>
        <p:nvPicPr>
          <p:cNvPr id="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3048000" cy="2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704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221"/>
            <a:ext cx="9144000" cy="907379"/>
          </a:xfrm>
        </p:spPr>
        <p:txBody>
          <a:bodyPr/>
          <a:lstStyle/>
          <a:p>
            <a:r>
              <a:rPr lang="en-US" sz="4000" dirty="0"/>
              <a:t>Agenda</a:t>
            </a:r>
            <a:endParaRPr lang="en-US" sz="4000" dirty="0">
              <a:effectLst>
                <a:outerShdw blurRad="38100" dist="38100" dir="2700000" algn="tl">
                  <a:srgbClr val="000000">
                    <a:alpha val="43137"/>
                  </a:srgbClr>
                </a:outerShdw>
              </a:effectLst>
            </a:endParaRPr>
          </a:p>
        </p:txBody>
      </p:sp>
      <p:sp>
        <p:nvSpPr>
          <p:cNvPr id="2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5" name="Content Placeholder 2"/>
          <p:cNvSpPr txBox="1">
            <a:spLocks/>
          </p:cNvSpPr>
          <p:nvPr/>
        </p:nvSpPr>
        <p:spPr bwMode="auto">
          <a:xfrm>
            <a:off x="1219200" y="1600200"/>
            <a:ext cx="6934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227013" marR="0" lvl="0" indent="-227013" algn="l" defTabSz="914400" rtl="0" eaLnBrk="1" fontAlgn="base" latinLnBrk="0" hangingPunct="1">
              <a:lnSpc>
                <a:spcPct val="100000"/>
              </a:lnSpc>
              <a:spcBef>
                <a:spcPts val="600"/>
              </a:spcBef>
              <a:spcAft>
                <a:spcPts val="2400"/>
              </a:spcAft>
              <a:buClrTx/>
              <a:buSzTx/>
              <a:buFontTx/>
              <a:buChar char="•"/>
              <a:tabLst/>
              <a:defRPr/>
            </a:pPr>
            <a:r>
              <a:rPr kumimoji="0" lang="en-US" altLang="en-US" sz="3200" b="1" i="0" u="none" strike="noStrike" kern="1200" cap="none" spc="0" normalizeH="0" baseline="0" noProof="0" dirty="0">
                <a:ln>
                  <a:noFill/>
                </a:ln>
                <a:solidFill>
                  <a:srgbClr val="000000"/>
                </a:solidFill>
                <a:effectLst/>
                <a:uLnTx/>
                <a:uFillTx/>
                <a:latin typeface="Arial"/>
                <a:ea typeface="+mn-ea"/>
                <a:cs typeface="+mn-cs"/>
              </a:rPr>
              <a:t>SOF Component Comparison</a:t>
            </a:r>
          </a:p>
          <a:p>
            <a:pPr marL="227013" marR="0" lvl="0" indent="-227013" algn="l" defTabSz="914400" rtl="0" eaLnBrk="1" fontAlgn="base" latinLnBrk="0" hangingPunct="1">
              <a:lnSpc>
                <a:spcPct val="100000"/>
              </a:lnSpc>
              <a:spcBef>
                <a:spcPts val="600"/>
              </a:spcBef>
              <a:spcAft>
                <a:spcPts val="2400"/>
              </a:spcAft>
              <a:buClrTx/>
              <a:buSzTx/>
              <a:buFontTx/>
              <a:buChar char="•"/>
              <a:tabLst/>
              <a:defRPr/>
            </a:pPr>
            <a:r>
              <a:rPr kumimoji="0" lang="en-US" altLang="en-US" sz="3200" b="1" i="0" u="none" strike="noStrike" kern="1200" cap="none" spc="0" normalizeH="0" baseline="0" noProof="0" dirty="0">
                <a:ln>
                  <a:noFill/>
                </a:ln>
                <a:solidFill>
                  <a:srgbClr val="000000"/>
                </a:solidFill>
                <a:effectLst/>
                <a:uLnTx/>
                <a:uFillTx/>
                <a:latin typeface="Arial"/>
                <a:ea typeface="+mn-ea"/>
                <a:cs typeface="+mn-cs"/>
              </a:rPr>
              <a:t>Condensed MARSOC ‘101’</a:t>
            </a:r>
          </a:p>
          <a:p>
            <a:pPr marL="227013" marR="0" lvl="0" indent="-227013" algn="l" defTabSz="914400" rtl="0" eaLnBrk="1" fontAlgn="base" latinLnBrk="0" hangingPunct="1">
              <a:lnSpc>
                <a:spcPct val="100000"/>
              </a:lnSpc>
              <a:spcBef>
                <a:spcPts val="600"/>
              </a:spcBef>
              <a:spcAft>
                <a:spcPts val="2400"/>
              </a:spcAft>
              <a:buClrTx/>
              <a:buSzTx/>
              <a:buFontTx/>
              <a:buChar char="•"/>
              <a:tabLst/>
              <a:defRPr/>
            </a:pPr>
            <a:r>
              <a:rPr kumimoji="0" lang="en-US" altLang="en-US" sz="3200" b="1" i="0" u="none" strike="noStrike" kern="1200" cap="none" spc="0" normalizeH="0" baseline="0" noProof="0" dirty="0">
                <a:ln>
                  <a:noFill/>
                </a:ln>
                <a:solidFill>
                  <a:srgbClr val="000000"/>
                </a:solidFill>
                <a:effectLst/>
                <a:uLnTx/>
                <a:uFillTx/>
                <a:latin typeface="Arial"/>
                <a:ea typeface="+mn-ea"/>
                <a:cs typeface="+mn-cs"/>
              </a:rPr>
              <a:t>How and What MARSOC Buys</a:t>
            </a:r>
          </a:p>
          <a:p>
            <a:pPr marL="227013" marR="0" lvl="0" indent="-227013" algn="l" defTabSz="914400" rtl="0" eaLnBrk="1" fontAlgn="base" latinLnBrk="0" hangingPunct="1">
              <a:lnSpc>
                <a:spcPct val="100000"/>
              </a:lnSpc>
              <a:spcBef>
                <a:spcPts val="600"/>
              </a:spcBef>
              <a:spcAft>
                <a:spcPts val="2400"/>
              </a:spcAft>
              <a:buClrTx/>
              <a:buSzTx/>
              <a:buFontTx/>
              <a:buChar char="•"/>
              <a:tabLst/>
              <a:defRPr/>
            </a:pPr>
            <a:r>
              <a:rPr kumimoji="0" lang="en-US" altLang="en-US" sz="3200" b="1" i="0" u="none" strike="noStrike" kern="1200" cap="none" spc="0" normalizeH="0" baseline="0" noProof="0" dirty="0">
                <a:ln>
                  <a:noFill/>
                </a:ln>
                <a:solidFill>
                  <a:srgbClr val="000000"/>
                </a:solidFill>
                <a:effectLst/>
                <a:uLnTx/>
                <a:uFillTx/>
                <a:latin typeface="Arial"/>
                <a:ea typeface="+mn-ea"/>
                <a:cs typeface="+mn-cs"/>
              </a:rPr>
              <a:t>Recommendations &amp; POCs</a:t>
            </a:r>
          </a:p>
          <a:p>
            <a:pPr marL="227013" marR="0" lvl="0" indent="-227013" algn="l" defTabSz="914400" rtl="0" eaLnBrk="1" fontAlgn="base" latinLnBrk="0" hangingPunct="1">
              <a:lnSpc>
                <a:spcPct val="100000"/>
              </a:lnSpc>
              <a:spcBef>
                <a:spcPts val="600"/>
              </a:spcBef>
              <a:spcAft>
                <a:spcPts val="2400"/>
              </a:spcAft>
              <a:buClrTx/>
              <a:buSzTx/>
              <a:buFontTx/>
              <a:buChar char="•"/>
              <a:tabLst/>
              <a:defRPr/>
            </a:pPr>
            <a:r>
              <a:rPr kumimoji="0" lang="en-US" altLang="en-US" sz="3200" b="1" i="0" u="none" strike="noStrike" kern="1200" cap="none" spc="0" normalizeH="0" baseline="0" noProof="0" dirty="0">
                <a:ln>
                  <a:noFill/>
                </a:ln>
                <a:solidFill>
                  <a:srgbClr val="000000"/>
                </a:solidFill>
                <a:effectLst/>
                <a:uLnTx/>
                <a:uFillTx/>
                <a:latin typeface="Arial"/>
                <a:ea typeface="+mn-ea"/>
                <a:cs typeface="+mn-cs"/>
              </a:rPr>
              <a:t>Questions</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endParaRPr kumimoji="0" lang="en-US" altLang="en-US" sz="3200" b="0" i="0" u="none" strike="noStrike" kern="1200" cap="none" spc="0" normalizeH="0" baseline="0" noProof="0" dirty="0">
              <a:ln>
                <a:noFill/>
              </a:ln>
              <a:solidFill>
                <a:srgbClr val="000000"/>
              </a:solidFill>
              <a:effectLst/>
              <a:uLnTx/>
              <a:uFillTx/>
              <a:latin typeface="Arial"/>
              <a:ea typeface="+mn-ea"/>
              <a:cs typeface="Arial" charset="0"/>
            </a:endParaRPr>
          </a:p>
          <a:p>
            <a:pPr marL="0" marR="0" lvl="0" indent="0" algn="l" defTabSz="914400" rtl="0" eaLnBrk="1" fontAlgn="base" latinLnBrk="0" hangingPunct="1">
              <a:lnSpc>
                <a:spcPct val="100000"/>
              </a:lnSpc>
              <a:spcBef>
                <a:spcPct val="20000"/>
              </a:spcBef>
              <a:spcAft>
                <a:spcPct val="2000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Arial"/>
              <a:ea typeface="+mn-ea"/>
              <a:cs typeface="+mn-cs"/>
            </a:endParaRPr>
          </a:p>
          <a:p>
            <a:pPr marL="234950" marR="0" lvl="1" indent="0" algn="l" defTabSz="914400" rtl="0" eaLnBrk="1" fontAlgn="base" latinLnBrk="0" hangingPunct="1">
              <a:lnSpc>
                <a:spcPct val="100000"/>
              </a:lnSpc>
              <a:spcBef>
                <a:spcPct val="20000"/>
              </a:spcBef>
              <a:spcAft>
                <a:spcPct val="2000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6" name="TextBox 5"/>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Tree>
    <p:extLst>
      <p:ext uri="{BB962C8B-B14F-4D97-AF65-F5344CB8AC3E}">
        <p14:creationId xmlns:p14="http://schemas.microsoft.com/office/powerpoint/2010/main" val="302401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a:effectLst>
                  <a:outerShdw blurRad="38100" dist="38100" dir="2700000" algn="tl">
                    <a:srgbClr val="000000">
                      <a:alpha val="43137"/>
                    </a:srgbClr>
                  </a:outerShdw>
                </a:effectLst>
              </a:rPr>
              <a:t>USSOCOM Components</a:t>
            </a:r>
          </a:p>
        </p:txBody>
      </p:sp>
      <p:graphicFrame>
        <p:nvGraphicFramePr>
          <p:cNvPr id="3" name="Object 9"/>
          <p:cNvGraphicFramePr>
            <a:graphicFrameLocks noChangeAspect="1"/>
          </p:cNvGraphicFramePr>
          <p:nvPr>
            <p:extLst/>
          </p:nvPr>
        </p:nvGraphicFramePr>
        <p:xfrm>
          <a:off x="1066800" y="1165332"/>
          <a:ext cx="6672580" cy="466305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7"/>
          <p:cNvSpPr txBox="1">
            <a:spLocks noChangeArrowheads="1"/>
          </p:cNvSpPr>
          <p:nvPr/>
        </p:nvSpPr>
        <p:spPr bwMode="auto">
          <a:xfrm>
            <a:off x="5638800" y="5105400"/>
            <a:ext cx="2598420" cy="470381"/>
          </a:xfrm>
          <a:prstGeom prst="rect">
            <a:avLst/>
          </a:prstGeom>
          <a:noFill/>
          <a:ln w="9525">
            <a:noFill/>
            <a:miter lim="800000"/>
            <a:headEnd/>
            <a:tailEnd/>
          </a:ln>
        </p:spPr>
        <p:txBody>
          <a:bodyPr wrap="square" lIns="100072" tIns="50036" rIns="100072" bIns="50036">
            <a:spAutoFit/>
          </a:bodyPr>
          <a:lstStyle/>
          <a:p>
            <a:pPr marL="0" marR="0" lvl="0" indent="0" algn="ctr" defTabSz="100012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Stencil" pitchFamily="82" charset="0"/>
                <a:ea typeface="+mn-ea"/>
                <a:cs typeface="Arial" charset="0"/>
              </a:rPr>
              <a:t>US Navy</a:t>
            </a:r>
            <a:endParaRPr kumimoji="0" lang="en-US" sz="1600" b="1" i="0" u="none" strike="noStrike" kern="1200" cap="none" spc="0" normalizeH="0" baseline="0" noProof="0" dirty="0">
              <a:ln>
                <a:noFill/>
              </a:ln>
              <a:solidFill>
                <a:srgbClr val="333399"/>
              </a:solidFill>
              <a:effectLst/>
              <a:uLnTx/>
              <a:uFillTx/>
              <a:latin typeface="Stencil" pitchFamily="82" charset="0"/>
              <a:ea typeface="+mn-ea"/>
              <a:cs typeface="Arial" charset="0"/>
            </a:endParaRPr>
          </a:p>
        </p:txBody>
      </p:sp>
      <p:sp>
        <p:nvSpPr>
          <p:cNvPr id="9" name="Rectangular Callout 8"/>
          <p:cNvSpPr/>
          <p:nvPr/>
        </p:nvSpPr>
        <p:spPr>
          <a:xfrm>
            <a:off x="6172200" y="2394850"/>
            <a:ext cx="2439270" cy="566051"/>
          </a:xfrm>
          <a:prstGeom prst="wedgeRectCallout">
            <a:avLst>
              <a:gd name="adj1" fmla="val -32405"/>
              <a:gd name="adj2" fmla="val 127986"/>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012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AEDEF">
                    <a:lumMod val="75000"/>
                  </a:srgbClr>
                </a:solidFill>
                <a:effectLst>
                  <a:outerShdw blurRad="38100" dist="38100" dir="2700000" algn="tl">
                    <a:srgbClr val="000000">
                      <a:alpha val="43137"/>
                    </a:srgbClr>
                  </a:outerShdw>
                </a:effectLst>
                <a:uLnTx/>
                <a:uFillTx/>
                <a:latin typeface="Arial"/>
                <a:ea typeface="+mn-ea"/>
                <a:cs typeface="Arial" charset="0"/>
              </a:rPr>
              <a:t>US Air Force</a:t>
            </a:r>
          </a:p>
        </p:txBody>
      </p:sp>
      <p:sp>
        <p:nvSpPr>
          <p:cNvPr id="10" name="Rectangular Callout 9"/>
          <p:cNvSpPr/>
          <p:nvPr/>
        </p:nvSpPr>
        <p:spPr>
          <a:xfrm>
            <a:off x="228600" y="1450943"/>
            <a:ext cx="2068143" cy="682658"/>
          </a:xfrm>
          <a:prstGeom prst="wedgeRectCallout">
            <a:avLst>
              <a:gd name="adj1" fmla="val 80503"/>
              <a:gd name="adj2" fmla="val 2251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indent="-123825" algn="ctr" defTabSz="100012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a:ea typeface="+mn-ea"/>
                <a:cs typeface="Arial" charset="0"/>
              </a:rPr>
              <a:t>US Army</a:t>
            </a:r>
          </a:p>
        </p:txBody>
      </p:sp>
      <p:sp>
        <p:nvSpPr>
          <p:cNvPr id="11" name="Rectangular Callout 10"/>
          <p:cNvSpPr/>
          <p:nvPr/>
        </p:nvSpPr>
        <p:spPr>
          <a:xfrm>
            <a:off x="5761836" y="5112374"/>
            <a:ext cx="2315363" cy="606113"/>
          </a:xfrm>
          <a:prstGeom prst="wedgeRectCallout">
            <a:avLst>
              <a:gd name="adj1" fmla="val -33655"/>
              <a:gd name="adj2" fmla="val -16787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ular Callout 11"/>
          <p:cNvSpPr/>
          <p:nvPr/>
        </p:nvSpPr>
        <p:spPr>
          <a:xfrm>
            <a:off x="1981200" y="5150764"/>
            <a:ext cx="2179429" cy="567724"/>
          </a:xfrm>
          <a:prstGeom prst="wedgeRectCallout">
            <a:avLst>
              <a:gd name="adj1" fmla="val 34455"/>
              <a:gd name="adj2" fmla="val -11690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US Marines</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sp>
        <p:nvSpPr>
          <p:cNvPr id="13"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16" name="Rounded Rectangular Callout 15"/>
          <p:cNvSpPr/>
          <p:nvPr/>
        </p:nvSpPr>
        <p:spPr bwMode="auto">
          <a:xfrm>
            <a:off x="1905000" y="5856501"/>
            <a:ext cx="6934200" cy="896270"/>
          </a:xfrm>
          <a:prstGeom prst="wedgeRoundRectCallout">
            <a:avLst>
              <a:gd name="adj1" fmla="val -21281"/>
              <a:gd name="adj2" fmla="val 21230"/>
              <a:gd name="adj3" fmla="val 16667"/>
            </a:avLst>
          </a:prstGeom>
          <a:solidFill>
            <a:srgbClr val="FFFF00"/>
          </a:solidFill>
          <a:ln w="9525" cap="flat" cmpd="sng" algn="ctr">
            <a:solidFill>
              <a:srgbClr val="FF0000"/>
            </a:solidFill>
            <a:prstDash val="solid"/>
            <a:round/>
            <a:headEnd type="none" w="med" len="med"/>
            <a:tailEnd type="none" w="med" len="med"/>
          </a:ln>
          <a:effectLst>
            <a:outerShdw dist="35921" dir="2700000" algn="ctr" rotWithShape="0">
              <a:srgbClr val="FFCC00"/>
            </a:outerShdw>
          </a:effectLst>
        </p:spPr>
        <p:txBody>
          <a:bodyPr vert="horz" wrap="square" lIns="91440" tIns="45720" rIns="91440" bIns="45720" numCol="1" rtlCol="0" anchor="ctr" anchorCtr="0" compatLnSpc="1">
            <a:prstTxWarp prst="textNoShape">
              <a:avLst/>
            </a:prstTxWarp>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charset="0"/>
              </a:rPr>
              <a:t>MARSOC Contracting is not: </a:t>
            </a:r>
            <a:r>
              <a:rPr kumimoji="0" lang="en-US" sz="1600" b="1" i="0" u="none" strike="noStrike" kern="1200" cap="none" spc="0" normalizeH="0" baseline="0" noProof="0" dirty="0" err="1">
                <a:ln>
                  <a:noFill/>
                </a:ln>
                <a:solidFill>
                  <a:srgbClr val="FF0000"/>
                </a:solidFill>
                <a:effectLst/>
                <a:uLnTx/>
                <a:uFillTx/>
                <a:latin typeface="Arial"/>
                <a:ea typeface="+mn-ea"/>
                <a:cs typeface="Arial" charset="0"/>
              </a:rPr>
              <a:t>MCI-East</a:t>
            </a:r>
            <a:r>
              <a:rPr kumimoji="0" lang="en-US" sz="1600" b="1" i="0" u="none" strike="noStrike" kern="1200" cap="none" spc="0" normalizeH="0" baseline="0" noProof="0" dirty="0">
                <a:ln>
                  <a:noFill/>
                </a:ln>
                <a:solidFill>
                  <a:srgbClr val="FF0000"/>
                </a:solidFill>
                <a:effectLst/>
                <a:uLnTx/>
                <a:uFillTx/>
                <a:latin typeface="Arial"/>
                <a:ea typeface="+mn-ea"/>
                <a:cs typeface="Arial" charset="0"/>
              </a:rPr>
              <a:t> (MCB) or </a:t>
            </a:r>
            <a:r>
              <a:rPr kumimoji="0" lang="en-US" sz="1600" b="1" i="0" u="none" strike="noStrike" kern="1200" cap="none" spc="0" normalizeH="0" baseline="0" noProof="0" dirty="0" err="1">
                <a:ln>
                  <a:noFill/>
                </a:ln>
                <a:solidFill>
                  <a:srgbClr val="FF0000"/>
                </a:solidFill>
                <a:effectLst/>
                <a:uLnTx/>
                <a:uFillTx/>
                <a:latin typeface="Arial"/>
                <a:ea typeface="+mn-ea"/>
                <a:cs typeface="Arial" charset="0"/>
              </a:rPr>
              <a:t>NavFac</a:t>
            </a:r>
            <a:r>
              <a:rPr kumimoji="0" lang="en-US" sz="1600" b="1" i="0" u="none" strike="noStrike" kern="1200" cap="none" spc="0" normalizeH="0" baseline="0" noProof="0" dirty="0">
                <a:ln>
                  <a:noFill/>
                </a:ln>
                <a:solidFill>
                  <a:srgbClr val="FF0000"/>
                </a:solidFill>
                <a:effectLst/>
                <a:uLnTx/>
                <a:uFillTx/>
                <a:latin typeface="Arial"/>
                <a:ea typeface="+mn-ea"/>
                <a:cs typeface="Arial" charset="0"/>
              </a:rPr>
              <a:t> (ROICC)</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charset="0"/>
              </a:rPr>
              <a:t>USSOCOM Procurement Authority, and SOFARS</a:t>
            </a:r>
          </a:p>
        </p:txBody>
      </p:sp>
      <p:sp>
        <p:nvSpPr>
          <p:cNvPr id="14" name="TextBox 13"/>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
        <p:nvSpPr>
          <p:cNvPr id="15" name="Rounded Rectangular Callout 14"/>
          <p:cNvSpPr/>
          <p:nvPr/>
        </p:nvSpPr>
        <p:spPr bwMode="auto">
          <a:xfrm>
            <a:off x="76200" y="4343400"/>
            <a:ext cx="2057400" cy="762000"/>
          </a:xfrm>
          <a:prstGeom prst="wedgeRoundRectCallout">
            <a:avLst>
              <a:gd name="adj1" fmla="val -21281"/>
              <a:gd name="adj2" fmla="val 21230"/>
              <a:gd name="adj3" fmla="val 16667"/>
            </a:avLst>
          </a:prstGeom>
          <a:solidFill>
            <a:srgbClr val="FFFF00"/>
          </a:solidFill>
          <a:ln w="9525" cap="flat" cmpd="sng" algn="ctr">
            <a:solidFill>
              <a:srgbClr val="FF0000"/>
            </a:solidFill>
            <a:prstDash val="solid"/>
            <a:round/>
            <a:headEnd type="none" w="med" len="med"/>
            <a:tailEnd type="none" w="med" len="med"/>
          </a:ln>
          <a:effectLst>
            <a:outerShdw dist="35921" dir="2700000" algn="ctr" rotWithShape="0">
              <a:srgbClr val="FFCC00"/>
            </a:outerShdw>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charset="0"/>
              </a:rPr>
              <a:t>FY21 Procurements: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charset="0"/>
              </a:rPr>
              <a:t> USSOCOM   $5.4B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charset="0"/>
              </a:rPr>
              <a:t> MARSOC     $29.7M</a:t>
            </a:r>
          </a:p>
        </p:txBody>
      </p:sp>
    </p:spTree>
    <p:extLst>
      <p:ext uri="{BB962C8B-B14F-4D97-AF65-F5344CB8AC3E}">
        <p14:creationId xmlns:p14="http://schemas.microsoft.com/office/powerpoint/2010/main" val="2346451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221"/>
            <a:ext cx="9144000" cy="907379"/>
          </a:xfrm>
        </p:spPr>
        <p:txBody>
          <a:bodyPr/>
          <a:lstStyle/>
          <a:p>
            <a:r>
              <a:rPr lang="en-US" sz="4000" dirty="0">
                <a:effectLst>
                  <a:outerShdw blurRad="38100" dist="38100" dir="2700000" algn="tl">
                    <a:srgbClr val="000000">
                      <a:alpha val="43137"/>
                    </a:srgbClr>
                  </a:outerShdw>
                </a:effectLst>
              </a:rPr>
              <a:t>MARSOC Overview</a:t>
            </a:r>
          </a:p>
        </p:txBody>
      </p:sp>
      <p:sp>
        <p:nvSpPr>
          <p:cNvPr id="2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cxnSp>
        <p:nvCxnSpPr>
          <p:cNvPr id="69" name="Elbow Connector 68"/>
          <p:cNvCxnSpPr>
            <a:stCxn id="72" idx="0"/>
            <a:endCxn id="77" idx="1"/>
          </p:cNvCxnSpPr>
          <p:nvPr/>
        </p:nvCxnSpPr>
        <p:spPr bwMode="auto">
          <a:xfrm rot="5400000" flipH="1" flipV="1">
            <a:off x="2922077" y="1775992"/>
            <a:ext cx="646017" cy="1125691"/>
          </a:xfrm>
          <a:prstGeom prst="bentConnector2">
            <a:avLst/>
          </a:prstGeom>
          <a:solidFill>
            <a:srgbClr val="FFFFFF"/>
          </a:solidFill>
          <a:ln w="12700" cap="flat" cmpd="sng" algn="ctr">
            <a:solidFill>
              <a:schemeClr val="tx1"/>
            </a:solidFill>
            <a:prstDash val="solid"/>
            <a:round/>
            <a:headEnd type="none" w="med" len="med"/>
            <a:tailEnd type="none" w="med" len="med"/>
          </a:ln>
          <a:effectLst/>
        </p:spPr>
      </p:cxnSp>
      <p:cxnSp>
        <p:nvCxnSpPr>
          <p:cNvPr id="70" name="Straight Connector 69"/>
          <p:cNvCxnSpPr>
            <a:cxnSpLocks/>
          </p:cNvCxnSpPr>
          <p:nvPr/>
        </p:nvCxnSpPr>
        <p:spPr bwMode="auto">
          <a:xfrm>
            <a:off x="4533512" y="2299118"/>
            <a:ext cx="10720" cy="551282"/>
          </a:xfrm>
          <a:prstGeom prst="line">
            <a:avLst/>
          </a:prstGeom>
          <a:solidFill>
            <a:srgbClr val="FFFFFF"/>
          </a:solidFill>
          <a:ln w="12700" cap="flat" cmpd="sng" algn="ctr">
            <a:solidFill>
              <a:schemeClr val="tx1"/>
            </a:solidFill>
            <a:prstDash val="solid"/>
            <a:round/>
            <a:headEnd type="none" w="med" len="med"/>
            <a:tailEnd type="none" w="med" len="med"/>
          </a:ln>
          <a:effectLst/>
        </p:spPr>
      </p:cxnSp>
      <p:grpSp>
        <p:nvGrpSpPr>
          <p:cNvPr id="71" name="Group 70"/>
          <p:cNvGrpSpPr/>
          <p:nvPr/>
        </p:nvGrpSpPr>
        <p:grpSpPr>
          <a:xfrm>
            <a:off x="1905000" y="2661845"/>
            <a:ext cx="1554480" cy="884841"/>
            <a:chOff x="3828285" y="2209100"/>
            <a:chExt cx="1554480" cy="884841"/>
          </a:xfrm>
        </p:grpSpPr>
        <p:pic>
          <p:nvPicPr>
            <p:cNvPr id="72" name="Picture 7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28285" y="2209100"/>
              <a:ext cx="1554480" cy="864246"/>
            </a:xfrm>
            <a:prstGeom prst="rect">
              <a:avLst/>
            </a:prstGeom>
            <a:ln>
              <a:solidFill>
                <a:schemeClr val="bg1"/>
              </a:solidFill>
            </a:ln>
            <a:effectLst>
              <a:outerShdw blurRad="50800" dist="38100" dir="2700000" algn="tl" rotWithShape="0">
                <a:prstClr val="black">
                  <a:alpha val="40000"/>
                </a:prstClr>
              </a:outerShdw>
            </a:effectLst>
          </p:spPr>
        </p:pic>
        <p:pic>
          <p:nvPicPr>
            <p:cNvPr id="74" name="Picture 73" descr="Colonel-(A).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6591" y="2823855"/>
              <a:ext cx="405694" cy="270086"/>
            </a:xfrm>
            <a:prstGeom prst="rect">
              <a:avLst/>
            </a:prstGeom>
            <a:noFill/>
            <a:ln w="9525">
              <a:noFill/>
              <a:miter lim="800000"/>
              <a:headEnd/>
              <a:tailEnd/>
            </a:ln>
            <a:effectLst>
              <a:outerShdw dist="38100" dir="5400000" algn="t" rotWithShape="0">
                <a:srgbClr val="000000">
                  <a:alpha val="39999"/>
                </a:srgbClr>
              </a:outerShdw>
            </a:effectLst>
          </p:spPr>
        </p:pic>
      </p:grpSp>
      <p:cxnSp>
        <p:nvCxnSpPr>
          <p:cNvPr id="75" name="Elbow Connector 74"/>
          <p:cNvCxnSpPr>
            <a:stCxn id="81" idx="0"/>
            <a:endCxn id="77" idx="3"/>
          </p:cNvCxnSpPr>
          <p:nvPr/>
        </p:nvCxnSpPr>
        <p:spPr bwMode="auto">
          <a:xfrm rot="16200000" flipV="1">
            <a:off x="5505236" y="1769686"/>
            <a:ext cx="594503" cy="1086788"/>
          </a:xfrm>
          <a:prstGeom prst="bentConnector2">
            <a:avLst/>
          </a:prstGeom>
          <a:solidFill>
            <a:srgbClr val="FFFFFF"/>
          </a:solidFill>
          <a:ln w="12700" cap="flat" cmpd="sng" algn="ctr">
            <a:solidFill>
              <a:schemeClr val="tx1"/>
            </a:solidFill>
            <a:prstDash val="solid"/>
            <a:round/>
            <a:headEnd type="none" w="med" len="med"/>
            <a:tailEnd type="none" w="med" len="med"/>
          </a:ln>
          <a:effectLst/>
        </p:spPr>
      </p:cxnSp>
      <p:grpSp>
        <p:nvGrpSpPr>
          <p:cNvPr id="76" name="Group 75"/>
          <p:cNvGrpSpPr/>
          <p:nvPr/>
        </p:nvGrpSpPr>
        <p:grpSpPr>
          <a:xfrm>
            <a:off x="3801266" y="1604348"/>
            <a:ext cx="1457827" cy="832574"/>
            <a:chOff x="4502058" y="109539"/>
            <a:chExt cx="1457827" cy="832574"/>
          </a:xfrm>
        </p:grpSpPr>
        <p:pic>
          <p:nvPicPr>
            <p:cNvPr id="77" name="Picture 7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08723" y="109539"/>
              <a:ext cx="1451162" cy="822960"/>
            </a:xfrm>
            <a:prstGeom prst="rect">
              <a:avLst/>
            </a:prstGeom>
            <a:ln>
              <a:solidFill>
                <a:schemeClr val="bg1"/>
              </a:solidFill>
            </a:ln>
            <a:effectLst>
              <a:outerShdw blurRad="50800" dist="38100" dir="2700000" algn="tl" rotWithShape="0">
                <a:prstClr val="black">
                  <a:alpha val="40000"/>
                </a:prstClr>
              </a:outerShdw>
            </a:effectLst>
          </p:spPr>
        </p:pic>
        <p:pic>
          <p:nvPicPr>
            <p:cNvPr id="78" name="Picture 3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02058" y="683351"/>
              <a:ext cx="5254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p:cNvSpPr/>
            <p:nvPr/>
          </p:nvSpPr>
          <p:spPr>
            <a:xfrm>
              <a:off x="4504788" y="285879"/>
              <a:ext cx="1455097"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Calibri" pitchFamily="34" charset="0"/>
                </a:rPr>
                <a:t>MARSOC</a:t>
              </a:r>
              <a:endPar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Calibri" pitchFamily="34" charset="0"/>
              </a:endParaRPr>
            </a:p>
          </p:txBody>
        </p:sp>
      </p:grpSp>
      <p:grpSp>
        <p:nvGrpSpPr>
          <p:cNvPr id="80" name="Group 79"/>
          <p:cNvGrpSpPr/>
          <p:nvPr/>
        </p:nvGrpSpPr>
        <p:grpSpPr>
          <a:xfrm>
            <a:off x="5568641" y="2610331"/>
            <a:ext cx="1554480" cy="1406318"/>
            <a:chOff x="5686886" y="2209101"/>
            <a:chExt cx="1554480" cy="1406318"/>
          </a:xfrm>
        </p:grpSpPr>
        <p:pic>
          <p:nvPicPr>
            <p:cNvPr id="81" name="Picture 3" descr="\\clncshnxnappx01\home_dir\users1\mark.reid\My Pictures\090413-M-0380H-088.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686886" y="2209101"/>
              <a:ext cx="1554480" cy="874922"/>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2" name="Rectangle 81"/>
            <p:cNvSpPr/>
            <p:nvPr/>
          </p:nvSpPr>
          <p:spPr>
            <a:xfrm>
              <a:off x="5844078" y="3030644"/>
              <a:ext cx="1225785" cy="58477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MRSG</a:t>
              </a:r>
              <a:endParaRPr kumimoji="0" lang="en-US" sz="3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pic>
          <p:nvPicPr>
            <p:cNvPr id="83" name="Picture 82" descr="Colonel-(A).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99151" y="2833884"/>
              <a:ext cx="405694" cy="270086"/>
            </a:xfrm>
            <a:prstGeom prst="rect">
              <a:avLst/>
            </a:prstGeom>
            <a:noFill/>
            <a:ln w="9525">
              <a:noFill/>
              <a:miter lim="800000"/>
              <a:headEnd/>
              <a:tailEnd/>
            </a:ln>
            <a:effectLst>
              <a:outerShdw dist="38100" dir="5400000" algn="t" rotWithShape="0">
                <a:srgbClr val="000000">
                  <a:alpha val="39999"/>
                </a:srgbClr>
              </a:outerShdw>
            </a:effectLst>
          </p:spPr>
        </p:pic>
      </p:grpSp>
      <p:grpSp>
        <p:nvGrpSpPr>
          <p:cNvPr id="84" name="Group 83"/>
          <p:cNvGrpSpPr/>
          <p:nvPr/>
        </p:nvGrpSpPr>
        <p:grpSpPr>
          <a:xfrm>
            <a:off x="3779520" y="2608364"/>
            <a:ext cx="1554480" cy="1430236"/>
            <a:chOff x="1967608" y="2209100"/>
            <a:chExt cx="1554480" cy="1430236"/>
          </a:xfrm>
        </p:grpSpPr>
        <p:pic>
          <p:nvPicPr>
            <p:cNvPr id="85" name="Picture 8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67608" y="2209100"/>
              <a:ext cx="1554480" cy="874922"/>
            </a:xfrm>
            <a:prstGeom prst="rect">
              <a:avLst/>
            </a:prstGeom>
            <a:ln>
              <a:solidFill>
                <a:schemeClr val="bg1"/>
              </a:solidFill>
            </a:ln>
            <a:effectLst>
              <a:outerShdw blurRad="50800" dist="38100" dir="2700000" algn="tl" rotWithShape="0">
                <a:prstClr val="black">
                  <a:alpha val="40000"/>
                </a:prstClr>
              </a:outerShdw>
            </a:effectLst>
          </p:spPr>
        </p:pic>
        <p:pic>
          <p:nvPicPr>
            <p:cNvPr id="86" name="Picture 85" descr="Colonel-(A).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6394" y="2835850"/>
              <a:ext cx="405694" cy="270086"/>
            </a:xfrm>
            <a:prstGeom prst="rect">
              <a:avLst/>
            </a:prstGeom>
            <a:noFill/>
            <a:ln w="9525">
              <a:noFill/>
              <a:miter lim="800000"/>
              <a:headEnd/>
              <a:tailEnd/>
            </a:ln>
            <a:effectLst>
              <a:outerShdw dist="38100" dir="5400000" algn="t" rotWithShape="0">
                <a:srgbClr val="000000">
                  <a:alpha val="39999"/>
                </a:srgbClr>
              </a:outerShdw>
            </a:effectLst>
          </p:spPr>
        </p:pic>
        <p:sp>
          <p:nvSpPr>
            <p:cNvPr id="88" name="Rectangle 87"/>
            <p:cNvSpPr/>
            <p:nvPr/>
          </p:nvSpPr>
          <p:spPr>
            <a:xfrm>
              <a:off x="2200295" y="3054561"/>
              <a:ext cx="1005404" cy="58477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MRR</a:t>
              </a:r>
              <a:endParaRPr kumimoji="0" lang="en-US" sz="3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grpSp>
      <p:sp>
        <p:nvSpPr>
          <p:cNvPr id="4" name="TextBox 3"/>
          <p:cNvSpPr txBox="1"/>
          <p:nvPr/>
        </p:nvSpPr>
        <p:spPr>
          <a:xfrm>
            <a:off x="533400" y="5062716"/>
            <a:ext cx="8077200" cy="1261884"/>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24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aramond" panose="02020404030301010803" pitchFamily="18" charset="0"/>
                <a:ea typeface="+mn-ea"/>
                <a:cs typeface="Arial" charset="0"/>
              </a:rPr>
              <a:t>Always Faithful, Always Forward -‘Silent Warriors’</a:t>
            </a:r>
          </a:p>
          <a:p>
            <a:pPr marL="0" marR="0" lvl="0" indent="0" algn="ctr" defTabSz="914400" rtl="0" eaLnBrk="1" fontAlgn="base" latinLnBrk="0" hangingPunct="1">
              <a:lnSpc>
                <a:spcPct val="100000"/>
              </a:lnSpc>
              <a:spcBef>
                <a:spcPts val="24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aramond" panose="02020404030301010803" pitchFamily="18" charset="0"/>
                <a:ea typeface="+mn-ea"/>
                <a:cs typeface="Arial" charset="0"/>
              </a:rPr>
              <a:t>(Today will be Different…)</a:t>
            </a:r>
          </a:p>
        </p:txBody>
      </p:sp>
      <p:sp>
        <p:nvSpPr>
          <p:cNvPr id="25" name="TextBox 24"/>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
        <p:nvSpPr>
          <p:cNvPr id="26" name="Rectangle 25"/>
          <p:cNvSpPr/>
          <p:nvPr/>
        </p:nvSpPr>
        <p:spPr>
          <a:xfrm>
            <a:off x="2093519" y="3472545"/>
            <a:ext cx="1183081" cy="58477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MRTC</a:t>
            </a:r>
            <a:endParaRPr kumimoji="0" lang="en-US" sz="3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27" name="Rectangle 26"/>
          <p:cNvSpPr/>
          <p:nvPr/>
        </p:nvSpPr>
        <p:spPr>
          <a:xfrm>
            <a:off x="3586393" y="3886200"/>
            <a:ext cx="1900007" cy="523220"/>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(Operators)</a:t>
            </a: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28" name="Rectangle 27"/>
          <p:cNvSpPr/>
          <p:nvPr/>
        </p:nvSpPr>
        <p:spPr>
          <a:xfrm>
            <a:off x="5561079" y="3886200"/>
            <a:ext cx="1601721" cy="523220"/>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(Support)</a:t>
            </a: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29" name="Rectangle 28"/>
          <p:cNvSpPr/>
          <p:nvPr/>
        </p:nvSpPr>
        <p:spPr>
          <a:xfrm>
            <a:off x="1989909" y="3894909"/>
            <a:ext cx="1394934" cy="523220"/>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(School)</a:t>
            </a:r>
            <a:endParaRPr kumimoji="0" lang="en-US" sz="28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931666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57301"/>
            <a:ext cx="6286500" cy="498598"/>
          </a:xfrm>
        </p:spPr>
        <p:txBody>
          <a:bodyPr/>
          <a:lstStyle/>
          <a:p>
            <a:pPr algn="ctr" defTabSz="685772" eaLnBrk="1" fontAlgn="auto" hangingPunct="1">
              <a:spcAft>
                <a:spcPts val="0"/>
              </a:spcAft>
              <a:defRPr/>
            </a:pPr>
            <a:r>
              <a:rPr dirty="0" smtClean="0"/>
              <a:t>Who We Are</a:t>
            </a:r>
            <a:r>
              <a:rPr lang="en-US" dirty="0" smtClean="0"/>
              <a:t>…</a:t>
            </a:r>
            <a:endParaRPr dirty="0"/>
          </a:p>
        </p:txBody>
      </p:sp>
      <p:sp>
        <p:nvSpPr>
          <p:cNvPr id="9219" name="Content Placeholder 2"/>
          <p:cNvSpPr>
            <a:spLocks noGrp="1"/>
          </p:cNvSpPr>
          <p:nvPr>
            <p:ph idx="1"/>
          </p:nvPr>
        </p:nvSpPr>
        <p:spPr>
          <a:xfrm>
            <a:off x="1543050" y="1766959"/>
            <a:ext cx="6572250" cy="4189865"/>
          </a:xfrm>
        </p:spPr>
        <p:txBody>
          <a:bodyPr/>
          <a:lstStyle/>
          <a:p>
            <a:pPr eaLnBrk="1" hangingPunct="1"/>
            <a:r>
              <a:rPr lang="en-US" altLang="en-US" sz="3600" dirty="0"/>
              <a:t> </a:t>
            </a:r>
            <a:r>
              <a:rPr lang="en-US" altLang="en-US" dirty="0" smtClean="0"/>
              <a:t>The Small Business Center at Coastal Carolina Community College</a:t>
            </a:r>
          </a:p>
          <a:p>
            <a:pPr marL="0" indent="0" eaLnBrk="1" hangingPunct="1">
              <a:buNone/>
            </a:pPr>
            <a:endParaRPr lang="en-US" altLang="en-US" sz="2700" dirty="0"/>
          </a:p>
          <a:p>
            <a:pPr lvl="1">
              <a:spcAft>
                <a:spcPts val="1350"/>
              </a:spcAft>
            </a:pPr>
            <a:r>
              <a:rPr lang="en-US" sz="2400" dirty="0"/>
              <a:t>Our mission</a:t>
            </a:r>
          </a:p>
          <a:p>
            <a:pPr lvl="1">
              <a:spcAft>
                <a:spcPts val="1350"/>
              </a:spcAft>
            </a:pPr>
            <a:r>
              <a:rPr lang="en-US" sz="2400" dirty="0"/>
              <a:t>Our services</a:t>
            </a:r>
          </a:p>
          <a:p>
            <a:pPr lvl="1">
              <a:spcAft>
                <a:spcPts val="1350"/>
              </a:spcAft>
            </a:pPr>
            <a:r>
              <a:rPr lang="en-US" sz="2400" dirty="0"/>
              <a:t>Our results</a:t>
            </a:r>
          </a:p>
          <a:p>
            <a:pPr lvl="1">
              <a:spcAft>
                <a:spcPts val="1350"/>
              </a:spcAft>
            </a:pPr>
            <a:r>
              <a:rPr lang="en-US" sz="2400" dirty="0"/>
              <a:t>Our team</a:t>
            </a:r>
          </a:p>
          <a:p>
            <a:pPr marL="388144" lvl="1" indent="0" eaLnBrk="1" hangingPunct="1">
              <a:buNone/>
            </a:pPr>
            <a:endParaRPr lang="en-US" altLang="en-US" sz="3300" dirty="0"/>
          </a:p>
        </p:txBody>
      </p:sp>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4400550"/>
            <a:ext cx="2077641"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2459" y="4400550"/>
            <a:ext cx="1356122" cy="139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7</a:t>
            </a:r>
            <a:endParaRPr lang="en-US" sz="1200" dirty="0"/>
          </a:p>
        </p:txBody>
      </p:sp>
    </p:spTree>
    <p:extLst>
      <p:ext uri="{BB962C8B-B14F-4D97-AF65-F5344CB8AC3E}">
        <p14:creationId xmlns:p14="http://schemas.microsoft.com/office/powerpoint/2010/main" val="3538875700"/>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221"/>
            <a:ext cx="9144000" cy="907379"/>
          </a:xfrm>
        </p:spPr>
        <p:txBody>
          <a:bodyPr/>
          <a:lstStyle/>
          <a:p>
            <a:r>
              <a:rPr lang="en-US" sz="4000" dirty="0"/>
              <a:t>How MARSOC Buys</a:t>
            </a:r>
            <a:endParaRPr lang="en-US" sz="4000" dirty="0">
              <a:effectLst>
                <a:outerShdw blurRad="38100" dist="38100" dir="2700000" algn="tl">
                  <a:srgbClr val="000000">
                    <a:alpha val="43137"/>
                  </a:srgbClr>
                </a:outerShdw>
              </a:effectLst>
            </a:endParaRPr>
          </a:p>
        </p:txBody>
      </p:sp>
      <p:sp>
        <p:nvSpPr>
          <p:cNvPr id="2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25" name="Content Placeholder 2"/>
          <p:cNvSpPr txBox="1">
            <a:spLocks/>
          </p:cNvSpPr>
          <p:nvPr/>
        </p:nvSpPr>
        <p:spPr bwMode="auto">
          <a:xfrm>
            <a:off x="170156" y="1192566"/>
            <a:ext cx="8915400" cy="497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227013" marR="0" lvl="0" indent="-227013" algn="l" defTabSz="914400" rtl="0" eaLnBrk="1" fontAlgn="base" latinLnBrk="0" hangingPunct="1">
              <a:lnSpc>
                <a:spcPct val="100000"/>
              </a:lnSpc>
              <a:spcBef>
                <a:spcPts val="600"/>
              </a:spcBef>
              <a:spcAft>
                <a:spcPts val="60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Large Multiple Award Contracts</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Managed by USSOCOM HQ in Tampa, FL</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Pre competed and awarded (Enterprise support)</a:t>
            </a:r>
          </a:p>
          <a:p>
            <a:pPr marL="627063" marR="0" lvl="1"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USSOCOM SOF Core Support – services &amp; training support</a:t>
            </a:r>
          </a:p>
          <a:p>
            <a:pPr marL="227013" marR="0" lvl="0"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GSA e-Buy / OASIS, Navy GWAC, and NASA SEWP</a:t>
            </a:r>
          </a:p>
          <a:p>
            <a:pPr marL="627063" marR="0" lvl="1"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IT, Computers/Accessories, Multi-Functional Devices, Cell </a:t>
            </a:r>
            <a:r>
              <a:rPr kumimoji="0" lang="en-US" altLang="en-US" sz="1800" b="0" i="0" u="none" strike="noStrike" kern="1200" cap="none" spc="0" normalizeH="0" baseline="0" noProof="0" dirty="0" err="1">
                <a:ln>
                  <a:noFill/>
                </a:ln>
                <a:solidFill>
                  <a:srgbClr val="000000"/>
                </a:solidFill>
                <a:effectLst/>
                <a:uLnTx/>
                <a:uFillTx/>
                <a:latin typeface="Arial"/>
                <a:ea typeface="+mn-ea"/>
                <a:cs typeface="Arial" charset="0"/>
              </a:rPr>
              <a:t>Phs</a:t>
            </a: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 Services, etc.</a:t>
            </a:r>
          </a:p>
          <a:p>
            <a:pPr marL="227013" marR="0" lvl="0"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System for Award Management (SAM)/FBO (</a:t>
            </a:r>
            <a:r>
              <a:rPr kumimoji="0" lang="en-US" altLang="en-US" sz="2400" b="1" i="0" u="none" strike="noStrike" kern="1200" cap="none" spc="0" normalizeH="0" baseline="0" noProof="0" dirty="0" err="1">
                <a:ln>
                  <a:noFill/>
                </a:ln>
                <a:solidFill>
                  <a:srgbClr val="000000"/>
                </a:solidFill>
                <a:effectLst/>
                <a:uLnTx/>
                <a:uFillTx/>
                <a:latin typeface="Arial"/>
                <a:ea typeface="+mn-ea"/>
                <a:cs typeface="+mn-cs"/>
              </a:rPr>
              <a:t>FedBizOpps</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Services/Training:  </a:t>
            </a:r>
            <a:r>
              <a:rPr kumimoji="0" lang="en-US" altLang="en-US" sz="1800" b="0" i="0" u="none" strike="noStrike" kern="1200" cap="none" spc="0" normalizeH="0" baseline="0" noProof="0" dirty="0" err="1">
                <a:ln>
                  <a:noFill/>
                </a:ln>
                <a:solidFill>
                  <a:srgbClr val="000000"/>
                </a:solidFill>
                <a:effectLst/>
                <a:uLnTx/>
                <a:uFillTx/>
                <a:latin typeface="Arial"/>
                <a:ea typeface="+mn-ea"/>
                <a:cs typeface="Arial" charset="0"/>
              </a:rPr>
              <a:t>Comms</a:t>
            </a: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 Intel, Medical, </a:t>
            </a:r>
            <a:r>
              <a:rPr kumimoji="0" lang="en-US" altLang="en-US" sz="1800" b="0" i="0" u="none" strike="noStrike" kern="1200" cap="none" spc="0" normalizeH="0" baseline="0" noProof="0" dirty="0" err="1">
                <a:ln>
                  <a:noFill/>
                </a:ln>
                <a:solidFill>
                  <a:srgbClr val="000000"/>
                </a:solidFill>
                <a:effectLst/>
                <a:uLnTx/>
                <a:uFillTx/>
                <a:latin typeface="Arial"/>
                <a:ea typeface="+mn-ea"/>
                <a:cs typeface="Arial" charset="0"/>
              </a:rPr>
              <a:t>SigInt</a:t>
            </a: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 ISR, and Exercise Support</a:t>
            </a:r>
          </a:p>
          <a:p>
            <a:pPr marL="627063" marR="0" lvl="1"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Products/Supplies: Equipment/Materials (IT, Shredders, Dive, Canine, Vet, etc.) </a:t>
            </a:r>
          </a:p>
          <a:p>
            <a:pPr marL="227013" marR="0" lvl="0"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Oral RFQs</a:t>
            </a:r>
          </a:p>
          <a:p>
            <a:pPr marL="627063" marR="0" lvl="1"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Arial" charset="0"/>
              </a:rPr>
              <a:t>Low dollar values, quick turns done over phone and or via email</a:t>
            </a:r>
          </a:p>
        </p:txBody>
      </p:sp>
      <p:sp>
        <p:nvSpPr>
          <p:cNvPr id="26" name="Rounded Rectangular Callout 25"/>
          <p:cNvSpPr/>
          <p:nvPr/>
        </p:nvSpPr>
        <p:spPr bwMode="auto">
          <a:xfrm>
            <a:off x="5943600" y="1102380"/>
            <a:ext cx="3048000" cy="1295332"/>
          </a:xfrm>
          <a:prstGeom prst="wedgeRoundRectCallout">
            <a:avLst>
              <a:gd name="adj1" fmla="val -21281"/>
              <a:gd name="adj2" fmla="val 21230"/>
              <a:gd name="adj3" fmla="val 16667"/>
            </a:avLst>
          </a:prstGeom>
          <a:solidFill>
            <a:srgbClr val="FFFF00"/>
          </a:solidFill>
          <a:ln w="9525" cap="flat" cmpd="sng" algn="ctr">
            <a:solidFill>
              <a:srgbClr val="FF0000"/>
            </a:solidFill>
            <a:prstDash val="solid"/>
            <a:round/>
            <a:headEnd type="none" w="med" len="med"/>
            <a:tailEnd type="none" w="med" len="med"/>
          </a:ln>
          <a:effectLst>
            <a:outerShdw dist="35921" dir="2700000" algn="ctr" rotWithShape="0">
              <a:srgbClr val="FFCC00"/>
            </a:outerShdw>
          </a:effectLst>
        </p:spPr>
        <p:txBody>
          <a:bodyPr vert="horz" wrap="square" lIns="91440" tIns="45720" rIns="91440" bIns="45720" numCol="1" rtlCol="0" anchor="ctr" anchorCtr="0" compatLnSpc="1">
            <a:prstTxWarp prst="textNoShape">
              <a:avLst/>
            </a:prstTxWarp>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charset="0"/>
              </a:rPr>
              <a:t>Small Office:  16 personnel       (1 OIC, 8 Enlisted, 7 Civilians)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charset="0"/>
              </a:rPr>
              <a:t>Only support MARFORSOC</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charset="0"/>
              </a:rPr>
              <a:t>Competition (+80%)</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charset="0"/>
              </a:rPr>
              <a:t>Small Business Goals</a:t>
            </a:r>
          </a:p>
        </p:txBody>
      </p:sp>
      <p:sp>
        <p:nvSpPr>
          <p:cNvPr id="27" name="Rounded Rectangular Callout 26"/>
          <p:cNvSpPr/>
          <p:nvPr/>
        </p:nvSpPr>
        <p:spPr bwMode="auto">
          <a:xfrm>
            <a:off x="1524000" y="6172200"/>
            <a:ext cx="7010400" cy="609600"/>
          </a:xfrm>
          <a:prstGeom prst="wedgeRoundRectCallout">
            <a:avLst>
              <a:gd name="adj1" fmla="val -21281"/>
              <a:gd name="adj2" fmla="val 21230"/>
              <a:gd name="adj3" fmla="val 16667"/>
            </a:avLst>
          </a:prstGeom>
          <a:solidFill>
            <a:srgbClr val="FFFF00"/>
          </a:solidFill>
          <a:ln w="9525" cap="flat" cmpd="sng" algn="ctr">
            <a:solidFill>
              <a:srgbClr val="FF0000"/>
            </a:solidFill>
            <a:prstDash val="solid"/>
            <a:round/>
            <a:headEnd type="none" w="med" len="med"/>
            <a:tailEnd type="none" w="med" len="med"/>
          </a:ln>
          <a:effectLst>
            <a:outerShdw dist="35921" dir="2700000" algn="ctr" rotWithShape="0">
              <a:srgbClr val="FFCC00"/>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charset="0"/>
              </a:rPr>
              <a:t>Bottom Line:  We use the same procurement techniques as everyone else…but we are </a:t>
            </a:r>
            <a:r>
              <a:rPr kumimoji="0" lang="en-US" sz="1600" b="1" i="0" u="sng" strike="noStrike" kern="1200" cap="none" spc="0" normalizeH="0" baseline="0" noProof="0" dirty="0">
                <a:ln>
                  <a:noFill/>
                </a:ln>
                <a:solidFill>
                  <a:srgbClr val="FF0000"/>
                </a:solidFill>
                <a:effectLst/>
                <a:uLnTx/>
                <a:uFillTx/>
                <a:latin typeface="Arial"/>
                <a:ea typeface="+mn-ea"/>
                <a:cs typeface="Arial" charset="0"/>
              </a:rPr>
              <a:t>not</a:t>
            </a:r>
            <a:r>
              <a:rPr kumimoji="0" lang="en-US" sz="1600" b="1" i="0" u="none" strike="noStrike" kern="1200" cap="none" spc="0" normalizeH="0" baseline="0" noProof="0" dirty="0">
                <a:ln>
                  <a:noFill/>
                </a:ln>
                <a:solidFill>
                  <a:srgbClr val="FF0000"/>
                </a:solidFill>
                <a:effectLst/>
                <a:uLnTx/>
                <a:uFillTx/>
                <a:latin typeface="Arial"/>
                <a:ea typeface="+mn-ea"/>
                <a:cs typeface="Arial" charset="0"/>
              </a:rPr>
              <a:t> like everyone else </a:t>
            </a:r>
          </a:p>
        </p:txBody>
      </p:sp>
      <p:sp>
        <p:nvSpPr>
          <p:cNvPr id="3" name="Explosion 2 2"/>
          <p:cNvSpPr/>
          <p:nvPr/>
        </p:nvSpPr>
        <p:spPr bwMode="auto">
          <a:xfrm>
            <a:off x="7162800" y="2895600"/>
            <a:ext cx="1447800" cy="1066800"/>
          </a:xfrm>
          <a:prstGeom prst="irregularSeal2">
            <a:avLst/>
          </a:prstGeom>
          <a:noFill/>
          <a:ln w="9525" cap="flat" cmpd="sng" algn="ctr">
            <a:noFill/>
            <a:prstDash val="solid"/>
            <a:round/>
            <a:headEnd type="none" w="med" len="med"/>
            <a:tailEnd type="none" w="med" len="med"/>
          </a:ln>
          <a:effectLst>
            <a:outerShdw dist="35921" dir="2700000" algn="ctr" rotWithShape="0">
              <a:srgbClr val="FFCC00"/>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CC0000"/>
              </a:solidFill>
              <a:effectLst/>
              <a:uLnTx/>
              <a:uFillTx/>
              <a:latin typeface="Stencil" pitchFamily="82" charset="0"/>
              <a:ea typeface="+mn-ea"/>
              <a:cs typeface="Arial" charset="0"/>
            </a:endParaRPr>
          </a:p>
        </p:txBody>
      </p:sp>
      <p:sp>
        <p:nvSpPr>
          <p:cNvPr id="9" name="TextBox 8"/>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Tree>
    <p:extLst>
      <p:ext uri="{BB962C8B-B14F-4D97-AF65-F5344CB8AC3E}">
        <p14:creationId xmlns:p14="http://schemas.microsoft.com/office/powerpoint/2010/main" val="1020376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221"/>
            <a:ext cx="9144000" cy="907379"/>
          </a:xfrm>
        </p:spPr>
        <p:txBody>
          <a:bodyPr/>
          <a:lstStyle/>
          <a:p>
            <a:r>
              <a:rPr lang="en-US" sz="4000" dirty="0"/>
              <a:t>What MARSOC Buys</a:t>
            </a:r>
            <a:endParaRPr lang="en-US" sz="4000" dirty="0">
              <a:effectLst>
                <a:outerShdw blurRad="38100" dist="38100" dir="2700000" algn="tl">
                  <a:srgbClr val="000000">
                    <a:alpha val="43137"/>
                  </a:srgbClr>
                </a:outerShdw>
              </a:effectLst>
            </a:endParaRPr>
          </a:p>
        </p:txBody>
      </p:sp>
      <p:sp>
        <p:nvSpPr>
          <p:cNvPr id="2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25" name="Content Placeholder 2"/>
          <p:cNvSpPr txBox="1">
            <a:spLocks/>
          </p:cNvSpPr>
          <p:nvPr/>
        </p:nvSpPr>
        <p:spPr bwMode="auto">
          <a:xfrm>
            <a:off x="381000" y="1143000"/>
            <a:ext cx="8534400" cy="471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227013" marR="0" lvl="0"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800" b="1" i="0" u="none" strike="noStrike" kern="1200" cap="none" spc="0" normalizeH="0" baseline="0" noProof="0" dirty="0">
                <a:ln>
                  <a:noFill/>
                </a:ln>
                <a:solidFill>
                  <a:srgbClr val="000000"/>
                </a:solidFill>
                <a:effectLst/>
                <a:uLnTx/>
                <a:uFillTx/>
                <a:latin typeface="Arial"/>
                <a:ea typeface="+mn-ea"/>
                <a:cs typeface="+mn-cs"/>
              </a:rPr>
              <a:t>Services (~ 90% of our actions)</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SOF Training support services (Special Skills, Exercises, ISR, MPC, Manpower augmentation)</a:t>
            </a:r>
          </a:p>
          <a:p>
            <a:pPr marL="627063" marR="0" lvl="1"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Mostly done via large SOCOM contracts…but not all (GSA and SAM / FBO)  </a:t>
            </a:r>
          </a:p>
          <a:p>
            <a:pPr marL="227013" marR="0" lvl="0"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800" b="1" i="0" u="none" strike="noStrike" kern="1200" cap="none" spc="0" normalizeH="0" baseline="0" noProof="0" dirty="0">
                <a:ln>
                  <a:noFill/>
                </a:ln>
                <a:solidFill>
                  <a:srgbClr val="000000"/>
                </a:solidFill>
                <a:effectLst/>
                <a:uLnTx/>
                <a:uFillTx/>
                <a:latin typeface="Arial"/>
                <a:ea typeface="+mn-ea"/>
                <a:cs typeface="+mn-cs"/>
              </a:rPr>
              <a:t>Supplies (~ 10% of our actions)</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Mixed bag:  IT – Computers/hard drives, shredders, books, etc.</a:t>
            </a:r>
          </a:p>
          <a:p>
            <a:pPr marL="627063" marR="0" lvl="1"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Methods of purchase: Oral, GSA, SEWP, FBO.</a:t>
            </a:r>
          </a:p>
          <a:p>
            <a:pPr marL="227013" marR="0" lvl="0"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2800" b="1" i="0" u="none" strike="noStrike" kern="1200" cap="none" spc="0" normalizeH="0" baseline="0" noProof="0" dirty="0">
                <a:ln>
                  <a:noFill/>
                </a:ln>
                <a:solidFill>
                  <a:srgbClr val="000000"/>
                </a:solidFill>
                <a:effectLst/>
                <a:uLnTx/>
                <a:uFillTx/>
                <a:latin typeface="Arial"/>
                <a:ea typeface="+mn-ea"/>
                <a:cs typeface="+mn-cs"/>
              </a:rPr>
              <a:t>Construction (none) </a:t>
            </a:r>
          </a:p>
        </p:txBody>
      </p:sp>
      <p:sp>
        <p:nvSpPr>
          <p:cNvPr id="27" name="Rounded Rectangular Callout 26"/>
          <p:cNvSpPr/>
          <p:nvPr/>
        </p:nvSpPr>
        <p:spPr bwMode="auto">
          <a:xfrm>
            <a:off x="990600" y="5867400"/>
            <a:ext cx="7315200" cy="609600"/>
          </a:xfrm>
          <a:prstGeom prst="wedgeRoundRectCallout">
            <a:avLst>
              <a:gd name="adj1" fmla="val -21281"/>
              <a:gd name="adj2" fmla="val 21230"/>
              <a:gd name="adj3" fmla="val 16667"/>
            </a:avLst>
          </a:prstGeom>
          <a:solidFill>
            <a:srgbClr val="FFFF00"/>
          </a:solidFill>
          <a:ln w="9525" cap="flat" cmpd="sng" algn="ctr">
            <a:solidFill>
              <a:srgbClr val="FF0000"/>
            </a:solidFill>
            <a:prstDash val="solid"/>
            <a:round/>
            <a:headEnd type="none" w="med" len="med"/>
            <a:tailEnd type="none" w="med" len="med"/>
          </a:ln>
          <a:effectLst>
            <a:outerShdw dist="35921" dir="2700000" algn="ctr" rotWithShape="0">
              <a:srgbClr val="FFCC00"/>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charset="0"/>
              </a:rPr>
              <a:t>Bottom Line:  We use the same procuring techniques as everyone else…but we are </a:t>
            </a:r>
            <a:r>
              <a:rPr kumimoji="0" lang="en-US" sz="1600" b="1" i="0" u="sng" strike="noStrike" kern="1200" cap="none" spc="0" normalizeH="0" baseline="0" noProof="0" dirty="0">
                <a:ln>
                  <a:noFill/>
                </a:ln>
                <a:solidFill>
                  <a:srgbClr val="FF0000"/>
                </a:solidFill>
                <a:effectLst/>
                <a:uLnTx/>
                <a:uFillTx/>
                <a:latin typeface="Arial"/>
                <a:ea typeface="+mn-ea"/>
                <a:cs typeface="Arial" charset="0"/>
              </a:rPr>
              <a:t>not</a:t>
            </a:r>
            <a:r>
              <a:rPr kumimoji="0" lang="en-US" sz="1600" b="1" i="0" u="none" strike="noStrike" kern="1200" cap="none" spc="0" normalizeH="0" baseline="0" noProof="0" dirty="0">
                <a:ln>
                  <a:noFill/>
                </a:ln>
                <a:solidFill>
                  <a:srgbClr val="FF0000"/>
                </a:solidFill>
                <a:effectLst/>
                <a:uLnTx/>
                <a:uFillTx/>
                <a:latin typeface="Arial"/>
                <a:ea typeface="+mn-ea"/>
                <a:cs typeface="Arial" charset="0"/>
              </a:rPr>
              <a:t> like everyone else </a:t>
            </a:r>
          </a:p>
        </p:txBody>
      </p:sp>
      <p:sp>
        <p:nvSpPr>
          <p:cNvPr id="3" name="Explosion 2 2"/>
          <p:cNvSpPr/>
          <p:nvPr/>
        </p:nvSpPr>
        <p:spPr bwMode="auto">
          <a:xfrm>
            <a:off x="7162800" y="2895600"/>
            <a:ext cx="1447800" cy="1066800"/>
          </a:xfrm>
          <a:prstGeom prst="irregularSeal2">
            <a:avLst/>
          </a:prstGeom>
          <a:noFill/>
          <a:ln w="9525" cap="flat" cmpd="sng" algn="ctr">
            <a:noFill/>
            <a:prstDash val="solid"/>
            <a:round/>
            <a:headEnd type="none" w="med" len="med"/>
            <a:tailEnd type="none" w="med" len="med"/>
          </a:ln>
          <a:effectLst>
            <a:outerShdw dist="35921" dir="2700000" algn="ctr" rotWithShape="0">
              <a:srgbClr val="FFCC00"/>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CC0000"/>
              </a:solidFill>
              <a:effectLst/>
              <a:uLnTx/>
              <a:uFillTx/>
              <a:latin typeface="Stencil" pitchFamily="82" charset="0"/>
              <a:ea typeface="+mn-ea"/>
              <a:cs typeface="Arial" charset="0"/>
            </a:endParaRPr>
          </a:p>
        </p:txBody>
      </p:sp>
      <p:sp>
        <p:nvSpPr>
          <p:cNvPr id="8" name="TextBox 7"/>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Tree>
    <p:extLst>
      <p:ext uri="{BB962C8B-B14F-4D97-AF65-F5344CB8AC3E}">
        <p14:creationId xmlns:p14="http://schemas.microsoft.com/office/powerpoint/2010/main" val="10820879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221"/>
            <a:ext cx="9144000" cy="907379"/>
          </a:xfrm>
        </p:spPr>
        <p:txBody>
          <a:bodyPr/>
          <a:lstStyle/>
          <a:p>
            <a:r>
              <a:rPr lang="en-US" sz="4000" dirty="0"/>
              <a:t>Recommendations</a:t>
            </a:r>
            <a:endParaRPr lang="en-US" sz="4000" dirty="0">
              <a:effectLst>
                <a:outerShdw blurRad="38100" dist="38100" dir="2700000" algn="tl">
                  <a:srgbClr val="000000">
                    <a:alpha val="43137"/>
                  </a:srgbClr>
                </a:outerShdw>
              </a:effectLst>
            </a:endParaRPr>
          </a:p>
        </p:txBody>
      </p:sp>
      <p:sp>
        <p:nvSpPr>
          <p:cNvPr id="2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25" name="Content Placeholder 2"/>
          <p:cNvSpPr txBox="1">
            <a:spLocks/>
          </p:cNvSpPr>
          <p:nvPr/>
        </p:nvSpPr>
        <p:spPr bwMode="auto">
          <a:xfrm>
            <a:off x="381000" y="11430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227013" marR="0" lvl="0"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Send us your </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‘slick sheet’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if you think you are interested in supporting MARFORSOC</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May be able to work you into RFQs or market research</a:t>
            </a:r>
          </a:p>
          <a:p>
            <a:pPr marL="400050" marR="0" lvl="1" indent="0" algn="l" defTabSz="914400" rtl="0" eaLnBrk="1" fontAlgn="base" latinLnBrk="0" hangingPunct="1">
              <a:lnSpc>
                <a:spcPct val="100000"/>
              </a:lnSpc>
              <a:spcBef>
                <a:spcPts val="0"/>
              </a:spcBef>
              <a:spcAft>
                <a:spcPts val="120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		</a:t>
            </a: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hlinkClick r:id="rId3"/>
              </a:rPr>
              <a:t>marsoc.contracting@socom.mil</a:t>
            </a: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 </a:t>
            </a:r>
          </a:p>
          <a:p>
            <a:pPr marL="227013" marR="0" lvl="0"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Seek out </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SOF Core Support prime contractors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for local subcontract opportunities.</a:t>
            </a:r>
          </a:p>
          <a:p>
            <a:pPr marL="627063" marR="0" lvl="1" indent="-227013" algn="l" defTabSz="914400" rtl="0" eaLnBrk="1" fontAlgn="base" latinLnBrk="0" hangingPunct="1">
              <a:lnSpc>
                <a:spcPct val="100000"/>
              </a:lnSpc>
              <a:spcBef>
                <a:spcPts val="600"/>
              </a:spcBef>
              <a:spcAft>
                <a:spcPts val="0"/>
              </a:spcAft>
              <a:buClrTx/>
              <a:buSzTx/>
              <a:buFontTx/>
              <a:buChar char="–"/>
              <a:tabLst/>
              <a:defRPr/>
            </a:pPr>
            <a:r>
              <a:rPr kumimoji="0" lang="en-US" altLang="en-US" sz="2400" b="0" i="0" u="sng" strike="noStrike" kern="1200" cap="none" spc="0" normalizeH="0" baseline="0" noProof="0" dirty="0">
                <a:ln>
                  <a:noFill/>
                </a:ln>
                <a:solidFill>
                  <a:srgbClr val="000000"/>
                </a:solidFill>
                <a:effectLst/>
                <a:uLnTx/>
                <a:uFillTx/>
                <a:latin typeface="Arial"/>
                <a:ea typeface="+mn-ea"/>
                <a:cs typeface="Arial" charset="0"/>
              </a:rPr>
              <a:t>Internet search for</a:t>
            </a: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 “USSOCOM Core Support services contract awardees”</a:t>
            </a:r>
          </a:p>
          <a:p>
            <a:pPr marL="1027113" marR="0" lvl="2" indent="-227013" algn="l" defTabSz="914400" rtl="0" eaLnBrk="1" fontAlgn="base" latinLnBrk="0" hangingPunct="1">
              <a:lnSpc>
                <a:spcPct val="100000"/>
              </a:lnSpc>
              <a:spcBef>
                <a:spcPts val="600"/>
              </a:spcBef>
              <a:spcAft>
                <a:spcPts val="60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46 Multiple award IDIQs - $950B services ceiling cap</a:t>
            </a:r>
          </a:p>
          <a:p>
            <a:pPr marL="227013" marR="0" lvl="0" indent="-227013" algn="l" defTabSz="914400" rtl="0" eaLnBrk="1" fontAlgn="base" latinLnBrk="0" hangingPunct="1">
              <a:lnSpc>
                <a:spcPct val="100000"/>
              </a:lnSpc>
              <a:spcBef>
                <a:spcPts val="600"/>
              </a:spcBef>
              <a:spcAft>
                <a:spcPts val="60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Seek access to GWACs </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(e.g., GSA schedules &amp; SEWP V contracts)</a:t>
            </a:r>
          </a:p>
          <a:p>
            <a:pPr marL="227013" marR="0" lvl="0" indent="-227013" algn="l" defTabSz="914400" rtl="0" eaLnBrk="1" fontAlgn="base" latinLnBrk="0" hangingPunct="1">
              <a:lnSpc>
                <a:spcPct val="100000"/>
              </a:lnSpc>
              <a:spcBef>
                <a:spcPts val="600"/>
              </a:spcBef>
              <a:spcAft>
                <a:spcPts val="60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Monitor</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 SAM / FBO and GWACs - GSA/SEWP/etc.   </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H92257</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 is MARSOC</a:t>
            </a:r>
          </a:p>
          <a:p>
            <a:pPr marL="227013" marR="0" lvl="0" indent="-227013" algn="l" defTabSz="914400" rtl="0" eaLnBrk="1" fontAlgn="base" latinLnBrk="0" hangingPunct="1">
              <a:lnSpc>
                <a:spcPct val="100000"/>
              </a:lnSpc>
              <a:spcBef>
                <a:spcPts val="600"/>
              </a:spcBef>
              <a:spcAft>
                <a:spcPts val="1200"/>
              </a:spcAft>
              <a:buClrTx/>
              <a:buSzTx/>
              <a:buFontTx/>
              <a:buChar char="•"/>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227013" marR="0" lvl="0" indent="-227013" algn="l" defTabSz="914400" rtl="0" eaLnBrk="1" fontAlgn="base" latinLnBrk="0" hangingPunct="1">
              <a:lnSpc>
                <a:spcPct val="100000"/>
              </a:lnSpc>
              <a:spcBef>
                <a:spcPts val="600"/>
              </a:spcBef>
              <a:spcAft>
                <a:spcPts val="1200"/>
              </a:spcAft>
              <a:buClrTx/>
              <a:buSzTx/>
              <a:buFontTx/>
              <a:buChar char="•"/>
              <a:tabLst/>
              <a:defRPr/>
            </a:pPr>
            <a:endParaRPr kumimoji="0" lang="en-US" altLang="en-US" sz="2000" b="0" i="0" u="none" strike="noStrike" kern="1200" cap="none" spc="0" normalizeH="0" baseline="0" noProof="0" dirty="0">
              <a:ln>
                <a:noFill/>
              </a:ln>
              <a:solidFill>
                <a:srgbClr val="000000"/>
              </a:solidFill>
              <a:effectLst/>
              <a:uLnTx/>
              <a:uFillTx/>
              <a:latin typeface="Arial"/>
              <a:ea typeface="+mn-ea"/>
              <a:cs typeface="+mn-cs"/>
            </a:endParaRPr>
          </a:p>
          <a:p>
            <a:pPr marL="234950" marR="0" lvl="1" indent="0" algn="l" defTabSz="914400" rtl="0" eaLnBrk="1" fontAlgn="base" latinLnBrk="0" hangingPunct="1">
              <a:lnSpc>
                <a:spcPct val="100000"/>
              </a:lnSpc>
              <a:spcBef>
                <a:spcPct val="20000"/>
              </a:spcBef>
              <a:spcAft>
                <a:spcPct val="2000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6" name="TextBox 5"/>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Tree>
    <p:extLst>
      <p:ext uri="{BB962C8B-B14F-4D97-AF65-F5344CB8AC3E}">
        <p14:creationId xmlns:p14="http://schemas.microsoft.com/office/powerpoint/2010/main" val="2959919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221"/>
            <a:ext cx="9144000" cy="907379"/>
          </a:xfrm>
        </p:spPr>
        <p:txBody>
          <a:bodyPr/>
          <a:lstStyle/>
          <a:p>
            <a:r>
              <a:rPr lang="en-US" sz="4000" dirty="0"/>
              <a:t>MARSOC POCs</a:t>
            </a:r>
            <a:endParaRPr lang="en-US" sz="4000" dirty="0">
              <a:effectLst>
                <a:outerShdw blurRad="38100" dist="38100" dir="2700000" algn="tl">
                  <a:srgbClr val="000000">
                    <a:alpha val="43137"/>
                  </a:srgbClr>
                </a:outerShdw>
              </a:effectLst>
            </a:endParaRPr>
          </a:p>
        </p:txBody>
      </p:sp>
      <p:sp>
        <p:nvSpPr>
          <p:cNvPr id="2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4" name="Content Placeholder 2"/>
          <p:cNvSpPr txBox="1">
            <a:spLocks/>
          </p:cNvSpPr>
          <p:nvPr/>
        </p:nvSpPr>
        <p:spPr bwMode="auto">
          <a:xfrm>
            <a:off x="609600" y="1524000"/>
            <a:ext cx="8077200" cy="457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tx1"/>
                </a:solidFill>
                <a:latin typeface="+mn-lt"/>
              </a:defRPr>
            </a:lvl2pPr>
            <a:lvl3pPr marL="1143000" indent="-228600" algn="l" rtl="0" eaLnBrk="0" fontAlgn="base" hangingPunct="0">
              <a:spcBef>
                <a:spcPct val="20000"/>
              </a:spcBef>
              <a:spcAft>
                <a:spcPct val="20000"/>
              </a:spcAft>
              <a:buChar char="•"/>
              <a:defRPr sz="2400">
                <a:solidFill>
                  <a:schemeClr val="tx1"/>
                </a:solidFill>
                <a:latin typeface="+mn-lt"/>
              </a:defRPr>
            </a:lvl3pPr>
            <a:lvl4pPr marL="1600200" indent="-228600" algn="l" rtl="0" eaLnBrk="0" fontAlgn="base" hangingPunct="0">
              <a:spcBef>
                <a:spcPct val="20000"/>
              </a:spcBef>
              <a:spcAft>
                <a:spcPct val="20000"/>
              </a:spcAft>
              <a:buChar char="–"/>
              <a:defRPr sz="2000">
                <a:solidFill>
                  <a:schemeClr val="tx1"/>
                </a:solidFill>
                <a:latin typeface="+mn-lt"/>
              </a:defRPr>
            </a:lvl4pPr>
            <a:lvl5pPr marL="2057400" indent="-228600" algn="l" rtl="0" eaLnBrk="0" fontAlgn="base" hangingPunct="0">
              <a:spcBef>
                <a:spcPct val="20000"/>
              </a:spcBef>
              <a:spcAft>
                <a:spcPct val="20000"/>
              </a:spcAft>
              <a:buChar char="»"/>
              <a:defRPr sz="2000">
                <a:solidFill>
                  <a:schemeClr val="tx1"/>
                </a:solidFill>
                <a:latin typeface="+mn-lt"/>
              </a:defRPr>
            </a:lvl5pPr>
            <a:lvl6pPr marL="2514600" indent="-228600" algn="l" rtl="0" fontAlgn="base">
              <a:spcBef>
                <a:spcPct val="20000"/>
              </a:spcBef>
              <a:spcAft>
                <a:spcPct val="20000"/>
              </a:spcAft>
              <a:buChar char="»"/>
              <a:defRPr sz="2000">
                <a:solidFill>
                  <a:schemeClr val="tx1"/>
                </a:solidFill>
                <a:latin typeface="+mn-lt"/>
              </a:defRPr>
            </a:lvl6pPr>
            <a:lvl7pPr marL="2971800" indent="-228600" algn="l" rtl="0" fontAlgn="base">
              <a:spcBef>
                <a:spcPct val="20000"/>
              </a:spcBef>
              <a:spcAft>
                <a:spcPct val="20000"/>
              </a:spcAft>
              <a:buChar char="»"/>
              <a:defRPr sz="2000">
                <a:solidFill>
                  <a:schemeClr val="tx1"/>
                </a:solidFill>
                <a:latin typeface="+mn-lt"/>
              </a:defRPr>
            </a:lvl7pPr>
            <a:lvl8pPr marL="3429000" indent="-228600" algn="l" rtl="0" fontAlgn="base">
              <a:spcBef>
                <a:spcPct val="20000"/>
              </a:spcBef>
              <a:spcAft>
                <a:spcPct val="20000"/>
              </a:spcAft>
              <a:buChar char="»"/>
              <a:defRPr sz="2000">
                <a:solidFill>
                  <a:schemeClr val="tx1"/>
                </a:solidFill>
                <a:latin typeface="+mn-lt"/>
              </a:defRPr>
            </a:lvl8pPr>
            <a:lvl9pPr marL="3886200" indent="-228600" algn="l" rtl="0" fontAlgn="base">
              <a:spcBef>
                <a:spcPct val="20000"/>
              </a:spcBef>
              <a:spcAft>
                <a:spcPct val="20000"/>
              </a:spcAft>
              <a:buChar char="»"/>
              <a:defRPr sz="2000">
                <a:solidFill>
                  <a:schemeClr val="tx1"/>
                </a:solidFill>
                <a:latin typeface="+mn-lt"/>
              </a:defRPr>
            </a:lvl9pPr>
          </a:lstStyle>
          <a:p>
            <a:pPr marL="227013" marR="0" lvl="0" indent="-227013" algn="l" defTabSz="914400" rtl="0" eaLnBrk="1" fontAlgn="base" latinLnBrk="0" hangingPunct="1">
              <a:lnSpc>
                <a:spcPct val="100000"/>
              </a:lnSpc>
              <a:spcBef>
                <a:spcPts val="600"/>
              </a:spcBef>
              <a:spcAft>
                <a:spcPts val="18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LtCol Jonathan Heskett, Chief of Contracts:  </a:t>
            </a:r>
            <a:r>
              <a:rPr kumimoji="0" lang="en-US" altLang="en-US" sz="2800" b="0" i="0" u="none" strike="noStrike" kern="1200" cap="none" spc="0" normalizeH="0" baseline="0" noProof="0" dirty="0">
                <a:ln>
                  <a:noFill/>
                </a:ln>
                <a:solidFill>
                  <a:srgbClr val="000000"/>
                </a:solidFill>
                <a:effectLst/>
                <a:uLnTx/>
                <a:uFillTx/>
                <a:latin typeface="Arial"/>
                <a:ea typeface="+mn-ea"/>
                <a:cs typeface="+mn-cs"/>
                <a:hlinkClick r:id="rId3"/>
              </a:rPr>
              <a:t>jonathan.d.heskett.mil@socom.mil</a:t>
            </a: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(910-440-0719)</a:t>
            </a:r>
          </a:p>
          <a:p>
            <a:pPr marL="227013" marR="0" lvl="0" indent="-227013" algn="l" defTabSz="914400" rtl="0" eaLnBrk="1" fontAlgn="base" latinLnBrk="0" hangingPunct="1">
              <a:lnSpc>
                <a:spcPct val="100000"/>
              </a:lnSpc>
              <a:spcBef>
                <a:spcPts val="600"/>
              </a:spcBef>
              <a:spcAft>
                <a:spcPts val="18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Mr. Mike Pockette, Deputy Chief of Contracts:  </a:t>
            </a:r>
            <a:r>
              <a:rPr kumimoji="0" lang="en-US" altLang="en-US" sz="2800" b="0" i="0" u="none" strike="noStrike" kern="1200" cap="none" spc="0" normalizeH="0" baseline="0" noProof="0" dirty="0">
                <a:ln>
                  <a:noFill/>
                </a:ln>
                <a:solidFill>
                  <a:srgbClr val="000000"/>
                </a:solidFill>
                <a:effectLst/>
                <a:uLnTx/>
                <a:uFillTx/>
                <a:latin typeface="Arial"/>
                <a:ea typeface="+mn-ea"/>
                <a:cs typeface="+mn-cs"/>
                <a:hlinkClick r:id="rId4"/>
              </a:rPr>
              <a:t>michael.pockette@socom.mil</a:t>
            </a: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(910-440-0777)</a:t>
            </a:r>
          </a:p>
          <a:p>
            <a:pPr marL="227013" marR="0" lvl="0" indent="-227013" algn="l" defTabSz="914400" rtl="0" eaLnBrk="1" fontAlgn="base" latinLnBrk="0" hangingPunct="1">
              <a:lnSpc>
                <a:spcPct val="100000"/>
              </a:lnSpc>
              <a:spcBef>
                <a:spcPts val="600"/>
              </a:spcBef>
              <a:spcAft>
                <a:spcPts val="18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MSgt Jorge Rodriguez, Procurement Chief:  </a:t>
            </a:r>
            <a:r>
              <a:rPr kumimoji="0" lang="en-US" altLang="en-US" sz="2800" b="0" i="0" u="none" strike="noStrike" kern="1200" cap="none" spc="0" normalizeH="0" baseline="0" noProof="0" dirty="0">
                <a:ln>
                  <a:noFill/>
                </a:ln>
                <a:solidFill>
                  <a:srgbClr val="000000"/>
                </a:solidFill>
                <a:effectLst/>
                <a:uLnTx/>
                <a:uFillTx/>
                <a:latin typeface="Arial"/>
                <a:ea typeface="+mn-ea"/>
                <a:cs typeface="+mn-cs"/>
                <a:hlinkClick r:id="rId5"/>
              </a:rPr>
              <a:t>jorge.r.Rodriguez.mil@socom.mil</a:t>
            </a: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(910-440-0875)</a:t>
            </a:r>
          </a:p>
          <a:p>
            <a:pPr marL="227013" marR="0" lvl="0" indent="-227013" algn="l" defTabSz="914400" rtl="0" eaLnBrk="1" fontAlgn="base" latinLnBrk="0" hangingPunct="1">
              <a:lnSpc>
                <a:spcPct val="100000"/>
              </a:lnSpc>
              <a:spcBef>
                <a:spcPts val="600"/>
              </a:spcBef>
              <a:spcAft>
                <a:spcPts val="12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Mr. Sam Williams, Contracting Officer:  </a:t>
            </a:r>
            <a:r>
              <a:rPr kumimoji="0" lang="en-US" altLang="en-US" sz="2800" b="0" i="0" u="none" strike="noStrike" kern="1200" cap="none" spc="0" normalizeH="0" baseline="0" noProof="0" dirty="0">
                <a:ln>
                  <a:noFill/>
                </a:ln>
                <a:solidFill>
                  <a:srgbClr val="000000"/>
                </a:solidFill>
                <a:effectLst/>
                <a:uLnTx/>
                <a:uFillTx/>
                <a:latin typeface="Arial"/>
                <a:ea typeface="+mn-ea"/>
                <a:cs typeface="+mn-cs"/>
                <a:hlinkClick r:id="rId6"/>
              </a:rPr>
              <a:t>samuel.williams1@socom.mil</a:t>
            </a:r>
            <a:r>
              <a:rPr kumimoji="0" lang="en-US" alt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(910-440-0773) </a:t>
            </a:r>
          </a:p>
          <a:p>
            <a:pPr marL="227013" marR="0" lvl="0" indent="-227013" algn="l" defTabSz="914400" rtl="0" eaLnBrk="1" fontAlgn="base" latinLnBrk="0" hangingPunct="1">
              <a:lnSpc>
                <a:spcPct val="100000"/>
              </a:lnSpc>
              <a:spcBef>
                <a:spcPts val="600"/>
              </a:spcBef>
              <a:spcAft>
                <a:spcPts val="120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600"/>
              </a:spcBef>
              <a:spcAft>
                <a:spcPts val="120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Arial"/>
              <a:ea typeface="+mn-ea"/>
              <a:cs typeface="+mn-cs"/>
            </a:endParaRPr>
          </a:p>
          <a:p>
            <a:pPr marL="227013" marR="0" lvl="0" indent="-227013" algn="l" defTabSz="914400" rtl="0" eaLnBrk="1" fontAlgn="base" latinLnBrk="0" hangingPunct="1">
              <a:lnSpc>
                <a:spcPct val="100000"/>
              </a:lnSpc>
              <a:spcBef>
                <a:spcPts val="600"/>
              </a:spcBef>
              <a:spcAft>
                <a:spcPts val="120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Arial"/>
              <a:ea typeface="+mn-ea"/>
              <a:cs typeface="+mn-cs"/>
            </a:endParaRPr>
          </a:p>
          <a:p>
            <a:pPr marL="234950" marR="0" lvl="1" indent="0" algn="l" defTabSz="914400" rtl="0" eaLnBrk="1" fontAlgn="base" latinLnBrk="0" hangingPunct="1">
              <a:lnSpc>
                <a:spcPct val="100000"/>
              </a:lnSpc>
              <a:spcBef>
                <a:spcPct val="20000"/>
              </a:spcBef>
              <a:spcAft>
                <a:spcPct val="2000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6" name="TextBox 5"/>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spTree>
    <p:extLst>
      <p:ext uri="{BB962C8B-B14F-4D97-AF65-F5344CB8AC3E}">
        <p14:creationId xmlns:p14="http://schemas.microsoft.com/office/powerpoint/2010/main" val="2216430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senthal"/>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2133600" y="1133308"/>
            <a:ext cx="5722937" cy="528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83221"/>
            <a:ext cx="9144000" cy="907379"/>
          </a:xfrm>
        </p:spPr>
        <p:txBody>
          <a:bodyPr/>
          <a:lstStyle/>
          <a:p>
            <a:r>
              <a:rPr lang="en-US" dirty="0"/>
              <a:t>Questions?</a:t>
            </a:r>
          </a:p>
        </p:txBody>
      </p:sp>
      <p:sp>
        <p:nvSpPr>
          <p:cNvPr id="4" name="Slide Number Placeholder 2"/>
          <p:cNvSpPr txBox="1">
            <a:spLocks/>
          </p:cNvSpPr>
          <p:nvPr/>
        </p:nvSpPr>
        <p:spPr bwMode="auto">
          <a:xfrm>
            <a:off x="7335168" y="6610065"/>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86D6F-8B59-461C-BD1F-0D15159C712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cxnSp>
        <p:nvCxnSpPr>
          <p:cNvPr id="17" name="Straight Connector 16"/>
          <p:cNvCxnSpPr/>
          <p:nvPr/>
        </p:nvCxnSpPr>
        <p:spPr>
          <a:xfrm>
            <a:off x="19968" y="6477002"/>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560" y="6482920"/>
            <a:ext cx="1524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67428"/>
                </a:solidFill>
                <a:effectLst/>
                <a:uLnTx/>
                <a:uFillTx/>
                <a:latin typeface="Stencil" pitchFamily="82" charset="0"/>
                <a:ea typeface="+mn-ea"/>
                <a:cs typeface="Arial" charset="0"/>
              </a:rPr>
              <a:t>unclassified</a:t>
            </a:r>
            <a:endParaRPr kumimoji="0" lang="en-US" sz="1000" b="1" i="0" u="none" strike="noStrike" kern="1200" cap="none" spc="0" normalizeH="0" baseline="0" noProof="0" dirty="0">
              <a:ln>
                <a:noFill/>
              </a:ln>
              <a:solidFill>
                <a:srgbClr val="167428"/>
              </a:solidFill>
              <a:effectLst/>
              <a:uLnTx/>
              <a:uFillTx/>
              <a:latin typeface="Stencil" pitchFamily="82" charset="0"/>
              <a:ea typeface="+mn-ea"/>
              <a:cs typeface="Arial" charset="0"/>
            </a:endParaRPr>
          </a:p>
        </p:txBody>
      </p:sp>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3581"/>
            <a:ext cx="3048000" cy="2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76800" y="2514600"/>
            <a:ext cx="4191000"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rPr>
              <a:t>“Marines are who we 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rPr>
              <a:t>Special Operations are what we do”</a:t>
            </a:r>
          </a:p>
        </p:txBody>
      </p:sp>
    </p:spTree>
    <p:extLst>
      <p:ext uri="{BB962C8B-B14F-4D97-AF65-F5344CB8AC3E}">
        <p14:creationId xmlns:p14="http://schemas.microsoft.com/office/powerpoint/2010/main" val="4096073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464" y="1008620"/>
            <a:ext cx="677636" cy="67763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82117" y="994333"/>
            <a:ext cx="691923" cy="691923"/>
          </a:xfrm>
          <a:prstGeom prst="rect">
            <a:avLst/>
          </a:prstGeom>
        </p:spPr>
      </p:pic>
      <p:sp>
        <p:nvSpPr>
          <p:cNvPr id="8" name="Title 1"/>
          <p:cNvSpPr txBox="1">
            <a:spLocks/>
          </p:cNvSpPr>
          <p:nvPr/>
        </p:nvSpPr>
        <p:spPr>
          <a:xfrm>
            <a:off x="1543050" y="102870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2" name="Title 1"/>
          <p:cNvSpPr>
            <a:spLocks noGrp="1"/>
          </p:cNvSpPr>
          <p:nvPr>
            <p:ph type="ctrTitle"/>
          </p:nvPr>
        </p:nvSpPr>
        <p:spPr>
          <a:xfrm>
            <a:off x="1171575" y="2047117"/>
            <a:ext cx="6965558" cy="1907792"/>
          </a:xfrm>
        </p:spPr>
        <p:txBody>
          <a:bodyPr>
            <a:noAutofit/>
          </a:bodyPr>
          <a:lstStyle/>
          <a:p>
            <a:r>
              <a:rPr lang="en-US" sz="4950" b="1" dirty="0"/>
              <a:t>Naval Medical Center </a:t>
            </a:r>
            <a:br>
              <a:rPr lang="en-US" sz="4950" b="1" dirty="0"/>
            </a:br>
            <a:r>
              <a:rPr lang="en-US" sz="4950" b="1" dirty="0"/>
              <a:t>Camp Lejeune</a:t>
            </a:r>
            <a:r>
              <a:rPr lang="en-US" b="1" dirty="0" smtClean="0"/>
              <a:t/>
            </a:r>
            <a:br>
              <a:rPr lang="en-US" b="1" dirty="0" smtClean="0"/>
            </a:br>
            <a:endParaRPr lang="en-US" b="1" dirty="0"/>
          </a:p>
        </p:txBody>
      </p:sp>
      <p:sp>
        <p:nvSpPr>
          <p:cNvPr id="10" name="Subtitle 9"/>
          <p:cNvSpPr>
            <a:spLocks noGrp="1"/>
          </p:cNvSpPr>
          <p:nvPr>
            <p:ph type="subTitle" idx="1"/>
          </p:nvPr>
        </p:nvSpPr>
        <p:spPr>
          <a:xfrm>
            <a:off x="1142999" y="3396652"/>
            <a:ext cx="6858000" cy="1606221"/>
          </a:xfrm>
        </p:spPr>
        <p:txBody>
          <a:bodyPr>
            <a:normAutofit fontScale="47500" lnSpcReduction="20000"/>
          </a:bodyPr>
          <a:lstStyle/>
          <a:p>
            <a:endParaRPr lang="en-US" dirty="0" smtClean="0"/>
          </a:p>
          <a:p>
            <a:endParaRPr lang="en-US" sz="3000" dirty="0"/>
          </a:p>
          <a:p>
            <a:r>
              <a:rPr lang="en-US" sz="4350" dirty="0"/>
              <a:t>Melissa Carpenter </a:t>
            </a:r>
          </a:p>
          <a:p>
            <a:r>
              <a:rPr lang="en-US" sz="3000" dirty="0"/>
              <a:t> Contracting Officer</a:t>
            </a:r>
          </a:p>
          <a:p>
            <a:endParaRPr lang="en-US" sz="3000" dirty="0"/>
          </a:p>
          <a:p>
            <a:r>
              <a:rPr lang="en-US" sz="2175" dirty="0"/>
              <a:t>18 November 2021</a:t>
            </a:r>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75</a:t>
            </a:r>
            <a:endParaRPr lang="en-US" sz="1200" dirty="0"/>
          </a:p>
        </p:txBody>
      </p:sp>
    </p:spTree>
    <p:extLst>
      <p:ext uri="{BB962C8B-B14F-4D97-AF65-F5344CB8AC3E}">
        <p14:creationId xmlns:p14="http://schemas.microsoft.com/office/powerpoint/2010/main" val="12276775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43219" y="986858"/>
            <a:ext cx="691923" cy="691923"/>
          </a:xfrm>
          <a:prstGeom prst="rect">
            <a:avLst/>
          </a:prstGeom>
        </p:spPr>
      </p:pic>
      <p:sp>
        <p:nvSpPr>
          <p:cNvPr id="8" name="Title 1"/>
          <p:cNvSpPr txBox="1">
            <a:spLocks/>
          </p:cNvSpPr>
          <p:nvPr/>
        </p:nvSpPr>
        <p:spPr>
          <a:xfrm>
            <a:off x="-187474" y="115482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2" name="Title 1"/>
          <p:cNvSpPr>
            <a:spLocks noGrp="1"/>
          </p:cNvSpPr>
          <p:nvPr>
            <p:ph type="title"/>
          </p:nvPr>
        </p:nvSpPr>
        <p:spPr>
          <a:xfrm>
            <a:off x="2068212" y="947737"/>
            <a:ext cx="4897965" cy="994172"/>
          </a:xfrm>
        </p:spPr>
        <p:txBody>
          <a:bodyPr/>
          <a:lstStyle/>
          <a:p>
            <a:pPr algn="ctr"/>
            <a:r>
              <a:rPr lang="en-US" b="1" dirty="0" smtClean="0"/>
              <a:t>Topics</a:t>
            </a:r>
            <a:endParaRPr lang="en-US" b="1" dirty="0"/>
          </a:p>
        </p:txBody>
      </p:sp>
      <p:sp>
        <p:nvSpPr>
          <p:cNvPr id="3" name="Content Placeholder 2"/>
          <p:cNvSpPr>
            <a:spLocks noGrp="1"/>
          </p:cNvSpPr>
          <p:nvPr>
            <p:ph idx="1"/>
          </p:nvPr>
        </p:nvSpPr>
        <p:spPr>
          <a:xfrm>
            <a:off x="628649" y="1842406"/>
            <a:ext cx="7886700" cy="3263504"/>
          </a:xfrm>
        </p:spPr>
        <p:txBody>
          <a:bodyPr>
            <a:normAutofit/>
          </a:bodyPr>
          <a:lstStyle/>
          <a:p>
            <a:endParaRPr lang="en-US" sz="3000" dirty="0"/>
          </a:p>
          <a:p>
            <a:r>
              <a:rPr lang="en-US" sz="3000" dirty="0"/>
              <a:t>Who we are</a:t>
            </a:r>
          </a:p>
          <a:p>
            <a:r>
              <a:rPr lang="en-US" sz="3000" dirty="0"/>
              <a:t>What we purchase</a:t>
            </a:r>
          </a:p>
          <a:p>
            <a:r>
              <a:rPr lang="en-US" sz="3000" dirty="0"/>
              <a:t>Mandatory sources</a:t>
            </a:r>
          </a:p>
          <a:p>
            <a:r>
              <a:rPr lang="en-US" sz="3000" dirty="0"/>
              <a:t>Methods of procurement</a:t>
            </a:r>
          </a:p>
          <a:p>
            <a:r>
              <a:rPr lang="en-US" sz="3000" dirty="0"/>
              <a:t>Where to find our solicitations</a:t>
            </a:r>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76</a:t>
            </a:r>
            <a:endParaRPr lang="en-US" sz="1200" dirty="0"/>
          </a:p>
        </p:txBody>
      </p:sp>
    </p:spTree>
    <p:extLst>
      <p:ext uri="{BB962C8B-B14F-4D97-AF65-F5344CB8AC3E}">
        <p14:creationId xmlns:p14="http://schemas.microsoft.com/office/powerpoint/2010/main" val="6685089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43219" y="986858"/>
            <a:ext cx="691923" cy="691923"/>
          </a:xfrm>
          <a:prstGeom prst="rect">
            <a:avLst/>
          </a:prstGeom>
        </p:spPr>
      </p:pic>
      <p:sp>
        <p:nvSpPr>
          <p:cNvPr id="8" name="Title 1"/>
          <p:cNvSpPr txBox="1">
            <a:spLocks/>
          </p:cNvSpPr>
          <p:nvPr/>
        </p:nvSpPr>
        <p:spPr>
          <a:xfrm>
            <a:off x="-187474" y="115482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2" name="Title 1"/>
          <p:cNvSpPr>
            <a:spLocks noGrp="1"/>
          </p:cNvSpPr>
          <p:nvPr>
            <p:ph type="title"/>
          </p:nvPr>
        </p:nvSpPr>
        <p:spPr>
          <a:xfrm>
            <a:off x="1462033" y="986859"/>
            <a:ext cx="6219932" cy="994172"/>
          </a:xfrm>
        </p:spPr>
        <p:txBody>
          <a:bodyPr/>
          <a:lstStyle/>
          <a:p>
            <a:pPr algn="ctr"/>
            <a:r>
              <a:rPr lang="en-US" b="1" dirty="0" smtClean="0"/>
              <a:t>Naval Medical Center Camp Lejeune</a:t>
            </a:r>
            <a:endParaRPr lang="en-US" b="1" dirty="0"/>
          </a:p>
        </p:txBody>
      </p:sp>
      <p:sp>
        <p:nvSpPr>
          <p:cNvPr id="3" name="Content Placeholder 2"/>
          <p:cNvSpPr>
            <a:spLocks noGrp="1"/>
          </p:cNvSpPr>
          <p:nvPr>
            <p:ph idx="1"/>
          </p:nvPr>
        </p:nvSpPr>
        <p:spPr>
          <a:xfrm>
            <a:off x="628649" y="1842406"/>
            <a:ext cx="7886700" cy="3505201"/>
          </a:xfrm>
        </p:spPr>
        <p:txBody>
          <a:bodyPr>
            <a:normAutofit fontScale="92500" lnSpcReduction="20000"/>
          </a:bodyPr>
          <a:lstStyle/>
          <a:p>
            <a:r>
              <a:rPr lang="en-US" sz="3000" dirty="0"/>
              <a:t>Level III Trauma Center</a:t>
            </a:r>
          </a:p>
          <a:p>
            <a:r>
              <a:rPr lang="en-US" sz="3000" dirty="0"/>
              <a:t>Current staff of 1,184 active duty, 723 civilians, and 648 contractors</a:t>
            </a:r>
          </a:p>
          <a:p>
            <a:r>
              <a:rPr lang="en-US" sz="3000" dirty="0"/>
              <a:t>Serves a beneficiary population of 141,000</a:t>
            </a:r>
          </a:p>
          <a:p>
            <a:r>
              <a:rPr lang="en-US" sz="3000" dirty="0"/>
              <a:t>Inpatient care: Medical Surgical Unit, ICU, Neonatal ICU, Mental Health Inpatient, Labor and Delivery</a:t>
            </a:r>
          </a:p>
          <a:p>
            <a:r>
              <a:rPr lang="en-US" sz="3000" dirty="0"/>
              <a:t>Outpatient care: Internal Medicine, Preventive Medicine, Occupational Health, Ancillary Services and Dental Services  </a:t>
            </a:r>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77</a:t>
            </a:r>
            <a:endParaRPr lang="en-US" sz="1200" dirty="0"/>
          </a:p>
        </p:txBody>
      </p:sp>
    </p:spTree>
    <p:extLst>
      <p:ext uri="{BB962C8B-B14F-4D97-AF65-F5344CB8AC3E}">
        <p14:creationId xmlns:p14="http://schemas.microsoft.com/office/powerpoint/2010/main" val="38126354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43219" y="1023768"/>
            <a:ext cx="691923" cy="691923"/>
          </a:xfrm>
          <a:prstGeom prst="rect">
            <a:avLst/>
          </a:prstGeom>
        </p:spPr>
      </p:pic>
      <p:sp>
        <p:nvSpPr>
          <p:cNvPr id="8" name="Title 1"/>
          <p:cNvSpPr txBox="1">
            <a:spLocks/>
          </p:cNvSpPr>
          <p:nvPr/>
        </p:nvSpPr>
        <p:spPr>
          <a:xfrm>
            <a:off x="1543050" y="102870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13" name="Title 12"/>
          <p:cNvSpPr>
            <a:spLocks noGrp="1"/>
          </p:cNvSpPr>
          <p:nvPr>
            <p:ph type="title"/>
          </p:nvPr>
        </p:nvSpPr>
        <p:spPr/>
        <p:txBody>
          <a:bodyPr>
            <a:normAutofit/>
          </a:bodyPr>
          <a:lstStyle/>
          <a:p>
            <a:pPr algn="ctr"/>
            <a:r>
              <a:rPr lang="en-US" b="1" dirty="0" smtClean="0"/>
              <a:t>What We Purchased in 2021</a:t>
            </a:r>
            <a:endParaRPr lang="en-US" b="1" dirty="0"/>
          </a:p>
        </p:txBody>
      </p:sp>
      <p:sp>
        <p:nvSpPr>
          <p:cNvPr id="3" name="Content Placeholder 2"/>
          <p:cNvSpPr>
            <a:spLocks noGrp="1"/>
          </p:cNvSpPr>
          <p:nvPr>
            <p:ph idx="1"/>
          </p:nvPr>
        </p:nvSpPr>
        <p:spPr>
          <a:xfrm>
            <a:off x="208858" y="2047364"/>
            <a:ext cx="4101575" cy="3357765"/>
          </a:xfrm>
        </p:spPr>
        <p:txBody>
          <a:bodyPr>
            <a:normAutofit fontScale="25000" lnSpcReduction="20000"/>
          </a:bodyPr>
          <a:lstStyle/>
          <a:p>
            <a:pPr marL="0" indent="0">
              <a:buNone/>
            </a:pPr>
            <a:r>
              <a:rPr lang="en-US" dirty="0" smtClean="0"/>
              <a:t>       	</a:t>
            </a:r>
            <a:r>
              <a:rPr lang="en-US" sz="5400" dirty="0"/>
              <a:t>Medical equipment</a:t>
            </a:r>
          </a:p>
          <a:p>
            <a:pPr marL="0" indent="0">
              <a:buNone/>
            </a:pPr>
            <a:r>
              <a:rPr lang="en-US" sz="5400" dirty="0"/>
              <a:t>	Medical instruments</a:t>
            </a:r>
          </a:p>
          <a:p>
            <a:pPr marL="0" indent="0">
              <a:buNone/>
            </a:pPr>
            <a:r>
              <a:rPr lang="en-US" sz="5400" dirty="0"/>
              <a:t>	Medical consumables</a:t>
            </a:r>
          </a:p>
          <a:p>
            <a:pPr marL="0" indent="0">
              <a:buNone/>
            </a:pPr>
            <a:r>
              <a:rPr lang="en-US" sz="5400" dirty="0"/>
              <a:t>	Skin grafts</a:t>
            </a:r>
          </a:p>
          <a:p>
            <a:pPr marL="0" indent="0">
              <a:buNone/>
            </a:pPr>
            <a:r>
              <a:rPr lang="en-US" sz="5400" dirty="0"/>
              <a:t>	Calibrating services</a:t>
            </a:r>
          </a:p>
          <a:p>
            <a:pPr marL="0" indent="0">
              <a:buNone/>
            </a:pPr>
            <a:r>
              <a:rPr lang="en-US" sz="5400" dirty="0"/>
              <a:t>	Equipment maintenance plans and warranties</a:t>
            </a:r>
          </a:p>
          <a:p>
            <a:pPr marL="0" indent="0">
              <a:buNone/>
            </a:pPr>
            <a:r>
              <a:rPr lang="en-US" sz="5400" dirty="0"/>
              <a:t>	Medically related and non-medically related 	personal services</a:t>
            </a:r>
          </a:p>
          <a:p>
            <a:pPr marL="0" indent="0">
              <a:buNone/>
            </a:pPr>
            <a:r>
              <a:rPr lang="en-US" sz="5400" dirty="0"/>
              <a:t>	Furniture</a:t>
            </a:r>
          </a:p>
          <a:p>
            <a:pPr marL="0" indent="0">
              <a:buNone/>
            </a:pPr>
            <a:r>
              <a:rPr lang="en-US" sz="5400" dirty="0"/>
              <a:t>	Furniture relocating/reconfiguring/design 	services</a:t>
            </a:r>
          </a:p>
          <a:p>
            <a:pPr marL="0" indent="0">
              <a:buNone/>
            </a:pPr>
            <a:r>
              <a:rPr lang="en-US" sz="5400" dirty="0"/>
              <a:t>	Software</a:t>
            </a:r>
          </a:p>
          <a:p>
            <a:pPr marL="0" indent="0">
              <a:buNone/>
            </a:pPr>
            <a:r>
              <a:rPr lang="en-US" sz="5400" dirty="0"/>
              <a:t>	Software licenses</a:t>
            </a:r>
          </a:p>
          <a:p>
            <a:pPr marL="0" indent="0">
              <a:buNone/>
            </a:pPr>
            <a:r>
              <a:rPr lang="en-US" sz="5400" dirty="0"/>
              <a:t>	Website subscriptions</a:t>
            </a:r>
          </a:p>
          <a:p>
            <a:pPr marL="0" indent="0">
              <a:buNone/>
            </a:pPr>
            <a:r>
              <a:rPr lang="en-US" sz="5400" dirty="0"/>
              <a:t>	Flags</a:t>
            </a:r>
          </a:p>
          <a:p>
            <a:pPr marL="0" indent="0">
              <a:buNone/>
            </a:pPr>
            <a:r>
              <a:rPr lang="en-US" sz="5400" dirty="0"/>
              <a:t>	Ball caps</a:t>
            </a:r>
          </a:p>
          <a:p>
            <a:pPr marL="0" indent="0">
              <a:buNone/>
            </a:pPr>
            <a:r>
              <a:rPr lang="en-US" dirty="0"/>
              <a:t>	</a:t>
            </a:r>
            <a:endParaRPr lang="en-US" dirty="0" smtClean="0"/>
          </a:p>
          <a:p>
            <a:pPr marL="0" indent="0">
              <a:buNone/>
            </a:pPr>
            <a:r>
              <a:rPr lang="en-US" dirty="0"/>
              <a:t>	</a:t>
            </a:r>
            <a:endParaRPr lang="en-US" dirty="0" smtClean="0"/>
          </a:p>
          <a:p>
            <a:pPr marL="685800" lvl="2" indent="0">
              <a:buNone/>
            </a:pPr>
            <a:endParaRPr lang="en-US" dirty="0"/>
          </a:p>
          <a:p>
            <a:endParaRPr lang="en-US" dirty="0" smtClean="0"/>
          </a:p>
          <a:p>
            <a:endParaRPr lang="en-US" dirty="0"/>
          </a:p>
          <a:p>
            <a:endParaRPr lang="en-US" dirty="0" smtClean="0"/>
          </a:p>
          <a:p>
            <a:endParaRPr lang="en-US" dirty="0" smtClean="0"/>
          </a:p>
          <a:p>
            <a:endParaRPr lang="en-US" dirty="0"/>
          </a:p>
        </p:txBody>
      </p:sp>
      <p:sp>
        <p:nvSpPr>
          <p:cNvPr id="10" name="Content Placeholder 2"/>
          <p:cNvSpPr txBox="1">
            <a:spLocks/>
          </p:cNvSpPr>
          <p:nvPr/>
        </p:nvSpPr>
        <p:spPr>
          <a:xfrm>
            <a:off x="4519428" y="2022873"/>
            <a:ext cx="3786928" cy="3498311"/>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00" dirty="0">
                <a:solidFill>
                  <a:prstClr val="black"/>
                </a:solidFill>
                <a:latin typeface="Calibri" panose="020F0502020204030204"/>
              </a:rPr>
              <a:t>       	</a:t>
            </a:r>
            <a:r>
              <a:rPr lang="en-US" sz="5400" dirty="0">
                <a:solidFill>
                  <a:prstClr val="black"/>
                </a:solidFill>
                <a:latin typeface="Calibri" panose="020F0502020204030204"/>
              </a:rPr>
              <a:t>HVAC Filters</a:t>
            </a:r>
          </a:p>
          <a:p>
            <a:pPr marL="0" indent="0" defTabSz="685800">
              <a:spcBef>
                <a:spcPts val="750"/>
              </a:spcBef>
              <a:buNone/>
            </a:pPr>
            <a:r>
              <a:rPr lang="en-US" sz="5400" dirty="0">
                <a:solidFill>
                  <a:prstClr val="black"/>
                </a:solidFill>
                <a:latin typeface="Calibri" panose="020F0502020204030204"/>
              </a:rPr>
              <a:t>	Storage cabinets</a:t>
            </a:r>
          </a:p>
          <a:p>
            <a:pPr marL="0" indent="0" defTabSz="685800">
              <a:spcBef>
                <a:spcPts val="750"/>
              </a:spcBef>
              <a:buNone/>
            </a:pPr>
            <a:r>
              <a:rPr lang="en-US" sz="5400" dirty="0">
                <a:solidFill>
                  <a:prstClr val="black"/>
                </a:solidFill>
                <a:latin typeface="Calibri" panose="020F0502020204030204"/>
              </a:rPr>
              <a:t>	Kiosks</a:t>
            </a:r>
          </a:p>
          <a:p>
            <a:pPr marL="0" indent="0" defTabSz="685800">
              <a:spcBef>
                <a:spcPts val="750"/>
              </a:spcBef>
              <a:buNone/>
            </a:pPr>
            <a:r>
              <a:rPr lang="en-US" sz="5400" dirty="0">
                <a:solidFill>
                  <a:prstClr val="black"/>
                </a:solidFill>
                <a:latin typeface="Calibri" panose="020F0502020204030204"/>
              </a:rPr>
              <a:t>	Communication equipment such as radios</a:t>
            </a:r>
          </a:p>
          <a:p>
            <a:pPr marL="0" indent="0" defTabSz="685800">
              <a:spcBef>
                <a:spcPts val="750"/>
              </a:spcBef>
              <a:buNone/>
            </a:pPr>
            <a:r>
              <a:rPr lang="en-US" sz="5400" dirty="0">
                <a:solidFill>
                  <a:prstClr val="black"/>
                </a:solidFill>
                <a:latin typeface="Calibri" panose="020F0502020204030204"/>
              </a:rPr>
              <a:t>	Display boards</a:t>
            </a:r>
          </a:p>
          <a:p>
            <a:pPr marL="0" indent="0" defTabSz="685800">
              <a:spcBef>
                <a:spcPts val="750"/>
              </a:spcBef>
              <a:buNone/>
            </a:pPr>
            <a:r>
              <a:rPr lang="en-US" sz="5400" dirty="0">
                <a:solidFill>
                  <a:prstClr val="black"/>
                </a:solidFill>
                <a:latin typeface="Calibri" panose="020F0502020204030204"/>
              </a:rPr>
              <a:t>	Reverse Osmosis Purifier Systems</a:t>
            </a:r>
          </a:p>
          <a:p>
            <a:pPr marL="0" indent="0" defTabSz="685800">
              <a:spcBef>
                <a:spcPts val="750"/>
              </a:spcBef>
              <a:buNone/>
            </a:pPr>
            <a:r>
              <a:rPr lang="en-US" sz="5400" dirty="0">
                <a:solidFill>
                  <a:prstClr val="black"/>
                </a:solidFill>
                <a:latin typeface="Calibri" panose="020F0502020204030204"/>
              </a:rPr>
              <a:t>	Spill kits</a:t>
            </a:r>
          </a:p>
          <a:p>
            <a:pPr marL="0" indent="0" defTabSz="685800">
              <a:spcBef>
                <a:spcPts val="750"/>
              </a:spcBef>
              <a:buNone/>
            </a:pPr>
            <a:r>
              <a:rPr lang="en-US" sz="5400" dirty="0">
                <a:solidFill>
                  <a:prstClr val="black"/>
                </a:solidFill>
                <a:latin typeface="Calibri" panose="020F0502020204030204"/>
              </a:rPr>
              <a:t>	Ergonomic desk accessories</a:t>
            </a:r>
          </a:p>
          <a:p>
            <a:pPr marL="0" indent="0" defTabSz="685800">
              <a:spcBef>
                <a:spcPts val="750"/>
              </a:spcBef>
              <a:buNone/>
            </a:pPr>
            <a:r>
              <a:rPr lang="en-US" sz="5400" dirty="0">
                <a:solidFill>
                  <a:prstClr val="black"/>
                </a:solidFill>
                <a:latin typeface="Calibri" panose="020F0502020204030204"/>
              </a:rPr>
              <a:t>	Refrigerators/freezers</a:t>
            </a:r>
          </a:p>
          <a:p>
            <a:pPr marL="0" indent="0" defTabSz="685800">
              <a:spcBef>
                <a:spcPts val="750"/>
              </a:spcBef>
              <a:buNone/>
            </a:pPr>
            <a:r>
              <a:rPr lang="en-US" sz="5400" dirty="0">
                <a:solidFill>
                  <a:prstClr val="black"/>
                </a:solidFill>
                <a:latin typeface="Calibri" panose="020F0502020204030204"/>
              </a:rPr>
              <a:t>	TVs and DVD players</a:t>
            </a:r>
          </a:p>
          <a:p>
            <a:pPr marL="0" indent="0" defTabSz="685800">
              <a:spcBef>
                <a:spcPts val="750"/>
              </a:spcBef>
              <a:buNone/>
            </a:pPr>
            <a:r>
              <a:rPr lang="en-US" sz="5400" dirty="0">
                <a:solidFill>
                  <a:prstClr val="black"/>
                </a:solidFill>
                <a:latin typeface="Calibri" panose="020F0502020204030204"/>
              </a:rPr>
              <a:t>	Spot coolers</a:t>
            </a:r>
          </a:p>
          <a:p>
            <a:pPr marL="0" indent="0" defTabSz="685800">
              <a:spcBef>
                <a:spcPts val="750"/>
              </a:spcBef>
              <a:buNone/>
            </a:pPr>
            <a:r>
              <a:rPr lang="en-US" sz="5400" dirty="0">
                <a:solidFill>
                  <a:prstClr val="black"/>
                </a:solidFill>
                <a:latin typeface="Calibri" panose="020F0502020204030204"/>
              </a:rPr>
              <a:t>	Tools</a:t>
            </a:r>
          </a:p>
          <a:p>
            <a:pPr marL="0" indent="0" defTabSz="685800">
              <a:spcBef>
                <a:spcPts val="750"/>
              </a:spcBef>
              <a:buNone/>
            </a:pPr>
            <a:r>
              <a:rPr lang="en-US" sz="5400" dirty="0">
                <a:solidFill>
                  <a:prstClr val="black"/>
                </a:solidFill>
                <a:latin typeface="Calibri" panose="020F0502020204030204"/>
              </a:rPr>
              <a:t>	Barcode Scanners</a:t>
            </a:r>
          </a:p>
          <a:p>
            <a:pPr marL="0" indent="0" defTabSz="685800">
              <a:spcBef>
                <a:spcPts val="750"/>
              </a:spcBef>
              <a:buNone/>
            </a:pPr>
            <a:r>
              <a:rPr lang="en-US" sz="5400" dirty="0">
                <a:solidFill>
                  <a:prstClr val="black"/>
                </a:solidFill>
                <a:latin typeface="Calibri" panose="020F0502020204030204"/>
              </a:rPr>
              <a:t>	Bike lockers</a:t>
            </a:r>
          </a:p>
          <a:p>
            <a:pPr marL="0" indent="0" defTabSz="685800">
              <a:spcBef>
                <a:spcPts val="750"/>
              </a:spcBef>
              <a:buNone/>
            </a:pPr>
            <a:endParaRPr lang="en-US" sz="2100" dirty="0">
              <a:solidFill>
                <a:prstClr val="black"/>
              </a:solidFill>
              <a:latin typeface="Calibri" panose="020F0502020204030204"/>
            </a:endParaRPr>
          </a:p>
          <a:p>
            <a:pPr marL="0" indent="0" defTabSz="685800">
              <a:spcBef>
                <a:spcPts val="750"/>
              </a:spcBef>
              <a:buNone/>
            </a:pPr>
            <a:r>
              <a:rPr lang="en-US" sz="2100" dirty="0">
                <a:solidFill>
                  <a:prstClr val="black"/>
                </a:solidFill>
                <a:latin typeface="Calibri" panose="020F0502020204030204"/>
              </a:rPr>
              <a:t>		</a:t>
            </a:r>
          </a:p>
          <a:p>
            <a:pPr marL="0" indent="0" defTabSz="685800">
              <a:spcBef>
                <a:spcPts val="750"/>
              </a:spcBef>
              <a:buNone/>
            </a:pPr>
            <a:r>
              <a:rPr lang="en-US" sz="2100" dirty="0">
                <a:solidFill>
                  <a:prstClr val="black"/>
                </a:solidFill>
                <a:latin typeface="Calibri" panose="020F0502020204030204"/>
              </a:rPr>
              <a:t>	</a:t>
            </a:r>
          </a:p>
          <a:p>
            <a:pPr marL="0" indent="0" defTabSz="685800">
              <a:spcBef>
                <a:spcPts val="750"/>
              </a:spcBef>
              <a:buNone/>
            </a:pPr>
            <a:r>
              <a:rPr lang="en-US" sz="2100" dirty="0">
                <a:solidFill>
                  <a:prstClr val="black"/>
                </a:solidFill>
                <a:latin typeface="Calibri" panose="020F0502020204030204"/>
              </a:rPr>
              <a:t>	</a:t>
            </a:r>
          </a:p>
          <a:p>
            <a:pPr marL="685800" lvl="2" indent="0" defTabSz="685800">
              <a:spcBef>
                <a:spcPts val="375"/>
              </a:spcBef>
              <a:buNone/>
            </a:pPr>
            <a:endParaRPr lang="en-US" sz="1500"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 </a:t>
            </a:r>
          </a:p>
        </p:txBody>
      </p:sp>
      <p:sp>
        <p:nvSpPr>
          <p:cNvPr id="11" name="TextBox 10"/>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78</a:t>
            </a:r>
            <a:endParaRPr lang="en-US" sz="1200" dirty="0"/>
          </a:p>
        </p:txBody>
      </p:sp>
    </p:spTree>
    <p:extLst>
      <p:ext uri="{BB962C8B-B14F-4D97-AF65-F5344CB8AC3E}">
        <p14:creationId xmlns:p14="http://schemas.microsoft.com/office/powerpoint/2010/main" val="41625534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43219" y="1023768"/>
            <a:ext cx="691923" cy="691923"/>
          </a:xfrm>
          <a:prstGeom prst="rect">
            <a:avLst/>
          </a:prstGeom>
        </p:spPr>
      </p:pic>
      <p:sp>
        <p:nvSpPr>
          <p:cNvPr id="8" name="Title 1"/>
          <p:cNvSpPr txBox="1">
            <a:spLocks/>
          </p:cNvSpPr>
          <p:nvPr/>
        </p:nvSpPr>
        <p:spPr>
          <a:xfrm>
            <a:off x="1543050" y="102870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13" name="Title 12"/>
          <p:cNvSpPr>
            <a:spLocks noGrp="1"/>
          </p:cNvSpPr>
          <p:nvPr>
            <p:ph type="title"/>
          </p:nvPr>
        </p:nvSpPr>
        <p:spPr/>
        <p:txBody>
          <a:bodyPr>
            <a:normAutofit/>
          </a:bodyPr>
          <a:lstStyle/>
          <a:p>
            <a:pPr algn="ctr"/>
            <a:r>
              <a:rPr lang="en-US" b="1" dirty="0"/>
              <a:t>Mandatory Sources</a:t>
            </a:r>
          </a:p>
        </p:txBody>
      </p:sp>
      <p:sp>
        <p:nvSpPr>
          <p:cNvPr id="3" name="Content Placeholder 2"/>
          <p:cNvSpPr>
            <a:spLocks noGrp="1"/>
          </p:cNvSpPr>
          <p:nvPr>
            <p:ph idx="1"/>
          </p:nvPr>
        </p:nvSpPr>
        <p:spPr>
          <a:xfrm>
            <a:off x="267511" y="2226469"/>
            <a:ext cx="8545748" cy="3263504"/>
          </a:xfrm>
        </p:spPr>
        <p:txBody>
          <a:bodyPr>
            <a:normAutofit/>
          </a:bodyPr>
          <a:lstStyle/>
          <a:p>
            <a:pPr marL="0" indent="0">
              <a:buNone/>
            </a:pPr>
            <a:r>
              <a:rPr lang="en-US" dirty="0"/>
              <a:t>	</a:t>
            </a:r>
            <a:r>
              <a:rPr lang="en-US" dirty="0" smtClean="0"/>
              <a:t>	Some degree of regulation regarding sources of supply</a:t>
            </a:r>
          </a:p>
          <a:p>
            <a:pPr marL="0" indent="0">
              <a:buNone/>
            </a:pPr>
            <a:endParaRPr lang="en-US" dirty="0" smtClean="0"/>
          </a:p>
          <a:p>
            <a:pPr lvl="1">
              <a:buFontTx/>
              <a:buChar char="-"/>
            </a:pPr>
            <a:r>
              <a:rPr lang="en-US" dirty="0" smtClean="0"/>
              <a:t>ECAT (Electronic Catalog) and Prime Vendor</a:t>
            </a:r>
          </a:p>
          <a:p>
            <a:pPr lvl="2"/>
            <a:r>
              <a:rPr lang="en-US" dirty="0" smtClean="0"/>
              <a:t>mandated by Bureau of Medicine and Surgery for procurement of medical equipment, accessories, and consumables</a:t>
            </a:r>
          </a:p>
          <a:p>
            <a:pPr lvl="1">
              <a:buFontTx/>
              <a:buChar char="-"/>
            </a:pPr>
            <a:r>
              <a:rPr lang="en-US" dirty="0" smtClean="0"/>
              <a:t>Navy Furniture BPA</a:t>
            </a:r>
          </a:p>
          <a:p>
            <a:pPr lvl="2"/>
            <a:r>
              <a:rPr lang="en-US" dirty="0" smtClean="0"/>
              <a:t>mandated </a:t>
            </a:r>
            <a:r>
              <a:rPr lang="en-US" dirty="0"/>
              <a:t>by </a:t>
            </a:r>
            <a:r>
              <a:rPr lang="en-US" dirty="0" smtClean="0"/>
              <a:t>Department of the Navy for procurement of common office and dormitory furniture</a:t>
            </a:r>
          </a:p>
          <a:p>
            <a:pPr marL="514350" lvl="2">
              <a:spcBef>
                <a:spcPts val="750"/>
              </a:spcBef>
              <a:buFontTx/>
              <a:buChar char="-"/>
            </a:pPr>
            <a:r>
              <a:rPr lang="en-US" sz="1800" dirty="0"/>
              <a:t>DLA Document Services</a:t>
            </a:r>
          </a:p>
          <a:p>
            <a:pPr lvl="2"/>
            <a:r>
              <a:rPr lang="en-US" dirty="0"/>
              <a:t>mandated </a:t>
            </a:r>
            <a:r>
              <a:rPr lang="en-US" dirty="0" smtClean="0"/>
              <a:t>by Department of the Navy for printing/duplication services and rental of duplication equipment  </a:t>
            </a:r>
            <a:endParaRPr lang="en-US" dirty="0"/>
          </a:p>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endParaRPr lang="en-US" dirty="0"/>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79</a:t>
            </a:r>
            <a:endParaRPr lang="en-US" sz="1200" dirty="0"/>
          </a:p>
        </p:txBody>
      </p:sp>
    </p:spTree>
    <p:extLst>
      <p:ext uri="{BB962C8B-B14F-4D97-AF65-F5344CB8AC3E}">
        <p14:creationId xmlns:p14="http://schemas.microsoft.com/office/powerpoint/2010/main" val="2011053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57301"/>
            <a:ext cx="6286500" cy="498598"/>
          </a:xfrm>
        </p:spPr>
        <p:txBody>
          <a:bodyPr/>
          <a:lstStyle/>
          <a:p>
            <a:pPr algn="ctr" defTabSz="685772" eaLnBrk="1" fontAlgn="auto" hangingPunct="1">
              <a:spcAft>
                <a:spcPts val="0"/>
              </a:spcAft>
              <a:defRPr/>
            </a:pPr>
            <a:r>
              <a:rPr dirty="0"/>
              <a:t>Small Business </a:t>
            </a:r>
            <a:r>
              <a:rPr dirty="0" smtClean="0"/>
              <a:t>Center- Who We Are</a:t>
            </a:r>
            <a:endParaRPr dirty="0"/>
          </a:p>
        </p:txBody>
      </p:sp>
      <p:sp>
        <p:nvSpPr>
          <p:cNvPr id="3" name="Content Placeholder 2"/>
          <p:cNvSpPr>
            <a:spLocks noGrp="1"/>
          </p:cNvSpPr>
          <p:nvPr>
            <p:ph idx="1"/>
          </p:nvPr>
        </p:nvSpPr>
        <p:spPr>
          <a:xfrm>
            <a:off x="400050" y="1885951"/>
            <a:ext cx="8343900" cy="4023409"/>
          </a:xfrm>
        </p:spPr>
        <p:txBody>
          <a:bodyPr/>
          <a:lstStyle/>
          <a:p>
            <a:pPr lvl="1"/>
            <a:r>
              <a:rPr lang="en-US" sz="1650" dirty="0"/>
              <a:t>SBCN established by the General Assembly in 1984</a:t>
            </a:r>
          </a:p>
          <a:p>
            <a:pPr lvl="1"/>
            <a:r>
              <a:rPr lang="en-US" sz="1650" dirty="0"/>
              <a:t>More than 37 years of experience with a proven track record of assisting businesses </a:t>
            </a:r>
          </a:p>
          <a:p>
            <a:pPr lvl="1"/>
            <a:r>
              <a:rPr lang="en-US" sz="1650" dirty="0" err="1"/>
              <a:t>Coastal’s</a:t>
            </a:r>
            <a:r>
              <a:rPr lang="en-US" sz="1650" dirty="0"/>
              <a:t> SBC began operations in 1986</a:t>
            </a:r>
          </a:p>
          <a:p>
            <a:pPr lvl="1"/>
            <a:r>
              <a:rPr lang="en-US" sz="1650" dirty="0"/>
              <a:t>Footprint of 58 SBCs across the state with 60 locations</a:t>
            </a:r>
          </a:p>
          <a:p>
            <a:pPr lvl="1"/>
            <a:r>
              <a:rPr lang="en-US" sz="1650" dirty="0"/>
              <a:t>Professional, Experienced Business Counselors</a:t>
            </a:r>
          </a:p>
          <a:p>
            <a:pPr lvl="1"/>
            <a:r>
              <a:rPr lang="en-US" sz="1650" dirty="0"/>
              <a:t>Start Businesses</a:t>
            </a:r>
          </a:p>
          <a:p>
            <a:pPr lvl="1"/>
            <a:r>
              <a:rPr lang="en-US" sz="1650" dirty="0"/>
              <a:t>Create and Retain Jobs</a:t>
            </a:r>
          </a:p>
          <a:p>
            <a:pPr marL="388144" lvl="1" indent="0">
              <a:buNone/>
            </a:pPr>
            <a:endParaRPr lang="en-US" sz="600" dirty="0"/>
          </a:p>
          <a:p>
            <a:pPr marL="0" indent="0">
              <a:buNone/>
            </a:pPr>
            <a:r>
              <a:rPr lang="en-US" sz="1800" u="sng" dirty="0"/>
              <a:t>Mission</a:t>
            </a:r>
            <a:r>
              <a:rPr lang="en-US" sz="1800" dirty="0"/>
              <a:t>:</a:t>
            </a:r>
          </a:p>
          <a:p>
            <a:pPr marL="0" indent="0">
              <a:buNone/>
            </a:pPr>
            <a:r>
              <a:rPr lang="en-US" sz="1350" b="1" i="1" dirty="0">
                <a:latin typeface="Franklin Gothic Book" panose="020B0503020102020204" pitchFamily="34" charset="0"/>
              </a:rPr>
              <a:t>The goal of the Small Business Center Network (SBCN) is to increase the success rate and the number of viable small businesses in North Carolina by providing high quality, readily accessible, no-cost assistance to prospective and existing small business owners, leading to job creation and retention.  Each Small Business Center (SBC), one located at each of the 58 community colleges, is a community-based provider of education and training, counseling, referral and information.</a:t>
            </a:r>
            <a:endParaRPr lang="en-US" sz="1350" b="1" dirty="0">
              <a:latin typeface="Franklin Gothic Book" panose="020B0503020102020204" pitchFamily="34" charset="0"/>
            </a:endParaRPr>
          </a:p>
          <a:p>
            <a:pPr marL="0" indent="0">
              <a:buNone/>
            </a:pPr>
            <a:endParaRPr lang="en-US" sz="1350" dirty="0"/>
          </a:p>
          <a:p>
            <a:pPr marL="0" indent="0">
              <a:buNone/>
            </a:pPr>
            <a:endParaRPr lang="en-US" sz="1500" dirty="0"/>
          </a:p>
          <a:p>
            <a:endParaRPr lang="en-US" sz="1500" dirty="0"/>
          </a:p>
        </p:txBody>
      </p:sp>
      <p:sp>
        <p:nvSpPr>
          <p:cNvPr id="4" name="TextBox 3"/>
          <p:cNvSpPr txBox="1"/>
          <p:nvPr/>
        </p:nvSpPr>
        <p:spPr>
          <a:xfrm>
            <a:off x="8713774" y="6539567"/>
            <a:ext cx="430226" cy="276999"/>
          </a:xfrm>
          <a:prstGeom prst="rect">
            <a:avLst/>
          </a:prstGeom>
          <a:solidFill>
            <a:schemeClr val="bg1"/>
          </a:solidFill>
        </p:spPr>
        <p:txBody>
          <a:bodyPr wrap="square" rtlCol="0">
            <a:spAutoFit/>
          </a:bodyPr>
          <a:lstStyle/>
          <a:p>
            <a:r>
              <a:rPr lang="en-US" sz="1200" dirty="0" smtClean="0"/>
              <a:t>8</a:t>
            </a:r>
            <a:endParaRPr lang="en-US" sz="1200" dirty="0"/>
          </a:p>
        </p:txBody>
      </p:sp>
    </p:spTree>
    <p:extLst>
      <p:ext uri="{BB962C8B-B14F-4D97-AF65-F5344CB8AC3E}">
        <p14:creationId xmlns:p14="http://schemas.microsoft.com/office/powerpoint/2010/main" val="997356726"/>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43219" y="1023768"/>
            <a:ext cx="691923" cy="691923"/>
          </a:xfrm>
          <a:prstGeom prst="rect">
            <a:avLst/>
          </a:prstGeom>
        </p:spPr>
      </p:pic>
      <p:sp>
        <p:nvSpPr>
          <p:cNvPr id="8" name="Title 1"/>
          <p:cNvSpPr txBox="1">
            <a:spLocks/>
          </p:cNvSpPr>
          <p:nvPr/>
        </p:nvSpPr>
        <p:spPr>
          <a:xfrm>
            <a:off x="1543050" y="102870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13" name="Title 12"/>
          <p:cNvSpPr>
            <a:spLocks noGrp="1"/>
          </p:cNvSpPr>
          <p:nvPr>
            <p:ph type="title"/>
          </p:nvPr>
        </p:nvSpPr>
        <p:spPr/>
        <p:txBody>
          <a:bodyPr>
            <a:normAutofit/>
          </a:bodyPr>
          <a:lstStyle/>
          <a:p>
            <a:pPr algn="ctr"/>
            <a:r>
              <a:rPr lang="en-US" b="1" dirty="0"/>
              <a:t>DLA: Prime Vendor</a:t>
            </a:r>
          </a:p>
        </p:txBody>
      </p:sp>
      <p:sp>
        <p:nvSpPr>
          <p:cNvPr id="3" name="Content Placeholder 2"/>
          <p:cNvSpPr>
            <a:spLocks noGrp="1"/>
          </p:cNvSpPr>
          <p:nvPr>
            <p:ph idx="1"/>
          </p:nvPr>
        </p:nvSpPr>
        <p:spPr>
          <a:xfrm>
            <a:off x="267511" y="2226469"/>
            <a:ext cx="8545748" cy="3447710"/>
          </a:xfrm>
        </p:spPr>
        <p:txBody>
          <a:bodyPr>
            <a:normAutofit fontScale="92500" lnSpcReduction="10000"/>
          </a:bodyPr>
          <a:lstStyle/>
          <a:p>
            <a:r>
              <a:rPr lang="en-US" dirty="0"/>
              <a:t>Defense Logistics Agency manages Prime Vendor contracts</a:t>
            </a:r>
          </a:p>
          <a:p>
            <a:r>
              <a:rPr lang="en-US" dirty="0" smtClean="0"/>
              <a:t>This source is screened FIRST for all procurement requests at NMCCL</a:t>
            </a:r>
          </a:p>
          <a:p>
            <a:r>
              <a:rPr lang="en-US" dirty="0" smtClean="0"/>
              <a:t>Information about the </a:t>
            </a:r>
            <a:r>
              <a:rPr lang="en-US" dirty="0" err="1" smtClean="0"/>
              <a:t>MedSurg</a:t>
            </a:r>
            <a:r>
              <a:rPr lang="en-US" dirty="0" smtClean="0"/>
              <a:t> Prime Vendor Program available at:</a:t>
            </a:r>
            <a:endParaRPr lang="en-US" dirty="0"/>
          </a:p>
          <a:p>
            <a:pPr marL="342900" lvl="1" indent="0">
              <a:buNone/>
            </a:pPr>
            <a:r>
              <a:rPr lang="en-US" dirty="0" smtClean="0">
                <a:hlinkClick r:id="rId6"/>
              </a:rPr>
              <a:t>https://www.medical.dla.mil/</a:t>
            </a:r>
            <a:r>
              <a:rPr lang="en-US" dirty="0" smtClean="0"/>
              <a:t> - choose the Prime Vendor Program tab at the top</a:t>
            </a:r>
            <a:endParaRPr lang="en-US" dirty="0"/>
          </a:p>
          <a:p>
            <a:r>
              <a:rPr lang="en-US" dirty="0"/>
              <a:t>Distribution and Pricing Agreement (DAPA</a:t>
            </a:r>
            <a:r>
              <a:rPr lang="en-US" dirty="0" smtClean="0"/>
              <a:t>) required to participate in program. Apply for a DAPA at the DLA site.</a:t>
            </a:r>
          </a:p>
          <a:p>
            <a:r>
              <a:rPr lang="en-US" sz="2250" dirty="0"/>
              <a:t>Two types of DAPAs for the Prime Vendor program:</a:t>
            </a:r>
          </a:p>
          <a:p>
            <a:pPr lvl="1">
              <a:buFont typeface="Courier New" panose="02070309020205020404" pitchFamily="49" charset="0"/>
              <a:buChar char="o"/>
            </a:pPr>
            <a:r>
              <a:rPr lang="en-US" sz="2250" dirty="0"/>
              <a:t>General DAPA: sutures, bandages, syringes, surgical devices, hospital linens and gowns, etc.</a:t>
            </a:r>
          </a:p>
          <a:p>
            <a:pPr lvl="1">
              <a:buFont typeface="Courier New" panose="02070309020205020404" pitchFamily="49" charset="0"/>
              <a:buChar char="o"/>
            </a:pPr>
            <a:r>
              <a:rPr lang="en-US" sz="2250" dirty="0"/>
              <a:t>Equipment DAPA: infusion pumps, suction apparatus, pulse dosimeters, exam tables, hospital carts, etc.</a:t>
            </a:r>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80</a:t>
            </a:r>
            <a:endParaRPr lang="en-US" sz="1200" dirty="0"/>
          </a:p>
        </p:txBody>
      </p:sp>
    </p:spTree>
    <p:extLst>
      <p:ext uri="{BB962C8B-B14F-4D97-AF65-F5344CB8AC3E}">
        <p14:creationId xmlns:p14="http://schemas.microsoft.com/office/powerpoint/2010/main" val="25596581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43219" y="1023768"/>
            <a:ext cx="691923" cy="691923"/>
          </a:xfrm>
          <a:prstGeom prst="rect">
            <a:avLst/>
          </a:prstGeom>
        </p:spPr>
      </p:pic>
      <p:sp>
        <p:nvSpPr>
          <p:cNvPr id="8" name="Title 1"/>
          <p:cNvSpPr txBox="1">
            <a:spLocks/>
          </p:cNvSpPr>
          <p:nvPr/>
        </p:nvSpPr>
        <p:spPr>
          <a:xfrm>
            <a:off x="1543050" y="102870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13" name="Title 12"/>
          <p:cNvSpPr>
            <a:spLocks noGrp="1"/>
          </p:cNvSpPr>
          <p:nvPr>
            <p:ph type="title"/>
          </p:nvPr>
        </p:nvSpPr>
        <p:spPr/>
        <p:txBody>
          <a:bodyPr>
            <a:normAutofit/>
          </a:bodyPr>
          <a:lstStyle/>
          <a:p>
            <a:pPr algn="ctr"/>
            <a:r>
              <a:rPr lang="en-US" b="1" dirty="0"/>
              <a:t>DLA: </a:t>
            </a:r>
            <a:r>
              <a:rPr lang="en-US" b="1" dirty="0" smtClean="0"/>
              <a:t>ECAT</a:t>
            </a:r>
            <a:endParaRPr lang="en-US" b="1" dirty="0"/>
          </a:p>
        </p:txBody>
      </p:sp>
      <p:sp>
        <p:nvSpPr>
          <p:cNvPr id="3" name="Content Placeholder 2"/>
          <p:cNvSpPr>
            <a:spLocks noGrp="1"/>
          </p:cNvSpPr>
          <p:nvPr>
            <p:ph idx="1"/>
          </p:nvPr>
        </p:nvSpPr>
        <p:spPr>
          <a:xfrm>
            <a:off x="267511" y="2226469"/>
            <a:ext cx="8545748" cy="3447710"/>
          </a:xfrm>
        </p:spPr>
        <p:txBody>
          <a:bodyPr>
            <a:normAutofit/>
          </a:bodyPr>
          <a:lstStyle/>
          <a:p>
            <a:r>
              <a:rPr lang="en-US" dirty="0"/>
              <a:t>Defense Logistics Agency manages </a:t>
            </a:r>
            <a:r>
              <a:rPr lang="en-US" dirty="0" smtClean="0"/>
              <a:t>Electronic Catalog (ECAT) contracts</a:t>
            </a:r>
            <a:endParaRPr lang="en-US" dirty="0"/>
          </a:p>
          <a:p>
            <a:r>
              <a:rPr lang="en-US" dirty="0" smtClean="0"/>
              <a:t>This source is screened FIRST for all procurement requests at NMCCL</a:t>
            </a:r>
          </a:p>
          <a:p>
            <a:r>
              <a:rPr lang="en-US" dirty="0"/>
              <a:t>Information about the </a:t>
            </a:r>
            <a:r>
              <a:rPr lang="en-US" dirty="0" smtClean="0"/>
              <a:t>ECAT Program </a:t>
            </a:r>
            <a:r>
              <a:rPr lang="en-US" dirty="0"/>
              <a:t>available at:</a:t>
            </a:r>
          </a:p>
          <a:p>
            <a:pPr marL="342900" lvl="1" indent="0">
              <a:buNone/>
            </a:pPr>
            <a:r>
              <a:rPr lang="en-US" dirty="0">
                <a:hlinkClick r:id="rId6"/>
              </a:rPr>
              <a:t>https://www.medical.dla.mil/</a:t>
            </a:r>
            <a:r>
              <a:rPr lang="en-US" dirty="0"/>
              <a:t> - choose the </a:t>
            </a:r>
            <a:r>
              <a:rPr lang="en-US" dirty="0" smtClean="0"/>
              <a:t>ECAT tab </a:t>
            </a:r>
            <a:r>
              <a:rPr lang="en-US" dirty="0"/>
              <a:t>at the top</a:t>
            </a:r>
          </a:p>
          <a:p>
            <a:r>
              <a:rPr lang="en-US" dirty="0" smtClean="0"/>
              <a:t>Programs offered through ECAT: dental, equipment, laboratory, optical, etc.</a:t>
            </a:r>
            <a:endParaRPr lang="en-US" dirty="0"/>
          </a:p>
          <a:p>
            <a:pPr lvl="1">
              <a:buFont typeface="Courier New" panose="02070309020205020404" pitchFamily="49" charset="0"/>
              <a:buChar char="o"/>
            </a:pPr>
            <a:endParaRPr lang="en-US" dirty="0" smtClean="0"/>
          </a:p>
          <a:p>
            <a:pPr marL="0" indent="0">
              <a:buNone/>
            </a:pPr>
            <a:r>
              <a:rPr lang="en-US" dirty="0"/>
              <a:t> </a:t>
            </a:r>
            <a:r>
              <a:rPr lang="en-US" dirty="0" smtClean="0"/>
              <a:t>	</a:t>
            </a:r>
            <a:endParaRPr lang="en-US" dirty="0"/>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81</a:t>
            </a:r>
            <a:endParaRPr lang="en-US" sz="1200" dirty="0"/>
          </a:p>
        </p:txBody>
      </p:sp>
    </p:spTree>
    <p:extLst>
      <p:ext uri="{BB962C8B-B14F-4D97-AF65-F5344CB8AC3E}">
        <p14:creationId xmlns:p14="http://schemas.microsoft.com/office/powerpoint/2010/main" val="17169544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43219" y="986858"/>
            <a:ext cx="691923" cy="691923"/>
          </a:xfrm>
          <a:prstGeom prst="rect">
            <a:avLst/>
          </a:prstGeom>
        </p:spPr>
      </p:pic>
      <p:sp>
        <p:nvSpPr>
          <p:cNvPr id="8" name="Title 1"/>
          <p:cNvSpPr txBox="1">
            <a:spLocks/>
          </p:cNvSpPr>
          <p:nvPr/>
        </p:nvSpPr>
        <p:spPr>
          <a:xfrm>
            <a:off x="-187474" y="115482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2" name="Title 1"/>
          <p:cNvSpPr>
            <a:spLocks noGrp="1"/>
          </p:cNvSpPr>
          <p:nvPr>
            <p:ph type="title"/>
          </p:nvPr>
        </p:nvSpPr>
        <p:spPr>
          <a:xfrm>
            <a:off x="2068212" y="947737"/>
            <a:ext cx="4897965" cy="994172"/>
          </a:xfrm>
        </p:spPr>
        <p:txBody>
          <a:bodyPr/>
          <a:lstStyle/>
          <a:p>
            <a:pPr algn="ctr"/>
            <a:r>
              <a:rPr lang="en-US" b="1" dirty="0" smtClean="0"/>
              <a:t>Methods of Procurement</a:t>
            </a:r>
            <a:endParaRPr lang="en-US" b="1" dirty="0"/>
          </a:p>
        </p:txBody>
      </p:sp>
      <p:sp>
        <p:nvSpPr>
          <p:cNvPr id="3" name="Content Placeholder 2"/>
          <p:cNvSpPr>
            <a:spLocks noGrp="1"/>
          </p:cNvSpPr>
          <p:nvPr>
            <p:ph idx="1"/>
          </p:nvPr>
        </p:nvSpPr>
        <p:spPr>
          <a:xfrm>
            <a:off x="628649" y="1842406"/>
            <a:ext cx="7886700" cy="3263504"/>
          </a:xfrm>
        </p:spPr>
        <p:txBody>
          <a:bodyPr>
            <a:normAutofit/>
          </a:bodyPr>
          <a:lstStyle/>
          <a:p>
            <a:pPr marL="0" indent="0">
              <a:buNone/>
            </a:pPr>
            <a:endParaRPr lang="en-US" sz="3000" dirty="0"/>
          </a:p>
          <a:p>
            <a:pPr marL="0" indent="0">
              <a:buNone/>
            </a:pPr>
            <a:r>
              <a:rPr lang="en-US" sz="3000" dirty="0"/>
              <a:t>Upon conclusion of mandatory sources screening, procurement is made via contract or Government Commercial Purchase Card (GCPC), based on dollar value of the procurement.</a:t>
            </a:r>
          </a:p>
        </p:txBody>
      </p:sp>
      <p:sp>
        <p:nvSpPr>
          <p:cNvPr id="9" name="TextBox 8"/>
          <p:cNvSpPr txBox="1"/>
          <p:nvPr/>
        </p:nvSpPr>
        <p:spPr>
          <a:xfrm>
            <a:off x="8589180" y="6494411"/>
            <a:ext cx="430226" cy="276999"/>
          </a:xfrm>
          <a:prstGeom prst="rect">
            <a:avLst/>
          </a:prstGeom>
          <a:solidFill>
            <a:schemeClr val="bg1"/>
          </a:solidFill>
        </p:spPr>
        <p:txBody>
          <a:bodyPr wrap="square" rtlCol="0">
            <a:spAutoFit/>
          </a:bodyPr>
          <a:lstStyle/>
          <a:p>
            <a:r>
              <a:rPr lang="en-US" sz="1200" dirty="0" smtClean="0"/>
              <a:t>82</a:t>
            </a:r>
            <a:endParaRPr lang="en-US" sz="1200" dirty="0"/>
          </a:p>
        </p:txBody>
      </p:sp>
    </p:spTree>
    <p:extLst>
      <p:ext uri="{BB962C8B-B14F-4D97-AF65-F5344CB8AC3E}">
        <p14:creationId xmlns:p14="http://schemas.microsoft.com/office/powerpoint/2010/main" val="20239560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43219" y="986858"/>
            <a:ext cx="691923" cy="691923"/>
          </a:xfrm>
          <a:prstGeom prst="rect">
            <a:avLst/>
          </a:prstGeom>
        </p:spPr>
      </p:pic>
      <p:sp>
        <p:nvSpPr>
          <p:cNvPr id="8" name="Title 1"/>
          <p:cNvSpPr txBox="1">
            <a:spLocks/>
          </p:cNvSpPr>
          <p:nvPr/>
        </p:nvSpPr>
        <p:spPr>
          <a:xfrm>
            <a:off x="-187474" y="115482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2" name="Title 1"/>
          <p:cNvSpPr>
            <a:spLocks noGrp="1"/>
          </p:cNvSpPr>
          <p:nvPr>
            <p:ph type="title"/>
          </p:nvPr>
        </p:nvSpPr>
        <p:spPr>
          <a:xfrm>
            <a:off x="1142999" y="979411"/>
            <a:ext cx="6858000" cy="994172"/>
          </a:xfrm>
        </p:spPr>
        <p:txBody>
          <a:bodyPr>
            <a:normAutofit fontScale="90000"/>
          </a:bodyPr>
          <a:lstStyle/>
          <a:p>
            <a:pPr algn="ctr"/>
            <a:r>
              <a:rPr lang="en-US" b="1" dirty="0" smtClean="0"/>
              <a:t>Procurements &lt;Micro-Purchase Threshold</a:t>
            </a:r>
            <a:endParaRPr lang="en-US" b="1" dirty="0"/>
          </a:p>
        </p:txBody>
      </p:sp>
      <p:sp>
        <p:nvSpPr>
          <p:cNvPr id="3" name="Content Placeholder 2"/>
          <p:cNvSpPr>
            <a:spLocks noGrp="1"/>
          </p:cNvSpPr>
          <p:nvPr>
            <p:ph idx="1"/>
          </p:nvPr>
        </p:nvSpPr>
        <p:spPr>
          <a:xfrm>
            <a:off x="628649" y="2065405"/>
            <a:ext cx="7886700" cy="3263504"/>
          </a:xfrm>
        </p:spPr>
        <p:txBody>
          <a:bodyPr>
            <a:normAutofit/>
          </a:bodyPr>
          <a:lstStyle/>
          <a:p>
            <a:r>
              <a:rPr lang="en-US" sz="3000" dirty="0"/>
              <a:t>GCPC is method of payment for procurements under the following thresholds:</a:t>
            </a:r>
          </a:p>
          <a:p>
            <a:pPr lvl="1"/>
            <a:r>
              <a:rPr lang="en-US" sz="2700" dirty="0"/>
              <a:t>$2,000 for construction</a:t>
            </a:r>
          </a:p>
          <a:p>
            <a:pPr lvl="1"/>
            <a:r>
              <a:rPr lang="en-US" sz="2700" dirty="0"/>
              <a:t>$2,500 for services</a:t>
            </a:r>
          </a:p>
          <a:p>
            <a:pPr lvl="1"/>
            <a:r>
              <a:rPr lang="en-US" sz="2700" dirty="0"/>
              <a:t>$10,000 for supplies</a:t>
            </a:r>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83</a:t>
            </a:r>
            <a:endParaRPr lang="en-US" sz="1200" dirty="0"/>
          </a:p>
        </p:txBody>
      </p:sp>
    </p:spTree>
    <p:extLst>
      <p:ext uri="{BB962C8B-B14F-4D97-AF65-F5344CB8AC3E}">
        <p14:creationId xmlns:p14="http://schemas.microsoft.com/office/powerpoint/2010/main" val="4566582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43219" y="986858"/>
            <a:ext cx="691923" cy="691923"/>
          </a:xfrm>
          <a:prstGeom prst="rect">
            <a:avLst/>
          </a:prstGeom>
        </p:spPr>
      </p:pic>
      <p:sp>
        <p:nvSpPr>
          <p:cNvPr id="8" name="Title 1"/>
          <p:cNvSpPr txBox="1">
            <a:spLocks/>
          </p:cNvSpPr>
          <p:nvPr/>
        </p:nvSpPr>
        <p:spPr>
          <a:xfrm>
            <a:off x="-187474" y="115482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2" name="Title 1"/>
          <p:cNvSpPr>
            <a:spLocks noGrp="1"/>
          </p:cNvSpPr>
          <p:nvPr>
            <p:ph type="title"/>
          </p:nvPr>
        </p:nvSpPr>
        <p:spPr>
          <a:xfrm>
            <a:off x="1142999" y="947737"/>
            <a:ext cx="6858000" cy="994172"/>
          </a:xfrm>
        </p:spPr>
        <p:txBody>
          <a:bodyPr>
            <a:normAutofit fontScale="90000"/>
          </a:bodyPr>
          <a:lstStyle/>
          <a:p>
            <a:pPr algn="ctr"/>
            <a:r>
              <a:rPr lang="en-US" b="1" dirty="0" smtClean="0"/>
              <a:t>Procurements &gt;Micro-Purchase Threshold</a:t>
            </a:r>
            <a:endParaRPr lang="en-US" b="1" dirty="0"/>
          </a:p>
        </p:txBody>
      </p:sp>
      <p:sp>
        <p:nvSpPr>
          <p:cNvPr id="3" name="Content Placeholder 2"/>
          <p:cNvSpPr>
            <a:spLocks noGrp="1"/>
          </p:cNvSpPr>
          <p:nvPr>
            <p:ph idx="1"/>
          </p:nvPr>
        </p:nvSpPr>
        <p:spPr>
          <a:xfrm>
            <a:off x="628649" y="2102727"/>
            <a:ext cx="7886700" cy="3263504"/>
          </a:xfrm>
        </p:spPr>
        <p:txBody>
          <a:bodyPr>
            <a:normAutofit fontScale="85000" lnSpcReduction="20000"/>
          </a:bodyPr>
          <a:lstStyle/>
          <a:p>
            <a:r>
              <a:rPr lang="en-US" sz="3000" dirty="0"/>
              <a:t>Government contract is method of procurement for requirements exceeding thresholds on previous slide</a:t>
            </a:r>
          </a:p>
          <a:p>
            <a:r>
              <a:rPr lang="en-US" sz="3000" dirty="0"/>
              <a:t>Must have active System for Award Management (SAM) registration </a:t>
            </a:r>
          </a:p>
          <a:p>
            <a:r>
              <a:rPr lang="en-US" sz="3000" dirty="0"/>
              <a:t>Invoices are submitted/paid through Wide Area Workflow (WAWF)</a:t>
            </a:r>
          </a:p>
          <a:p>
            <a:pPr marL="171450" lvl="1">
              <a:spcBef>
                <a:spcPts val="750"/>
              </a:spcBef>
            </a:pPr>
            <a:r>
              <a:rPr lang="en-US" sz="3000" dirty="0"/>
              <a:t>Small Business Professional reviews recommended course of action (set-aside, full and open competition, brand name/sole source exclusions) for each procurement</a:t>
            </a:r>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84</a:t>
            </a:r>
            <a:endParaRPr lang="en-US" sz="1200" dirty="0"/>
          </a:p>
        </p:txBody>
      </p:sp>
    </p:spTree>
    <p:extLst>
      <p:ext uri="{BB962C8B-B14F-4D97-AF65-F5344CB8AC3E}">
        <p14:creationId xmlns:p14="http://schemas.microsoft.com/office/powerpoint/2010/main" val="1122613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3534" y="994002"/>
            <a:ext cx="677636" cy="67763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800000">
            <a:off x="1142999" y="5347607"/>
            <a:ext cx="6858000" cy="653142"/>
          </a:xfrm>
          <a:prstGeom prst="rect">
            <a:avLst/>
          </a:prstGeom>
        </p:spPr>
      </p:pic>
      <p:sp>
        <p:nvSpPr>
          <p:cNvPr id="6" name="Rectangle 5"/>
          <p:cNvSpPr/>
          <p:nvPr/>
        </p:nvSpPr>
        <p:spPr>
          <a:xfrm>
            <a:off x="3243343" y="5674179"/>
            <a:ext cx="2926614" cy="257208"/>
          </a:xfrm>
          <a:prstGeom prst="rect">
            <a:avLst/>
          </a:prstGeom>
          <a:noFill/>
        </p:spPr>
        <p:txBody>
          <a:bodyPr wrap="none" lIns="48980" tIns="24490" rIns="48980" bIns="24490">
            <a:spAutoFit/>
          </a:bodyPr>
          <a:lstStyle/>
          <a:p>
            <a:pPr algn="ctr" defTabSz="685800"/>
            <a:r>
              <a:rPr lang="en-US" sz="1350" dirty="0">
                <a:ln w="18415" cmpd="sng">
                  <a:solidFill>
                    <a:srgbClr val="FFFFFF"/>
                  </a:solidFill>
                  <a:prstDash val="solid"/>
                </a:ln>
                <a:solidFill>
                  <a:srgbClr val="FFFFFF"/>
                </a:solidFill>
                <a:latin typeface="Trajan Pro" pitchFamily="18" charset="0"/>
              </a:rPr>
              <a:t>The Medical Center of the Marine Corps</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43219" y="986858"/>
            <a:ext cx="691923" cy="691923"/>
          </a:xfrm>
          <a:prstGeom prst="rect">
            <a:avLst/>
          </a:prstGeom>
        </p:spPr>
      </p:pic>
      <p:sp>
        <p:nvSpPr>
          <p:cNvPr id="8" name="Title 1"/>
          <p:cNvSpPr txBox="1">
            <a:spLocks/>
          </p:cNvSpPr>
          <p:nvPr/>
        </p:nvSpPr>
        <p:spPr>
          <a:xfrm>
            <a:off x="-187474" y="1154820"/>
            <a:ext cx="6115050" cy="891779"/>
          </a:xfrm>
          <a:prstGeom prst="rect">
            <a:avLst/>
          </a:prstGeom>
        </p:spPr>
        <p:txBody>
          <a:bodyPr vert="horz" lIns="68572" tIns="34286" rIns="68572" bIns="34286" rtlCol="0" anchor="ctr">
            <a:normAutofit/>
          </a:bodyPr>
          <a:lstStyle>
            <a:lvl1pPr algn="ctr" defTabSz="914290" rtl="0" eaLnBrk="1" latinLnBrk="0" hangingPunct="1">
              <a:spcBef>
                <a:spcPct val="0"/>
              </a:spcBef>
              <a:buNone/>
              <a:defRPr sz="4400" kern="1200">
                <a:solidFill>
                  <a:schemeClr val="tx1"/>
                </a:solidFill>
                <a:latin typeface="+mj-lt"/>
                <a:ea typeface="+mj-ea"/>
                <a:cs typeface="+mj-cs"/>
              </a:defRPr>
            </a:lvl1pPr>
          </a:lstStyle>
          <a:p>
            <a:pPr defTabSz="685718"/>
            <a:endParaRPr lang="en-US" sz="2100" b="1" i="1" dirty="0">
              <a:solidFill>
                <a:prstClr val="black"/>
              </a:solidFill>
              <a:latin typeface="Calibri Light" panose="020F0302020204030204"/>
            </a:endParaRPr>
          </a:p>
        </p:txBody>
      </p:sp>
      <p:sp>
        <p:nvSpPr>
          <p:cNvPr id="2" name="Title 1"/>
          <p:cNvSpPr>
            <a:spLocks noGrp="1"/>
          </p:cNvSpPr>
          <p:nvPr>
            <p:ph type="title"/>
          </p:nvPr>
        </p:nvSpPr>
        <p:spPr>
          <a:xfrm>
            <a:off x="2068212" y="947737"/>
            <a:ext cx="4897965" cy="994172"/>
          </a:xfrm>
        </p:spPr>
        <p:txBody>
          <a:bodyPr>
            <a:normAutofit fontScale="90000"/>
          </a:bodyPr>
          <a:lstStyle/>
          <a:p>
            <a:pPr algn="ctr"/>
            <a:r>
              <a:rPr lang="en-US" b="1" dirty="0" smtClean="0"/>
              <a:t>Where We Solicit Our Opportunities</a:t>
            </a:r>
            <a:endParaRPr lang="en-US" b="1" dirty="0"/>
          </a:p>
        </p:txBody>
      </p:sp>
      <p:sp>
        <p:nvSpPr>
          <p:cNvPr id="3" name="Content Placeholder 2"/>
          <p:cNvSpPr>
            <a:spLocks noGrp="1"/>
          </p:cNvSpPr>
          <p:nvPr>
            <p:ph idx="1"/>
          </p:nvPr>
        </p:nvSpPr>
        <p:spPr>
          <a:xfrm>
            <a:off x="628649" y="2291105"/>
            <a:ext cx="7886700" cy="3263504"/>
          </a:xfrm>
        </p:spPr>
        <p:txBody>
          <a:bodyPr>
            <a:normAutofit/>
          </a:bodyPr>
          <a:lstStyle/>
          <a:p>
            <a:r>
              <a:rPr lang="en-US" sz="3000" dirty="0"/>
              <a:t>SAM.gov</a:t>
            </a:r>
          </a:p>
          <a:p>
            <a:r>
              <a:rPr lang="en-US" sz="3000" dirty="0"/>
              <a:t>GSA </a:t>
            </a:r>
            <a:r>
              <a:rPr lang="en-US" sz="3000" dirty="0" err="1"/>
              <a:t>eBuy</a:t>
            </a:r>
            <a:r>
              <a:rPr lang="en-US" sz="3000" dirty="0"/>
              <a:t> </a:t>
            </a:r>
          </a:p>
          <a:p>
            <a:r>
              <a:rPr lang="en-US" sz="3000" dirty="0"/>
              <a:t>NASA SEWP </a:t>
            </a:r>
          </a:p>
        </p:txBody>
      </p:sp>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85</a:t>
            </a:r>
            <a:endParaRPr lang="en-US" sz="1200" dirty="0"/>
          </a:p>
        </p:txBody>
      </p:sp>
    </p:spTree>
    <p:extLst>
      <p:ext uri="{BB962C8B-B14F-4D97-AF65-F5344CB8AC3E}">
        <p14:creationId xmlns:p14="http://schemas.microsoft.com/office/powerpoint/2010/main" val="2773186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 y="2449585"/>
            <a:ext cx="3575388" cy="2305295"/>
          </a:xfrm>
        </p:spPr>
        <p:txBody>
          <a:bodyPr>
            <a:normAutofit/>
          </a:bodyPr>
          <a:lstStyle/>
          <a:p>
            <a:r>
              <a:rPr lang="en-US" sz="2400" dirty="0">
                <a:solidFill>
                  <a:srgbClr val="002060"/>
                </a:solidFill>
              </a:rPr>
              <a:t>DLA AVIATION QAX CHERRY POINT</a:t>
            </a:r>
            <a:br>
              <a:rPr lang="en-US" sz="2400" dirty="0">
                <a:solidFill>
                  <a:srgbClr val="002060"/>
                </a:solidFill>
              </a:rPr>
            </a:br>
            <a:r>
              <a:rPr lang="en-US" sz="2400" dirty="0">
                <a:solidFill>
                  <a:srgbClr val="002060"/>
                </a:solidFill>
              </a:rPr>
              <a:t>IN SUPPORT OF FLEET READINESS CENTER EAST (FRCE)</a:t>
            </a:r>
          </a:p>
        </p:txBody>
      </p:sp>
      <p:sp>
        <p:nvSpPr>
          <p:cNvPr id="3" name="Subtitle 2"/>
          <p:cNvSpPr>
            <a:spLocks noGrp="1"/>
          </p:cNvSpPr>
          <p:nvPr>
            <p:ph type="subTitle" idx="1"/>
          </p:nvPr>
        </p:nvSpPr>
        <p:spPr/>
        <p:txBody>
          <a:bodyPr>
            <a:normAutofit fontScale="85000" lnSpcReduction="20000"/>
          </a:bodyPr>
          <a:lstStyle/>
          <a:p>
            <a:endParaRPr lang="en-US" dirty="0">
              <a:solidFill>
                <a:srgbClr val="002060"/>
              </a:solidFill>
            </a:endParaRPr>
          </a:p>
          <a:p>
            <a:r>
              <a:rPr lang="en-US" dirty="0">
                <a:solidFill>
                  <a:srgbClr val="002060"/>
                </a:solidFill>
              </a:rPr>
              <a:t>Larry Kemp</a:t>
            </a:r>
          </a:p>
          <a:p>
            <a:r>
              <a:rPr lang="en-US" dirty="0">
                <a:solidFill>
                  <a:srgbClr val="002060"/>
                </a:solidFill>
              </a:rPr>
              <a:t>Anita Smith</a:t>
            </a:r>
          </a:p>
          <a:p>
            <a:r>
              <a:rPr lang="en-US" dirty="0">
                <a:solidFill>
                  <a:srgbClr val="002060"/>
                </a:solidFill>
              </a:rPr>
              <a:t>Supervisory Contract Specialists</a:t>
            </a:r>
          </a:p>
          <a:p>
            <a:r>
              <a:rPr lang="en-US" dirty="0">
                <a:solidFill>
                  <a:srgbClr val="002060"/>
                </a:solidFill>
              </a:rPr>
              <a:t>DLA Aviation Cherry Point</a:t>
            </a:r>
            <a:r>
              <a:rPr lang="en-US">
                <a:solidFill>
                  <a:srgbClr val="002060"/>
                </a:solidFill>
              </a:rPr>
              <a:t>, NC</a:t>
            </a:r>
            <a:endParaRPr lang="en-US" dirty="0">
              <a:solidFill>
                <a:srgbClr val="002060"/>
              </a:solidFill>
            </a:endParaRPr>
          </a:p>
        </p:txBody>
      </p:sp>
      <p:sp>
        <p:nvSpPr>
          <p:cNvPr id="4" name="TextBox 3"/>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86</a:t>
            </a:r>
            <a:endParaRPr lang="en-US" sz="1200" dirty="0"/>
          </a:p>
        </p:txBody>
      </p:sp>
    </p:spTree>
    <p:extLst>
      <p:ext uri="{BB962C8B-B14F-4D97-AF65-F5344CB8AC3E}">
        <p14:creationId xmlns:p14="http://schemas.microsoft.com/office/powerpoint/2010/main" val="34868119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0"/>
            <a:ext cx="5029200" cy="1188720"/>
          </a:xfrm>
        </p:spPr>
        <p:txBody>
          <a:bodyPr>
            <a:normAutofit fontScale="90000"/>
          </a:bodyPr>
          <a:lstStyle/>
          <a:p>
            <a:r>
              <a:rPr lang="en-US" spc="-5" dirty="0">
                <a:cs typeface="Arial"/>
              </a:rPr>
              <a:t>DLA AVIATION QAXCC</a:t>
            </a:r>
            <a:br>
              <a:rPr lang="en-US" spc="-5" dirty="0">
                <a:cs typeface="Arial"/>
              </a:rPr>
            </a:br>
            <a:r>
              <a:rPr lang="en-US" spc="-5" dirty="0">
                <a:cs typeface="Arial"/>
              </a:rPr>
              <a:t>IN SUPPORT OF FLEET READINESS CENTER EAST (FRCE)</a:t>
            </a:r>
            <a:endParaRPr lang="en-US" dirty="0"/>
          </a:p>
        </p:txBody>
      </p:sp>
      <p:sp>
        <p:nvSpPr>
          <p:cNvPr id="3" name="Content Placeholder 2"/>
          <p:cNvSpPr>
            <a:spLocks noGrp="1"/>
          </p:cNvSpPr>
          <p:nvPr>
            <p:ph idx="1"/>
          </p:nvPr>
        </p:nvSpPr>
        <p:spPr>
          <a:xfrm>
            <a:off x="310393" y="1463039"/>
            <a:ext cx="8556769" cy="4962927"/>
          </a:xfrm>
        </p:spPr>
        <p:txBody>
          <a:bodyPr>
            <a:normAutofit fontScale="32500" lnSpcReduction="20000"/>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300" dirty="0"/>
              <a:t>DLA QAX Cherry Point Procurement Team provides support to our industrial customer, Fleet Readiness Center East (FRCE).  We develop, coordinate, facilitate, manage and plan the daily acquisition of aircraft parts, components, raw materials, and government supplies to support our customer’s organizational goals and objectives.  Our primary and ultimate goal is support of the warfighter!</a:t>
            </a:r>
          </a:p>
          <a:p>
            <a:pPr marL="0" indent="0">
              <a:buNone/>
            </a:pPr>
            <a:endParaRPr lang="en-US" sz="4300" dirty="0"/>
          </a:p>
          <a:p>
            <a:pPr marL="0" indent="0">
              <a:buNone/>
            </a:pPr>
            <a:r>
              <a:rPr lang="en-US" sz="3400" b="0" i="0" u="none" strike="noStrike" baseline="0" dirty="0">
                <a:solidFill>
                  <a:srgbClr val="000000"/>
                </a:solidFill>
              </a:rPr>
              <a:t>Government Points of Entry:  </a:t>
            </a:r>
          </a:p>
          <a:p>
            <a:pPr marL="0" indent="0">
              <a:buNone/>
            </a:pPr>
            <a:endParaRPr lang="en-US" sz="1800" b="0" i="0" u="none" strike="noStrike" baseline="0" dirty="0">
              <a:solidFill>
                <a:srgbClr val="000000"/>
              </a:solidFill>
              <a:latin typeface="Calibri" panose="020F0502020204030204" pitchFamily="34" charset="0"/>
            </a:endParaRPr>
          </a:p>
          <a:p>
            <a:pPr marL="12700" marR="5080">
              <a:lnSpc>
                <a:spcPct val="220000"/>
              </a:lnSpc>
              <a:spcBef>
                <a:spcPts val="360"/>
              </a:spcBef>
            </a:pPr>
            <a:r>
              <a:rPr lang="en-US" sz="3500" b="1" spc="-5" dirty="0">
                <a:latin typeface="Arial"/>
                <a:cs typeface="Arial"/>
              </a:rPr>
              <a:t>DLA </a:t>
            </a:r>
            <a:r>
              <a:rPr lang="en-US" sz="3500" b="1" dirty="0">
                <a:latin typeface="Arial"/>
                <a:cs typeface="Arial"/>
              </a:rPr>
              <a:t>Internet </a:t>
            </a:r>
            <a:r>
              <a:rPr lang="en-US" sz="3500" b="1" spc="-5" dirty="0">
                <a:latin typeface="Arial"/>
                <a:cs typeface="Arial"/>
              </a:rPr>
              <a:t>Bid Board </a:t>
            </a:r>
            <a:r>
              <a:rPr lang="en-US" sz="3500" b="1" spc="-10" dirty="0">
                <a:latin typeface="Arial"/>
                <a:cs typeface="Arial"/>
              </a:rPr>
              <a:t>System </a:t>
            </a:r>
            <a:r>
              <a:rPr lang="en-US" sz="3500" b="1" spc="-5" dirty="0">
                <a:latin typeface="Arial"/>
                <a:cs typeface="Arial"/>
              </a:rPr>
              <a:t>(DIBBS)</a:t>
            </a:r>
          </a:p>
          <a:p>
            <a:pPr marL="12700" marR="5080" indent="0">
              <a:lnSpc>
                <a:spcPct val="220000"/>
              </a:lnSpc>
              <a:spcBef>
                <a:spcPts val="360"/>
              </a:spcBef>
              <a:buNone/>
            </a:pPr>
            <a:r>
              <a:rPr lang="en-US" sz="3500" spc="-5" dirty="0">
                <a:latin typeface="Arial"/>
                <a:cs typeface="Arial"/>
              </a:rPr>
              <a:t>         W</a:t>
            </a:r>
            <a:r>
              <a:rPr lang="en-US" sz="3500" dirty="0">
                <a:latin typeface="Arial"/>
                <a:cs typeface="Arial"/>
              </a:rPr>
              <a:t>eb-based application that </a:t>
            </a:r>
            <a:r>
              <a:rPr lang="en-US" sz="3500" spc="-5" dirty="0">
                <a:latin typeface="Arial"/>
                <a:cs typeface="Arial"/>
              </a:rPr>
              <a:t>allows you  </a:t>
            </a:r>
            <a:r>
              <a:rPr lang="en-US" sz="3500" dirty="0">
                <a:latin typeface="Arial"/>
                <a:cs typeface="Arial"/>
              </a:rPr>
              <a:t>to search </a:t>
            </a:r>
            <a:r>
              <a:rPr lang="en-US" sz="3500" spc="-20" dirty="0">
                <a:latin typeface="Arial"/>
                <a:cs typeface="Arial"/>
              </a:rPr>
              <a:t>for, </a:t>
            </a:r>
            <a:r>
              <a:rPr lang="en-US" sz="3500" spc="-25" dirty="0">
                <a:latin typeface="Arial"/>
                <a:cs typeface="Arial"/>
              </a:rPr>
              <a:t>view, </a:t>
            </a:r>
            <a:r>
              <a:rPr lang="en-US" sz="3500" dirty="0">
                <a:latin typeface="Arial"/>
                <a:cs typeface="Arial"/>
              </a:rPr>
              <a:t>and submit secure quotes for</a:t>
            </a:r>
          </a:p>
          <a:p>
            <a:pPr marL="12700" marR="5080" indent="0">
              <a:lnSpc>
                <a:spcPct val="220000"/>
              </a:lnSpc>
              <a:spcBef>
                <a:spcPts val="360"/>
              </a:spcBef>
              <a:buNone/>
            </a:pPr>
            <a:r>
              <a:rPr lang="en-US" sz="3500" dirty="0">
                <a:latin typeface="Arial"/>
                <a:cs typeface="Arial"/>
              </a:rPr>
              <a:t>         DLA  solicitations </a:t>
            </a:r>
            <a:r>
              <a:rPr lang="en-US" sz="3500" spc="-5" dirty="0">
                <a:latin typeface="Arial"/>
                <a:cs typeface="Arial"/>
              </a:rPr>
              <a:t>allows </a:t>
            </a:r>
            <a:r>
              <a:rPr lang="en-US" sz="3500" dirty="0">
                <a:latin typeface="Arial"/>
                <a:cs typeface="Arial"/>
              </a:rPr>
              <a:t>users to search and </a:t>
            </a:r>
            <a:r>
              <a:rPr lang="en-US" sz="3500" spc="-5" dirty="0">
                <a:latin typeface="Arial"/>
                <a:cs typeface="Arial"/>
              </a:rPr>
              <a:t>view  </a:t>
            </a:r>
            <a:r>
              <a:rPr lang="en-US" sz="3500" dirty="0">
                <a:latin typeface="Arial"/>
                <a:cs typeface="Arial"/>
              </a:rPr>
              <a:t>awards, and other procurement</a:t>
            </a:r>
          </a:p>
          <a:p>
            <a:pPr marL="12700" marR="5080" indent="0">
              <a:lnSpc>
                <a:spcPct val="220000"/>
              </a:lnSpc>
              <a:spcBef>
                <a:spcPts val="360"/>
              </a:spcBef>
              <a:buNone/>
            </a:pPr>
            <a:r>
              <a:rPr lang="en-US" sz="3500" dirty="0">
                <a:latin typeface="Arial"/>
                <a:cs typeface="Arial"/>
              </a:rPr>
              <a:t>         information  </a:t>
            </a:r>
            <a:r>
              <a:rPr lang="en-US" sz="3500" spc="-45" dirty="0">
                <a:latin typeface="Arial"/>
                <a:cs typeface="Arial"/>
              </a:rPr>
              <a:t> </a:t>
            </a:r>
            <a:r>
              <a:rPr lang="en-US" sz="3500" u="heavy" spc="-5" dirty="0">
                <a:solidFill>
                  <a:srgbClr val="0563C1"/>
                </a:solidFill>
                <a:uFill>
                  <a:solidFill>
                    <a:srgbClr val="0563C1"/>
                  </a:solidFill>
                </a:uFill>
                <a:latin typeface="Arial"/>
                <a:cs typeface="Arial"/>
                <a:hlinkClick r:id="rId2"/>
              </a:rPr>
              <a:t>www.dibbs.bsm.dla.mil</a:t>
            </a:r>
            <a:endParaRPr lang="en-US" sz="3500" u="heavy" spc="-5" dirty="0">
              <a:solidFill>
                <a:srgbClr val="0563C1"/>
              </a:solidFill>
              <a:uFill>
                <a:solidFill>
                  <a:srgbClr val="0563C1"/>
                </a:solidFill>
              </a:uFill>
              <a:latin typeface="Arial"/>
              <a:cs typeface="Arial"/>
            </a:endParaRPr>
          </a:p>
          <a:p>
            <a:pPr marL="12700" marR="5080">
              <a:lnSpc>
                <a:spcPct val="100000"/>
              </a:lnSpc>
              <a:spcBef>
                <a:spcPts val="360"/>
              </a:spcBef>
            </a:pPr>
            <a:endParaRPr lang="en-US" sz="3500" dirty="0">
              <a:latin typeface="Arial"/>
              <a:cs typeface="Arial"/>
            </a:endParaRPr>
          </a:p>
          <a:p>
            <a:pPr marL="12700" marR="310515">
              <a:lnSpc>
                <a:spcPct val="100000"/>
              </a:lnSpc>
              <a:spcBef>
                <a:spcPts val="360"/>
              </a:spcBef>
            </a:pPr>
            <a:r>
              <a:rPr lang="en-US" sz="3500" b="1" spc="-5" dirty="0" err="1">
                <a:latin typeface="Arial"/>
                <a:cs typeface="Arial"/>
              </a:rPr>
              <a:t>Beta.SAM</a:t>
            </a:r>
            <a:r>
              <a:rPr lang="en-US" sz="3500" b="1" spc="-5" dirty="0">
                <a:latin typeface="Arial"/>
                <a:cs typeface="Arial"/>
              </a:rPr>
              <a:t> Opportunities</a:t>
            </a:r>
          </a:p>
          <a:p>
            <a:pPr marL="12700" marR="40005" indent="0">
              <a:lnSpc>
                <a:spcPct val="120000"/>
              </a:lnSpc>
              <a:buNone/>
            </a:pPr>
            <a:r>
              <a:rPr lang="en-US" sz="3500" dirty="0">
                <a:latin typeface="Arial"/>
                <a:cs typeface="Arial"/>
              </a:rPr>
              <a:t>         Federal Agencies publish</a:t>
            </a:r>
            <a:r>
              <a:rPr lang="en-US" sz="3500" spc="-120" dirty="0">
                <a:latin typeface="Arial"/>
                <a:cs typeface="Arial"/>
              </a:rPr>
              <a:t> </a:t>
            </a:r>
            <a:r>
              <a:rPr lang="en-US" sz="3500" dirty="0">
                <a:latin typeface="Arial"/>
                <a:cs typeface="Arial"/>
              </a:rPr>
              <a:t>their solicitations </a:t>
            </a:r>
            <a:r>
              <a:rPr lang="en-US" sz="3500" spc="-5" dirty="0">
                <a:latin typeface="Arial"/>
                <a:cs typeface="Arial"/>
              </a:rPr>
              <a:t>providing </a:t>
            </a:r>
            <a:r>
              <a:rPr lang="en-US" sz="3500" dirty="0">
                <a:latin typeface="Arial"/>
                <a:cs typeface="Arial"/>
              </a:rPr>
              <a:t>detailed  information on how and </a:t>
            </a:r>
            <a:r>
              <a:rPr lang="en-US" sz="3500" spc="-5" dirty="0">
                <a:latin typeface="Arial"/>
                <a:cs typeface="Arial"/>
              </a:rPr>
              <a:t>when  </a:t>
            </a:r>
          </a:p>
          <a:p>
            <a:pPr marL="12700" marR="40005" indent="0">
              <a:lnSpc>
                <a:spcPct val="120000"/>
              </a:lnSpc>
              <a:buNone/>
            </a:pPr>
            <a:r>
              <a:rPr lang="en-US" sz="3500" spc="-5" dirty="0">
                <a:latin typeface="Arial"/>
                <a:cs typeface="Arial"/>
              </a:rPr>
              <a:t>         vendors  </a:t>
            </a:r>
            <a:r>
              <a:rPr lang="en-US" sz="3500" dirty="0">
                <a:latin typeface="Arial"/>
                <a:cs typeface="Arial"/>
              </a:rPr>
              <a:t>should respond. </a:t>
            </a:r>
          </a:p>
          <a:p>
            <a:pPr marL="12700" marR="40005" indent="0">
              <a:lnSpc>
                <a:spcPct val="120000"/>
              </a:lnSpc>
              <a:buNone/>
            </a:pPr>
            <a:r>
              <a:rPr lang="en-US" sz="3500" dirty="0">
                <a:latin typeface="Arial"/>
                <a:cs typeface="Arial"/>
              </a:rPr>
              <a:t>         Utilize to search, </a:t>
            </a:r>
            <a:r>
              <a:rPr lang="en-US" sz="3500" spc="-10" dirty="0">
                <a:latin typeface="Arial"/>
                <a:cs typeface="Arial"/>
              </a:rPr>
              <a:t>monitor, </a:t>
            </a:r>
            <a:r>
              <a:rPr lang="en-US" sz="3500" dirty="0">
                <a:latin typeface="Arial"/>
                <a:cs typeface="Arial"/>
              </a:rPr>
              <a:t>and </a:t>
            </a:r>
            <a:r>
              <a:rPr lang="en-US" sz="3500" spc="-5" dirty="0">
                <a:latin typeface="Arial"/>
                <a:cs typeface="Arial"/>
              </a:rPr>
              <a:t>retrieve  </a:t>
            </a:r>
            <a:r>
              <a:rPr lang="en-US" sz="3500" dirty="0">
                <a:latin typeface="Arial"/>
                <a:cs typeface="Arial"/>
              </a:rPr>
              <a:t>potential opportunities matching the goods  and </a:t>
            </a:r>
            <a:r>
              <a:rPr lang="en-US" sz="3500" spc="-5" dirty="0">
                <a:latin typeface="Arial"/>
                <a:cs typeface="Arial"/>
              </a:rPr>
              <a:t>services </a:t>
            </a:r>
          </a:p>
          <a:p>
            <a:pPr marL="12700" marR="40005" indent="0">
              <a:lnSpc>
                <a:spcPct val="120000"/>
              </a:lnSpc>
              <a:buNone/>
            </a:pPr>
            <a:r>
              <a:rPr lang="en-US" sz="3500" spc="-5" dirty="0">
                <a:latin typeface="Arial"/>
                <a:cs typeface="Arial"/>
              </a:rPr>
              <a:t>         </a:t>
            </a:r>
            <a:r>
              <a:rPr lang="en-US" sz="3500" dirty="0">
                <a:latin typeface="Arial"/>
                <a:cs typeface="Arial"/>
              </a:rPr>
              <a:t>they </a:t>
            </a:r>
            <a:r>
              <a:rPr lang="en-US" sz="3500" spc="-5" dirty="0">
                <a:latin typeface="Arial"/>
                <a:cs typeface="Arial"/>
              </a:rPr>
              <a:t>provide.</a:t>
            </a:r>
            <a:r>
              <a:rPr lang="en-US" sz="3500" spc="-25" dirty="0">
                <a:latin typeface="Arial"/>
                <a:cs typeface="Arial"/>
              </a:rPr>
              <a:t> </a:t>
            </a:r>
            <a:r>
              <a:rPr lang="en-US" sz="3500" u="heavy" spc="-10" dirty="0">
                <a:solidFill>
                  <a:srgbClr val="0563C1"/>
                </a:solidFill>
                <a:uFill>
                  <a:solidFill>
                    <a:srgbClr val="0563C1"/>
                  </a:solidFill>
                </a:uFill>
                <a:latin typeface="Arial"/>
                <a:cs typeface="Arial"/>
              </a:rPr>
              <a:t>beta.SAM.gov</a:t>
            </a:r>
            <a:endParaRPr lang="en-US" sz="3500" dirty="0">
              <a:latin typeface="Arial"/>
              <a:cs typeface="Arial"/>
            </a:endParaRPr>
          </a:p>
          <a:p>
            <a:pPr marL="0" indent="0">
              <a:buNone/>
            </a:pPr>
            <a:endParaRPr lang="en-US" sz="18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 Placeholder 4"/>
          <p:cNvSpPr>
            <a:spLocks noGrp="1"/>
          </p:cNvSpPr>
          <p:nvPr>
            <p:ph type="body" sz="quarter" idx="13"/>
          </p:nvPr>
        </p:nvSpPr>
        <p:spPr/>
        <p:txBody>
          <a:bodyPr/>
          <a:lstStyle/>
          <a:p>
            <a:r>
              <a:rPr lang="en-US" dirty="0"/>
              <a:t>Source:  Director’s Office DLA Slide Template</a:t>
            </a:r>
            <a:br>
              <a:rPr lang="en-US" dirty="0"/>
            </a:br>
            <a:r>
              <a:rPr lang="en-US" dirty="0"/>
              <a:t>As of August 26, 2020</a:t>
            </a:r>
          </a:p>
        </p:txBody>
      </p:sp>
    </p:spTree>
    <p:extLst>
      <p:ext uri="{BB962C8B-B14F-4D97-AF65-F5344CB8AC3E}">
        <p14:creationId xmlns:p14="http://schemas.microsoft.com/office/powerpoint/2010/main" val="21013153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1868405" y="187819"/>
            <a:ext cx="8686800" cy="874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DLA Aviation</a:t>
            </a:r>
          </a:p>
        </p:txBody>
      </p:sp>
      <p:sp>
        <p:nvSpPr>
          <p:cNvPr id="21" name="TextBox 20"/>
          <p:cNvSpPr txBox="1"/>
          <p:nvPr/>
        </p:nvSpPr>
        <p:spPr>
          <a:xfrm>
            <a:off x="304800" y="1164389"/>
            <a:ext cx="85344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Provides global airpower supply solutions </a:t>
            </a:r>
          </a:p>
        </p:txBody>
      </p:sp>
      <p:sp>
        <p:nvSpPr>
          <p:cNvPr id="22" name="Text Box 10"/>
          <p:cNvSpPr txBox="1">
            <a:spLocks noChangeArrowheads="1"/>
          </p:cNvSpPr>
          <p:nvPr/>
        </p:nvSpPr>
        <p:spPr bwMode="auto">
          <a:xfrm>
            <a:off x="808175" y="1678218"/>
            <a:ext cx="2286000" cy="32226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CLASS IX</a:t>
            </a:r>
          </a:p>
        </p:txBody>
      </p:sp>
      <p:pic>
        <p:nvPicPr>
          <p:cNvPr id="23" name="Picture 2" descr="http://avstop.com/news_july_2010/S-70iTM_Black_Hawk_helicopter.jpg"/>
          <p:cNvPicPr>
            <a:picLocks noChangeAspect="1" noChangeArrowheads="1"/>
          </p:cNvPicPr>
          <p:nvPr/>
        </p:nvPicPr>
        <p:blipFill>
          <a:blip r:embed="rId2"/>
          <a:srcRect/>
          <a:stretch>
            <a:fillRect/>
          </a:stretch>
        </p:blipFill>
        <p:spPr bwMode="auto">
          <a:xfrm>
            <a:off x="6788937" y="5146831"/>
            <a:ext cx="1666516" cy="1115141"/>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pic>
        <p:nvPicPr>
          <p:cNvPr id="24" name="Picture 2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05929" y="5093591"/>
            <a:ext cx="1884997" cy="1272487"/>
          </a:xfrm>
          <a:prstGeom prst="roundRect">
            <a:avLst>
              <a:gd name="adj" fmla="val 16667"/>
            </a:avLst>
          </a:prstGeom>
          <a:ln>
            <a:noFill/>
          </a:ln>
          <a:effectLst>
            <a:outerShdw blurRad="76200" dist="38100" dir="7800000" algn="tl" rotWithShape="0">
              <a:srgbClr val="000000">
                <a:alpha val="40000"/>
              </a:srgbClr>
            </a:outerShdw>
            <a:reflection blurRad="6350" stA="50000" endA="300" endPos="5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25"/>
          <p:cNvSpPr txBox="1"/>
          <p:nvPr/>
        </p:nvSpPr>
        <p:spPr>
          <a:xfrm>
            <a:off x="5122818" y="1973188"/>
            <a:ext cx="3082895" cy="341632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Richmond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Fleet Readiness Centers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San Diego</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Jacksonville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Cherry Point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Depot Level Reparable sites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Ogden</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Warner Robins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Huntsville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Oklahoma</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Philadelphia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Text Box 10"/>
          <p:cNvSpPr txBox="1">
            <a:spLocks noChangeArrowheads="1"/>
          </p:cNvSpPr>
          <p:nvPr/>
        </p:nvSpPr>
        <p:spPr bwMode="auto">
          <a:xfrm>
            <a:off x="5122818" y="1656966"/>
            <a:ext cx="3078976" cy="33821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Procurement Organizations</a:t>
            </a:r>
            <a:endPar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aphicFrame>
        <p:nvGraphicFramePr>
          <p:cNvPr id="28" name="Table 27"/>
          <p:cNvGraphicFramePr>
            <a:graphicFrameLocks noGrp="1"/>
          </p:cNvGraphicFramePr>
          <p:nvPr/>
        </p:nvGraphicFramePr>
        <p:xfrm>
          <a:off x="208033" y="1995183"/>
          <a:ext cx="3699885" cy="3627120"/>
        </p:xfrm>
        <a:graphic>
          <a:graphicData uri="http://schemas.openxmlformats.org/drawingml/2006/table">
            <a:tbl>
              <a:tblPr>
                <a:tableStyleId>{5C22544A-7EE6-4342-B048-85BDC9FD1C3A}</a:tableStyleId>
              </a:tblPr>
              <a:tblGrid>
                <a:gridCol w="2731653">
                  <a:extLst>
                    <a:ext uri="{9D8B030D-6E8A-4147-A177-3AD203B41FA5}">
                      <a16:colId xmlns:a16="http://schemas.microsoft.com/office/drawing/2014/main" val="376724638"/>
                    </a:ext>
                  </a:extLst>
                </a:gridCol>
                <a:gridCol w="968232">
                  <a:extLst>
                    <a:ext uri="{9D8B030D-6E8A-4147-A177-3AD203B41FA5}">
                      <a16:colId xmlns:a16="http://schemas.microsoft.com/office/drawing/2014/main" val="2355534244"/>
                    </a:ext>
                  </a:extLst>
                </a:gridCol>
              </a:tblGrid>
              <a:tr h="0">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Commodity</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Supply Class</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224404"/>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Aircraft Hydraulic, Vacuum and De-icing Components </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1650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936107"/>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Aircraft Landing Gear Components </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1620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467985"/>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Airframe Structural Components </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1560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7777087"/>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Bearings, Plain, Un-mounted</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3120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7845085"/>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Bushings, Rings, Shims and Spacers </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5365</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5957151"/>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Cable, Cord and Wire Assemblies</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5995</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2724564"/>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Chain and Wire Rope</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4010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210053"/>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Electrical Hardware, Supplies</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5975</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735852"/>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Engine Electrical Systems Components, Aircraft</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2925</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3850768"/>
                  </a:ext>
                </a:extLst>
              </a:tr>
              <a:tr h="202348">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Gas Turbines, Jet Engine and Components, Aircraft</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solidFill>
                            <a:schemeClr val="tx1"/>
                          </a:solidFill>
                          <a:effectLst/>
                          <a:latin typeface="Times New Roman" panose="02020603050405020304" pitchFamily="18" charset="0"/>
                          <a:cs typeface="Times New Roman" panose="02020603050405020304" pitchFamily="18" charset="0"/>
                        </a:rPr>
                        <a:t>2840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09613"/>
                  </a:ext>
                </a:extLst>
              </a:tr>
            </a:tbl>
          </a:graphicData>
        </a:graphic>
      </p:graphicFrame>
      <p:sp>
        <p:nvSpPr>
          <p:cNvPr id="29" name="Rectangle 28"/>
          <p:cNvSpPr/>
          <p:nvPr/>
        </p:nvSpPr>
        <p:spPr>
          <a:xfrm>
            <a:off x="3381375" y="6715125"/>
            <a:ext cx="2381250" cy="14287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OFFICIAL USE ONLY</a:t>
            </a:r>
          </a:p>
        </p:txBody>
      </p:sp>
      <p:sp>
        <p:nvSpPr>
          <p:cNvPr id="12" name="TextBox 11"/>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88</a:t>
            </a:r>
            <a:endParaRPr lang="en-US" sz="1200" dirty="0"/>
          </a:p>
        </p:txBody>
      </p:sp>
    </p:spTree>
    <p:extLst>
      <p:ext uri="{BB962C8B-B14F-4D97-AF65-F5344CB8AC3E}">
        <p14:creationId xmlns:p14="http://schemas.microsoft.com/office/powerpoint/2010/main" val="3037492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8"/>
          <p:cNvSpPr txBox="1">
            <a:spLocks noGrp="1"/>
          </p:cNvSpPr>
          <p:nvPr>
            <p:ph type="title"/>
          </p:nvPr>
        </p:nvSpPr>
        <p:spPr>
          <a:xfrm>
            <a:off x="3836019" y="120432"/>
            <a:ext cx="5029200" cy="822960"/>
          </a:xfrm>
          <a:prstGeom prst="rect">
            <a:avLst/>
          </a:prstGeom>
        </p:spPr>
        <p:txBody>
          <a:bodyPr vert="horz" wrap="square" lIns="0" tIns="12700" rIns="0" bIns="0" rtlCol="0">
            <a:spAutoFit/>
          </a:bodyPr>
          <a:lstStyle/>
          <a:p>
            <a:pPr marL="12700">
              <a:lnSpc>
                <a:spcPct val="100000"/>
              </a:lnSpc>
              <a:spcBef>
                <a:spcPts val="100"/>
              </a:spcBef>
            </a:pPr>
            <a:r>
              <a:rPr lang="en-US" sz="3200" spc="-5" dirty="0"/>
              <a:t>Aviation Small Business Performance</a:t>
            </a:r>
            <a:endParaRPr sz="3200" spc="-5" dirty="0"/>
          </a:p>
        </p:txBody>
      </p:sp>
      <p:graphicFrame>
        <p:nvGraphicFramePr>
          <p:cNvPr id="5" name="Chart 4"/>
          <p:cNvGraphicFramePr>
            <a:graphicFrameLocks/>
          </p:cNvGraphicFramePr>
          <p:nvPr/>
        </p:nvGraphicFramePr>
        <p:xfrm>
          <a:off x="78059" y="1213565"/>
          <a:ext cx="4572000" cy="2534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4391721" y="360741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701474" y="1353538"/>
            <a:ext cx="4262247" cy="147732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FY19 Highlights: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Exceeded goal (21.5% versus 18%)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SB dollars highest ever at Aviation ($1.9B)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Dollar increases in all subcategories</a:t>
            </a:r>
          </a:p>
        </p:txBody>
      </p:sp>
      <p:pic>
        <p:nvPicPr>
          <p:cNvPr id="8" name="Picture 7"/>
          <p:cNvPicPr>
            <a:picLocks noChangeAspect="1"/>
          </p:cNvPicPr>
          <p:nvPr/>
        </p:nvPicPr>
        <p:blipFill>
          <a:blip r:embed="rId4"/>
          <a:stretch>
            <a:fillRect/>
          </a:stretch>
        </p:blipFill>
        <p:spPr>
          <a:xfrm>
            <a:off x="0" y="3748964"/>
            <a:ext cx="4396761" cy="2791356"/>
          </a:xfrm>
          <a:prstGeom prst="rect">
            <a:avLst/>
          </a:prstGeom>
        </p:spPr>
      </p:pic>
      <p:sp>
        <p:nvSpPr>
          <p:cNvPr id="9" name="TextBox 8"/>
          <p:cNvSpPr txBox="1"/>
          <p:nvPr/>
        </p:nvSpPr>
        <p:spPr>
          <a:xfrm>
            <a:off x="8713774" y="6483122"/>
            <a:ext cx="430226" cy="276999"/>
          </a:xfrm>
          <a:prstGeom prst="rect">
            <a:avLst/>
          </a:prstGeom>
          <a:solidFill>
            <a:schemeClr val="bg1"/>
          </a:solidFill>
        </p:spPr>
        <p:txBody>
          <a:bodyPr wrap="square" rtlCol="0">
            <a:spAutoFit/>
          </a:bodyPr>
          <a:lstStyle/>
          <a:p>
            <a:r>
              <a:rPr lang="en-US" sz="1200" dirty="0" smtClean="0"/>
              <a:t>89</a:t>
            </a:r>
            <a:endParaRPr lang="en-US" sz="1200" dirty="0"/>
          </a:p>
        </p:txBody>
      </p:sp>
    </p:spTree>
    <p:extLst>
      <p:ext uri="{BB962C8B-B14F-4D97-AF65-F5344CB8AC3E}">
        <p14:creationId xmlns:p14="http://schemas.microsoft.com/office/powerpoint/2010/main" val="2233750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 Box 468"/>
          <p:cNvSpPr txBox="1">
            <a:spLocks noChangeArrowheads="1"/>
          </p:cNvSpPr>
          <p:nvPr/>
        </p:nvSpPr>
        <p:spPr bwMode="auto">
          <a:xfrm>
            <a:off x="1745265" y="4848733"/>
            <a:ext cx="1870506" cy="842538"/>
          </a:xfrm>
          <a:prstGeom prst="rect">
            <a:avLst/>
          </a:prstGeom>
          <a:noFill/>
          <a:ln w="12700">
            <a:noFill/>
            <a:miter lim="800000"/>
            <a:headEnd/>
            <a:tailEnd/>
          </a:ln>
        </p:spPr>
        <p:txBody>
          <a:bodyPr wrap="square">
            <a:spAutoFit/>
          </a:bodyPr>
          <a:lstStyle/>
          <a:p>
            <a:pPr defTabSz="685800" eaLnBrk="0" fontAlgn="base" hangingPunct="0">
              <a:spcBef>
                <a:spcPct val="0"/>
              </a:spcBef>
              <a:spcAft>
                <a:spcPct val="0"/>
              </a:spcAft>
              <a:defRPr/>
            </a:pPr>
            <a:r>
              <a:rPr lang="en-US" sz="825" b="1" dirty="0">
                <a:solidFill>
                  <a:srgbClr val="FFFFFF"/>
                </a:solidFill>
                <a:latin typeface="Calibri" panose="020F0502020204030204" pitchFamily="34" charset="0"/>
                <a:cs typeface="Calibri" panose="020F0502020204030204" pitchFamily="34" charset="0"/>
              </a:rPr>
              <a:t>Mark </a:t>
            </a:r>
            <a:r>
              <a:rPr lang="en-US" sz="825" b="1" dirty="0" err="1">
                <a:solidFill>
                  <a:srgbClr val="FFFFFF"/>
                </a:solidFill>
                <a:latin typeface="Calibri" panose="020F0502020204030204" pitchFamily="34" charset="0"/>
                <a:cs typeface="Calibri" panose="020F0502020204030204" pitchFamily="34" charset="0"/>
              </a:rPr>
              <a:t>Hagenbuch</a:t>
            </a:r>
            <a:r>
              <a:rPr lang="en-US" sz="825" b="1" dirty="0">
                <a:solidFill>
                  <a:srgbClr val="FFFFFF"/>
                </a:solidFill>
                <a:latin typeface="Calibri" panose="020F0502020204030204" pitchFamily="34" charset="0"/>
                <a:cs typeface="Calibri" panose="020F0502020204030204" pitchFamily="34" charset="0"/>
              </a:rPr>
              <a:t>, Deputy Director</a:t>
            </a:r>
          </a:p>
          <a:p>
            <a:pPr defTabSz="685800" fontAlgn="base">
              <a:spcBef>
                <a:spcPct val="0"/>
              </a:spcBef>
              <a:spcAft>
                <a:spcPct val="0"/>
              </a:spcAft>
            </a:pPr>
            <a:r>
              <a:rPr lang="en-US" sz="675" dirty="0">
                <a:solidFill>
                  <a:srgbClr val="FFFFFF"/>
                </a:solidFill>
                <a:latin typeface="Calibri" panose="020F0502020204030204" pitchFamily="34" charset="0"/>
                <a:cs typeface="Calibri" panose="020F0502020204030204" pitchFamily="34" charset="0"/>
              </a:rPr>
              <a:t>Guilford Technical Community College</a:t>
            </a:r>
          </a:p>
          <a:p>
            <a:pPr defTabSz="685800" fontAlgn="base">
              <a:spcBef>
                <a:spcPct val="0"/>
              </a:spcBef>
              <a:spcAft>
                <a:spcPct val="0"/>
              </a:spcAft>
            </a:pPr>
            <a:r>
              <a:rPr lang="en-US" sz="675" dirty="0">
                <a:solidFill>
                  <a:srgbClr val="FFFFFF"/>
                </a:solidFill>
                <a:latin typeface="Calibri" panose="020F0502020204030204" pitchFamily="34" charset="0"/>
                <a:cs typeface="Calibri" panose="020F0502020204030204" pitchFamily="34" charset="0"/>
              </a:rPr>
              <a:t>Nussbaum Center for Entrepreneurship</a:t>
            </a:r>
          </a:p>
          <a:p>
            <a:pPr defTabSz="685800" fontAlgn="base">
              <a:spcBef>
                <a:spcPct val="0"/>
              </a:spcBef>
              <a:spcAft>
                <a:spcPct val="0"/>
              </a:spcAft>
            </a:pPr>
            <a:r>
              <a:rPr lang="en-US" sz="675" dirty="0">
                <a:solidFill>
                  <a:srgbClr val="FFFFFF"/>
                </a:solidFill>
                <a:latin typeface="Calibri" panose="020F0502020204030204" pitchFamily="34" charset="0"/>
                <a:cs typeface="Calibri" panose="020F0502020204030204" pitchFamily="34" charset="0"/>
              </a:rPr>
              <a:t>1451 South Elm Eugene Street</a:t>
            </a:r>
          </a:p>
          <a:p>
            <a:pPr defTabSz="685800" fontAlgn="base">
              <a:spcBef>
                <a:spcPct val="0"/>
              </a:spcBef>
              <a:spcAft>
                <a:spcPct val="0"/>
              </a:spcAft>
            </a:pPr>
            <a:r>
              <a:rPr lang="en-US" sz="675" dirty="0">
                <a:solidFill>
                  <a:srgbClr val="FFFFFF"/>
                </a:solidFill>
                <a:latin typeface="Calibri" panose="020F0502020204030204" pitchFamily="34" charset="0"/>
                <a:cs typeface="Calibri" panose="020F0502020204030204" pitchFamily="34" charset="0"/>
              </a:rPr>
              <a:t>Greensboro, NC  27406</a:t>
            </a:r>
          </a:p>
          <a:p>
            <a:pPr defTabSz="685800" fontAlgn="base">
              <a:spcBef>
                <a:spcPct val="0"/>
              </a:spcBef>
              <a:spcAft>
                <a:spcPct val="0"/>
              </a:spcAft>
            </a:pPr>
            <a:r>
              <a:rPr lang="en-US" sz="675" dirty="0">
                <a:solidFill>
                  <a:srgbClr val="FFFFFF"/>
                </a:solidFill>
                <a:latin typeface="Calibri" panose="020F0502020204030204" pitchFamily="34" charset="0"/>
                <a:cs typeface="Calibri" panose="020F0502020204030204" pitchFamily="34" charset="0"/>
              </a:rPr>
              <a:t>(336) 334-4822  x62003</a:t>
            </a:r>
          </a:p>
          <a:p>
            <a:pPr defTabSz="685800" fontAlgn="base">
              <a:spcBef>
                <a:spcPct val="0"/>
              </a:spcBef>
              <a:spcAft>
                <a:spcPct val="0"/>
              </a:spcAft>
            </a:pPr>
            <a:r>
              <a:rPr lang="en-US" sz="675" dirty="0">
                <a:solidFill>
                  <a:srgbClr val="FFFFFF"/>
                </a:solidFill>
                <a:latin typeface="Calibri" panose="020F0502020204030204" pitchFamily="34" charset="0"/>
                <a:cs typeface="Calibri" panose="020F0502020204030204" pitchFamily="34" charset="0"/>
              </a:rPr>
              <a:t>mthagenbuch@gtcc.edu</a:t>
            </a:r>
          </a:p>
        </p:txBody>
      </p:sp>
      <p:sp>
        <p:nvSpPr>
          <p:cNvPr id="4099" name="Text Box 229"/>
          <p:cNvSpPr txBox="1">
            <a:spLocks noChangeArrowheads="1"/>
          </p:cNvSpPr>
          <p:nvPr/>
        </p:nvSpPr>
        <p:spPr bwMode="auto">
          <a:xfrm>
            <a:off x="1285030" y="2176489"/>
            <a:ext cx="1293614"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pPr>
            <a:r>
              <a:rPr lang="en-US" altLang="en-US" sz="825" b="1" spc="75" dirty="0">
                <a:solidFill>
                  <a:srgbClr val="FF6699"/>
                </a:solidFill>
                <a:latin typeface="Calibri" panose="020F0502020204030204" pitchFamily="34" charset="0"/>
                <a:cs typeface="Calibri" panose="020F0502020204030204" pitchFamily="34" charset="0"/>
              </a:rPr>
              <a:t>NORTHWEST REGION</a:t>
            </a:r>
          </a:p>
          <a:p>
            <a:pPr algn="ctr" defTabSz="685800" fontAlgn="base">
              <a:spcBef>
                <a:spcPct val="0"/>
              </a:spcBef>
              <a:spcAft>
                <a:spcPct val="0"/>
              </a:spcAft>
            </a:pPr>
            <a:r>
              <a:rPr lang="en-US" altLang="en-US" sz="600" b="1" i="1" dirty="0">
                <a:solidFill>
                  <a:srgbClr val="FFFFFF"/>
                </a:solidFill>
                <a:latin typeface="Calibri" panose="020F0502020204030204" pitchFamily="34" charset="0"/>
                <a:cs typeface="Calibri" panose="020F0502020204030204" pitchFamily="34" charset="0"/>
              </a:rPr>
              <a:t>Jeff </a:t>
            </a:r>
            <a:r>
              <a:rPr lang="en-US" altLang="en-US" sz="600" b="1" i="1" dirty="0" err="1">
                <a:solidFill>
                  <a:srgbClr val="FFFFFF"/>
                </a:solidFill>
                <a:latin typeface="Calibri" panose="020F0502020204030204" pitchFamily="34" charset="0"/>
                <a:cs typeface="Calibri" panose="020F0502020204030204" pitchFamily="34" charset="0"/>
              </a:rPr>
              <a:t>Neuville</a:t>
            </a:r>
            <a:r>
              <a:rPr lang="en-US" altLang="en-US" sz="600" b="1" i="1" dirty="0">
                <a:solidFill>
                  <a:srgbClr val="FFFFFF"/>
                </a:solidFill>
                <a:latin typeface="Calibri" panose="020F0502020204030204" pitchFamily="34" charset="0"/>
                <a:cs typeface="Calibri" panose="020F0502020204030204" pitchFamily="34" charset="0"/>
              </a:rPr>
              <a:t>, Regional Director</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Catawba Valley Community College</a:t>
            </a:r>
          </a:p>
          <a:p>
            <a:pPr algn="ctr" defTabSz="685800" fontAlgn="base">
              <a:spcBef>
                <a:spcPct val="0"/>
              </a:spcBef>
              <a:spcAft>
                <a:spcPct val="0"/>
              </a:spcAft>
            </a:pPr>
            <a:r>
              <a:rPr lang="en-US" sz="600" dirty="0">
                <a:solidFill>
                  <a:srgbClr val="FFFFFF"/>
                </a:solidFill>
                <a:latin typeface="Calibri" panose="020F0502020204030204" pitchFamily="34" charset="0"/>
                <a:cs typeface="Calibri" panose="020F0502020204030204" pitchFamily="34" charset="0"/>
              </a:rPr>
              <a:t>2664 Highway 70 SE</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Hickory, NC  28602</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(828) 327-7000, x4102</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jneuville@cvcc.edu</a:t>
            </a:r>
            <a:endParaRPr lang="en-US" altLang="en-US" sz="675" b="1" dirty="0">
              <a:solidFill>
                <a:srgbClr val="FFFFFF"/>
              </a:solidFill>
              <a:latin typeface="Calibri" panose="020F0502020204030204" pitchFamily="34" charset="0"/>
              <a:cs typeface="Calibri" panose="020F0502020204030204" pitchFamily="34" charset="0"/>
            </a:endParaRPr>
          </a:p>
        </p:txBody>
      </p:sp>
      <p:sp>
        <p:nvSpPr>
          <p:cNvPr id="4100" name="Text Box 230"/>
          <p:cNvSpPr txBox="1">
            <a:spLocks noChangeArrowheads="1"/>
          </p:cNvSpPr>
          <p:nvPr/>
        </p:nvSpPr>
        <p:spPr bwMode="auto">
          <a:xfrm>
            <a:off x="3208608" y="1196237"/>
            <a:ext cx="1515964"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pPr>
            <a:r>
              <a:rPr lang="en-US" altLang="en-US" sz="825" b="1" spc="75" dirty="0">
                <a:solidFill>
                  <a:srgbClr val="00B0F0"/>
                </a:solidFill>
                <a:latin typeface="Calibri" panose="020F0502020204030204" pitchFamily="34" charset="0"/>
                <a:cs typeface="Calibri" panose="020F0502020204030204" pitchFamily="34" charset="0"/>
              </a:rPr>
              <a:t>PIEDMONT/TRIAD REGION</a:t>
            </a:r>
          </a:p>
          <a:p>
            <a:pPr algn="ctr" defTabSz="685800" fontAlgn="base">
              <a:spcBef>
                <a:spcPct val="0"/>
              </a:spcBef>
              <a:spcAft>
                <a:spcPct val="0"/>
              </a:spcAft>
            </a:pPr>
            <a:r>
              <a:rPr lang="en-US" altLang="en-US" sz="600" b="1" i="1" dirty="0">
                <a:solidFill>
                  <a:srgbClr val="FFFFFF"/>
                </a:solidFill>
                <a:latin typeface="Calibri" panose="020F0502020204030204" pitchFamily="34" charset="0"/>
                <a:cs typeface="Calibri" panose="020F0502020204030204" pitchFamily="34" charset="0"/>
              </a:rPr>
              <a:t>Martha Larson, Regional Director</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Davidson-Davie Community College</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PO Box 1287</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Lexington, NC  27293</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(336) 224-4557</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martha_larson@davidsondavie.edu</a:t>
            </a:r>
          </a:p>
        </p:txBody>
      </p:sp>
      <p:sp>
        <p:nvSpPr>
          <p:cNvPr id="4101" name="Text Box 231"/>
          <p:cNvSpPr txBox="1">
            <a:spLocks noChangeArrowheads="1"/>
          </p:cNvSpPr>
          <p:nvPr/>
        </p:nvSpPr>
        <p:spPr bwMode="auto">
          <a:xfrm>
            <a:off x="4926716" y="1260075"/>
            <a:ext cx="1741457" cy="86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pPr>
            <a:r>
              <a:rPr lang="en-US" altLang="en-US" sz="825" b="1" spc="75" dirty="0">
                <a:solidFill>
                  <a:srgbClr val="DF8045">
                    <a:lumMod val="50000"/>
                  </a:srgbClr>
                </a:solidFill>
                <a:latin typeface="Calibri" panose="020F0502020204030204" pitchFamily="34" charset="0"/>
                <a:cs typeface="Calibri" panose="020F0502020204030204" pitchFamily="34" charset="0"/>
              </a:rPr>
              <a:t>NORTH CENTRAL REGION</a:t>
            </a:r>
          </a:p>
          <a:p>
            <a:pPr algn="ctr" defTabSz="685800" fontAlgn="base">
              <a:spcBef>
                <a:spcPct val="0"/>
              </a:spcBef>
              <a:spcAft>
                <a:spcPct val="0"/>
              </a:spcAft>
            </a:pPr>
            <a:r>
              <a:rPr lang="en-US" altLang="en-US" sz="600" b="1" i="1" dirty="0" err="1">
                <a:solidFill>
                  <a:srgbClr val="FFFFFF"/>
                </a:solidFill>
                <a:latin typeface="Calibri" panose="020F0502020204030204" pitchFamily="34" charset="0"/>
                <a:cs typeface="Calibri" panose="020F0502020204030204" pitchFamily="34" charset="0"/>
              </a:rPr>
              <a:t>Cherith</a:t>
            </a:r>
            <a:r>
              <a:rPr lang="en-US" altLang="en-US" sz="600" b="1" i="1" dirty="0">
                <a:solidFill>
                  <a:srgbClr val="FFFFFF"/>
                </a:solidFill>
                <a:latin typeface="Calibri" panose="020F0502020204030204" pitchFamily="34" charset="0"/>
                <a:cs typeface="Calibri" panose="020F0502020204030204" pitchFamily="34" charset="0"/>
              </a:rPr>
              <a:t> Roberson, Regional Director</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Wake Technical Community </a:t>
            </a:r>
            <a:r>
              <a:rPr lang="en-US" altLang="en-US" sz="600" dirty="0" err="1">
                <a:solidFill>
                  <a:srgbClr val="FFFFFF"/>
                </a:solidFill>
                <a:latin typeface="Calibri" panose="020F0502020204030204" pitchFamily="34" charset="0"/>
                <a:cs typeface="Calibri" panose="020F0502020204030204" pitchFamily="34" charset="0"/>
              </a:rPr>
              <a:t>College|West</a:t>
            </a:r>
            <a:r>
              <a:rPr lang="en-US" altLang="en-US" sz="600" dirty="0">
                <a:solidFill>
                  <a:srgbClr val="FFFFFF"/>
                </a:solidFill>
                <a:latin typeface="Calibri" panose="020F0502020204030204" pitchFamily="34" charset="0"/>
                <a:cs typeface="Calibri" panose="020F0502020204030204" pitchFamily="34" charset="0"/>
              </a:rPr>
              <a:t> Campus</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3434 </a:t>
            </a:r>
            <a:r>
              <a:rPr lang="en-US" altLang="en-US" sz="600" dirty="0" err="1">
                <a:solidFill>
                  <a:srgbClr val="FFFFFF"/>
                </a:solidFill>
                <a:latin typeface="Calibri" panose="020F0502020204030204" pitchFamily="34" charset="0"/>
                <a:cs typeface="Calibri" panose="020F0502020204030204" pitchFamily="34" charset="0"/>
              </a:rPr>
              <a:t>Kildaire</a:t>
            </a:r>
            <a:r>
              <a:rPr lang="en-US" altLang="en-US" sz="600" dirty="0">
                <a:solidFill>
                  <a:srgbClr val="FFFFFF"/>
                </a:solidFill>
                <a:latin typeface="Calibri" panose="020F0502020204030204" pitchFamily="34" charset="0"/>
                <a:cs typeface="Calibri" panose="020F0502020204030204" pitchFamily="34" charset="0"/>
              </a:rPr>
              <a:t> Farm Road</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Cary, NC  27518</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(919) 335-1007</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croberson@waketech.edu</a:t>
            </a:r>
          </a:p>
        </p:txBody>
      </p:sp>
      <p:sp>
        <p:nvSpPr>
          <p:cNvPr id="4102" name="Text Box 232"/>
          <p:cNvSpPr txBox="1">
            <a:spLocks noChangeArrowheads="1"/>
          </p:cNvSpPr>
          <p:nvPr/>
        </p:nvSpPr>
        <p:spPr bwMode="auto">
          <a:xfrm>
            <a:off x="6769608" y="1177505"/>
            <a:ext cx="1428750"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pPr>
            <a:r>
              <a:rPr lang="en-US" altLang="en-US" sz="825" b="1" spc="75" dirty="0">
                <a:solidFill>
                  <a:srgbClr val="FFC000">
                    <a:lumMod val="75000"/>
                  </a:srgbClr>
                </a:solidFill>
                <a:latin typeface="Calibri" panose="020F0502020204030204" pitchFamily="34" charset="0"/>
                <a:cs typeface="Calibri" panose="020F0502020204030204" pitchFamily="34" charset="0"/>
              </a:rPr>
              <a:t>NORTHEASTERN REGION</a:t>
            </a:r>
          </a:p>
          <a:p>
            <a:pPr algn="ctr" defTabSz="685800" fontAlgn="base">
              <a:spcBef>
                <a:spcPct val="0"/>
              </a:spcBef>
              <a:spcAft>
                <a:spcPct val="0"/>
              </a:spcAft>
            </a:pPr>
            <a:r>
              <a:rPr lang="en-US" altLang="en-US" sz="600" b="1" i="1" dirty="0">
                <a:solidFill>
                  <a:srgbClr val="FFFFFF"/>
                </a:solidFill>
                <a:latin typeface="Calibri" panose="020F0502020204030204" pitchFamily="34" charset="0"/>
                <a:cs typeface="Calibri" panose="020F0502020204030204" pitchFamily="34" charset="0"/>
              </a:rPr>
              <a:t>Ginger O’Neal, Regional Director</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College of the Albemarle</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PO Box 2327</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Elizabeth City,  NC  27906</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(252) 335-0821 x2370</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ginger_oneal@albemarle.edu</a:t>
            </a:r>
          </a:p>
        </p:txBody>
      </p:sp>
      <p:sp>
        <p:nvSpPr>
          <p:cNvPr id="4103" name="Text Box 233"/>
          <p:cNvSpPr txBox="1">
            <a:spLocks noChangeArrowheads="1"/>
          </p:cNvSpPr>
          <p:nvPr/>
        </p:nvSpPr>
        <p:spPr bwMode="auto">
          <a:xfrm>
            <a:off x="355104" y="3841517"/>
            <a:ext cx="1804393"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pPr>
            <a:r>
              <a:rPr lang="en-US" altLang="en-US" sz="825" b="1" spc="75" dirty="0">
                <a:solidFill>
                  <a:srgbClr val="FFFF99">
                    <a:lumMod val="90000"/>
                  </a:srgbClr>
                </a:solidFill>
                <a:latin typeface="Calibri" panose="020F0502020204030204" pitchFamily="34" charset="0"/>
                <a:cs typeface="Calibri" panose="020F0502020204030204" pitchFamily="34" charset="0"/>
              </a:rPr>
              <a:t>WESTERN REGION</a:t>
            </a:r>
          </a:p>
          <a:p>
            <a:pPr algn="ctr" defTabSz="685800" fontAlgn="base">
              <a:spcBef>
                <a:spcPct val="0"/>
              </a:spcBef>
              <a:spcAft>
                <a:spcPct val="0"/>
              </a:spcAft>
            </a:pPr>
            <a:r>
              <a:rPr lang="en-US" altLang="en-US" sz="600" b="1" i="1" dirty="0">
                <a:solidFill>
                  <a:srgbClr val="FFFFFF"/>
                </a:solidFill>
                <a:latin typeface="Calibri" panose="020F0502020204030204" pitchFamily="34" charset="0"/>
                <a:cs typeface="Calibri" panose="020F0502020204030204" pitchFamily="34" charset="0"/>
              </a:rPr>
              <a:t>Jill Sparks, Regional Director</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Asheville-Buncombe Technical Community College</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1465 Sand Hill Road, Suite 1060</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Candler, NC  28715</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(828) 398-7949</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jillmsparks@abtech.edu</a:t>
            </a:r>
          </a:p>
        </p:txBody>
      </p:sp>
      <p:sp>
        <p:nvSpPr>
          <p:cNvPr id="4104" name="Text Box 234"/>
          <p:cNvSpPr txBox="1">
            <a:spLocks noChangeArrowheads="1"/>
          </p:cNvSpPr>
          <p:nvPr/>
        </p:nvSpPr>
        <p:spPr bwMode="auto">
          <a:xfrm>
            <a:off x="2857030" y="3852180"/>
            <a:ext cx="1515665"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pPr>
            <a:r>
              <a:rPr lang="en-US" altLang="en-US" sz="825" b="1" spc="75" dirty="0">
                <a:solidFill>
                  <a:srgbClr val="FFC000"/>
                </a:solidFill>
                <a:latin typeface="Calibri" panose="020F0502020204030204" pitchFamily="34" charset="0"/>
                <a:cs typeface="Calibri" panose="020F0502020204030204" pitchFamily="34" charset="0"/>
              </a:rPr>
              <a:t>SOUTHWEST REGION</a:t>
            </a:r>
          </a:p>
          <a:p>
            <a:pPr algn="ctr" defTabSz="685800" fontAlgn="base">
              <a:spcBef>
                <a:spcPct val="0"/>
              </a:spcBef>
              <a:spcAft>
                <a:spcPct val="0"/>
              </a:spcAft>
            </a:pPr>
            <a:r>
              <a:rPr lang="en-US" altLang="en-US" sz="600" b="1" i="1" dirty="0">
                <a:solidFill>
                  <a:srgbClr val="FFFFFF"/>
                </a:solidFill>
                <a:latin typeface="Calibri" panose="020F0502020204030204" pitchFamily="34" charset="0"/>
                <a:cs typeface="Calibri" panose="020F0502020204030204" pitchFamily="34" charset="0"/>
              </a:rPr>
              <a:t>Renee </a:t>
            </a:r>
            <a:r>
              <a:rPr lang="en-US" altLang="en-US" sz="600" b="1" i="1" dirty="0" err="1">
                <a:solidFill>
                  <a:srgbClr val="FFFFFF"/>
                </a:solidFill>
                <a:latin typeface="Calibri" panose="020F0502020204030204" pitchFamily="34" charset="0"/>
                <a:cs typeface="Calibri" panose="020F0502020204030204" pitchFamily="34" charset="0"/>
              </a:rPr>
              <a:t>Hode</a:t>
            </a:r>
            <a:r>
              <a:rPr lang="en-US" altLang="en-US" sz="600" b="1" i="1" dirty="0">
                <a:solidFill>
                  <a:srgbClr val="FFFFFF"/>
                </a:solidFill>
                <a:latin typeface="Calibri" panose="020F0502020204030204" pitchFamily="34" charset="0"/>
                <a:cs typeface="Calibri" panose="020F0502020204030204" pitchFamily="34" charset="0"/>
              </a:rPr>
              <a:t>, Regional Director</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South Piedmont Community College</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4209 Old Charlotte Hwy</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Monroe, NC  28110</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(704) 290-5218</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rhode@spcc.edu</a:t>
            </a:r>
          </a:p>
        </p:txBody>
      </p:sp>
      <p:sp>
        <p:nvSpPr>
          <p:cNvPr id="4105" name="Text Box 235"/>
          <p:cNvSpPr txBox="1">
            <a:spLocks noChangeArrowheads="1"/>
          </p:cNvSpPr>
          <p:nvPr/>
        </p:nvSpPr>
        <p:spPr bwMode="auto">
          <a:xfrm>
            <a:off x="3997270" y="4269646"/>
            <a:ext cx="1544241"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tabLst>
                <a:tab pos="85725" algn="l"/>
              </a:tabLst>
            </a:pPr>
            <a:r>
              <a:rPr lang="en-US" altLang="en-US" sz="825" b="1" dirty="0">
                <a:solidFill>
                  <a:srgbClr val="92D050"/>
                </a:solidFill>
                <a:latin typeface="Calibri" panose="020F0502020204030204" pitchFamily="34" charset="0"/>
                <a:cs typeface="Calibri" panose="020F0502020204030204" pitchFamily="34" charset="0"/>
              </a:rPr>
              <a:t>	</a:t>
            </a:r>
            <a:r>
              <a:rPr lang="en-US" altLang="en-US" sz="825" b="1" spc="75" dirty="0">
                <a:solidFill>
                  <a:srgbClr val="92D050"/>
                </a:solidFill>
                <a:latin typeface="Calibri" panose="020F0502020204030204" pitchFamily="34" charset="0"/>
                <a:cs typeface="Calibri" panose="020F0502020204030204" pitchFamily="34" charset="0"/>
              </a:rPr>
              <a:t>SANDHILLS REGION</a:t>
            </a:r>
          </a:p>
          <a:p>
            <a:pPr algn="ctr" defTabSz="685800" fontAlgn="base">
              <a:spcBef>
                <a:spcPct val="0"/>
              </a:spcBef>
              <a:spcAft>
                <a:spcPct val="0"/>
              </a:spcAft>
              <a:tabLst>
                <a:tab pos="85725" algn="l"/>
              </a:tabLst>
            </a:pPr>
            <a:r>
              <a:rPr lang="en-US" altLang="en-US" sz="600" dirty="0">
                <a:solidFill>
                  <a:srgbClr val="FFFFFF"/>
                </a:solidFill>
                <a:cs typeface="Arial" charset="0"/>
              </a:rPr>
              <a:t>	</a:t>
            </a:r>
            <a:r>
              <a:rPr lang="en-US" altLang="en-US" sz="600" b="1" i="1" dirty="0">
                <a:solidFill>
                  <a:srgbClr val="FFFFFF"/>
                </a:solidFill>
                <a:latin typeface="Calibri" panose="020F0502020204030204" pitchFamily="34" charset="0"/>
                <a:cs typeface="Calibri" panose="020F0502020204030204" pitchFamily="34" charset="0"/>
              </a:rPr>
              <a:t>Todd </a:t>
            </a:r>
            <a:r>
              <a:rPr lang="en-US" altLang="en-US" sz="600" b="1" i="1" dirty="0" err="1">
                <a:solidFill>
                  <a:srgbClr val="FFFFFF"/>
                </a:solidFill>
                <a:latin typeface="Calibri" panose="020F0502020204030204" pitchFamily="34" charset="0"/>
                <a:cs typeface="Calibri" panose="020F0502020204030204" pitchFamily="34" charset="0"/>
              </a:rPr>
              <a:t>Lyden</a:t>
            </a:r>
            <a:r>
              <a:rPr lang="en-US" altLang="en-US" sz="600" b="1" i="1" dirty="0">
                <a:solidFill>
                  <a:srgbClr val="FFFFFF"/>
                </a:solidFill>
                <a:latin typeface="Calibri" panose="020F0502020204030204" pitchFamily="34" charset="0"/>
                <a:cs typeface="Calibri" panose="020F0502020204030204" pitchFamily="34" charset="0"/>
              </a:rPr>
              <a:t>, Regional Director</a:t>
            </a:r>
          </a:p>
          <a:p>
            <a:pPr algn="ctr" defTabSz="685800" fontAlgn="base">
              <a:spcBef>
                <a:spcPct val="0"/>
              </a:spcBef>
              <a:spcAft>
                <a:spcPct val="0"/>
              </a:spcAft>
              <a:tabLst>
                <a:tab pos="85725" algn="l"/>
              </a:tabLst>
            </a:pPr>
            <a:r>
              <a:rPr lang="en-US" altLang="en-US" sz="600" dirty="0">
                <a:solidFill>
                  <a:srgbClr val="FFFFFF"/>
                </a:solidFill>
                <a:latin typeface="Calibri" panose="020F0502020204030204" pitchFamily="34" charset="0"/>
                <a:cs typeface="Calibri" panose="020F0502020204030204" pitchFamily="34" charset="0"/>
              </a:rPr>
              <a:t>	Bladen Community College</a:t>
            </a:r>
          </a:p>
          <a:p>
            <a:pPr algn="ctr" defTabSz="685800" fontAlgn="base">
              <a:spcBef>
                <a:spcPct val="0"/>
              </a:spcBef>
              <a:spcAft>
                <a:spcPct val="0"/>
              </a:spcAft>
              <a:tabLst>
                <a:tab pos="85725" algn="l"/>
              </a:tabLst>
            </a:pPr>
            <a:r>
              <a:rPr lang="en-US" altLang="en-US" sz="600" dirty="0">
                <a:solidFill>
                  <a:srgbClr val="FFFFFF"/>
                </a:solidFill>
                <a:latin typeface="Calibri" panose="020F0502020204030204" pitchFamily="34" charset="0"/>
                <a:cs typeface="Calibri" panose="020F0502020204030204" pitchFamily="34" charset="0"/>
              </a:rPr>
              <a:t>	PO Box 266</a:t>
            </a:r>
          </a:p>
          <a:p>
            <a:pPr algn="ctr" defTabSz="685800" fontAlgn="base">
              <a:spcBef>
                <a:spcPct val="0"/>
              </a:spcBef>
              <a:spcAft>
                <a:spcPct val="0"/>
              </a:spcAft>
              <a:tabLst>
                <a:tab pos="85725" algn="l"/>
              </a:tabLst>
            </a:pPr>
            <a:r>
              <a:rPr lang="en-US" altLang="en-US" sz="600" dirty="0">
                <a:solidFill>
                  <a:srgbClr val="FFFFFF"/>
                </a:solidFill>
                <a:latin typeface="Calibri" panose="020F0502020204030204" pitchFamily="34" charset="0"/>
                <a:cs typeface="Calibri" panose="020F0502020204030204" pitchFamily="34" charset="0"/>
              </a:rPr>
              <a:t>	Dublin, NC  28332</a:t>
            </a:r>
          </a:p>
          <a:p>
            <a:pPr algn="ctr" defTabSz="685800" fontAlgn="base">
              <a:spcBef>
                <a:spcPct val="0"/>
              </a:spcBef>
              <a:spcAft>
                <a:spcPct val="0"/>
              </a:spcAft>
              <a:tabLst>
                <a:tab pos="85725" algn="l"/>
              </a:tabLst>
            </a:pPr>
            <a:r>
              <a:rPr lang="en-US" altLang="en-US" sz="600" dirty="0">
                <a:solidFill>
                  <a:srgbClr val="FFFFFF"/>
                </a:solidFill>
                <a:latin typeface="Calibri" panose="020F0502020204030204" pitchFamily="34" charset="0"/>
                <a:cs typeface="Calibri" panose="020F0502020204030204" pitchFamily="34" charset="0"/>
              </a:rPr>
              <a:t>	910-879-5572</a:t>
            </a:r>
          </a:p>
          <a:p>
            <a:pPr algn="ctr" defTabSz="685800" fontAlgn="base">
              <a:spcBef>
                <a:spcPct val="0"/>
              </a:spcBef>
              <a:spcAft>
                <a:spcPct val="0"/>
              </a:spcAft>
              <a:tabLst>
                <a:tab pos="85725" algn="l"/>
              </a:tabLst>
            </a:pPr>
            <a:r>
              <a:rPr lang="en-US" altLang="en-US" sz="600" dirty="0">
                <a:solidFill>
                  <a:srgbClr val="FFFFFF"/>
                </a:solidFill>
                <a:latin typeface="Calibri" panose="020F0502020204030204" pitchFamily="34" charset="0"/>
                <a:cs typeface="Calibri" panose="020F0502020204030204" pitchFamily="34" charset="0"/>
              </a:rPr>
              <a:t>	tlyden@bladencc.edu</a:t>
            </a:r>
          </a:p>
        </p:txBody>
      </p:sp>
      <p:sp>
        <p:nvSpPr>
          <p:cNvPr id="4106" name="Text Box 236"/>
          <p:cNvSpPr txBox="1">
            <a:spLocks noChangeArrowheads="1"/>
          </p:cNvSpPr>
          <p:nvPr/>
        </p:nvSpPr>
        <p:spPr bwMode="auto">
          <a:xfrm>
            <a:off x="7240178" y="4018025"/>
            <a:ext cx="13716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685800" fontAlgn="base">
              <a:spcBef>
                <a:spcPct val="0"/>
              </a:spcBef>
              <a:spcAft>
                <a:spcPct val="0"/>
              </a:spcAft>
            </a:pPr>
            <a:r>
              <a:rPr lang="en-US" altLang="en-US" sz="900" b="1" spc="75" dirty="0">
                <a:solidFill>
                  <a:srgbClr val="FF9900"/>
                </a:solidFill>
                <a:latin typeface="Calibri" panose="020F0502020204030204" pitchFamily="34" charset="0"/>
                <a:cs typeface="Calibri" panose="020F0502020204030204" pitchFamily="34" charset="0"/>
              </a:rPr>
              <a:t>SOUTHEAST REGION</a:t>
            </a:r>
          </a:p>
          <a:p>
            <a:pPr algn="ctr" defTabSz="685800" fontAlgn="base">
              <a:spcBef>
                <a:spcPct val="0"/>
              </a:spcBef>
              <a:spcAft>
                <a:spcPct val="0"/>
              </a:spcAft>
            </a:pPr>
            <a:r>
              <a:rPr lang="en-US" altLang="en-US" sz="600" b="1" i="1" dirty="0">
                <a:solidFill>
                  <a:srgbClr val="FFFFFF"/>
                </a:solidFill>
                <a:latin typeface="Calibri" panose="020F0502020204030204" pitchFamily="34" charset="0"/>
                <a:cs typeface="Calibri" panose="020F0502020204030204" pitchFamily="34" charset="0"/>
              </a:rPr>
              <a:t>Jerry Coleman, Regional Director</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Cape Fear Community College </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411 N. Front Street</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Wilmington, NC  28401</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(910) 362-7469</a:t>
            </a:r>
          </a:p>
          <a:p>
            <a:pPr algn="ctr" defTabSz="685800" fontAlgn="base">
              <a:spcBef>
                <a:spcPct val="0"/>
              </a:spcBef>
              <a:spcAft>
                <a:spcPct val="0"/>
              </a:spcAft>
            </a:pPr>
            <a:r>
              <a:rPr lang="en-US" altLang="en-US" sz="600" dirty="0">
                <a:solidFill>
                  <a:srgbClr val="FFFFFF"/>
                </a:solidFill>
                <a:latin typeface="Calibri" panose="020F0502020204030204" pitchFamily="34" charset="0"/>
                <a:cs typeface="Calibri" panose="020F0502020204030204" pitchFamily="34" charset="0"/>
              </a:rPr>
              <a:t>jdcoleman338@mail.cfcc.edu</a:t>
            </a:r>
            <a:r>
              <a:rPr lang="en-US" sz="600" dirty="0">
                <a:solidFill>
                  <a:srgbClr val="FFFFFF"/>
                </a:solidFill>
                <a:latin typeface="Calibri" panose="020F0502020204030204" pitchFamily="34" charset="0"/>
                <a:cs typeface="Calibri" panose="020F0502020204030204" pitchFamily="34" charset="0"/>
              </a:rPr>
              <a:t> </a:t>
            </a:r>
            <a:endParaRPr lang="en-US" altLang="en-US" sz="600" dirty="0">
              <a:solidFill>
                <a:srgbClr val="FFFFFF"/>
              </a:solidFill>
              <a:latin typeface="Calibri" panose="020F0502020204030204" pitchFamily="34" charset="0"/>
              <a:cs typeface="Calibri" panose="020F0502020204030204" pitchFamily="34" charset="0"/>
            </a:endParaRPr>
          </a:p>
          <a:p>
            <a:pPr defTabSz="685800" fontAlgn="base">
              <a:spcBef>
                <a:spcPct val="0"/>
              </a:spcBef>
              <a:spcAft>
                <a:spcPct val="0"/>
              </a:spcAft>
            </a:pPr>
            <a:endParaRPr lang="en-US" altLang="en-US" sz="600" dirty="0">
              <a:solidFill>
                <a:srgbClr val="FFFFFF"/>
              </a:solidFill>
              <a:cs typeface="Arial" charset="0"/>
            </a:endParaRPr>
          </a:p>
        </p:txBody>
      </p:sp>
      <p:sp>
        <p:nvSpPr>
          <p:cNvPr id="4108" name="Text Box 238"/>
          <p:cNvSpPr txBox="1">
            <a:spLocks noChangeArrowheads="1"/>
          </p:cNvSpPr>
          <p:nvPr/>
        </p:nvSpPr>
        <p:spPr bwMode="auto">
          <a:xfrm>
            <a:off x="6668696" y="5597590"/>
            <a:ext cx="7232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r>
              <a:rPr lang="en-US" altLang="en-US" sz="750" b="1" dirty="0">
                <a:solidFill>
                  <a:srgbClr val="FFFFFF"/>
                </a:solidFill>
                <a:latin typeface="Calibri" panose="020F0502020204030204" pitchFamily="34" charset="0"/>
                <a:cs typeface="Calibri" panose="020F0502020204030204" pitchFamily="34" charset="0"/>
              </a:rPr>
              <a:t>October 2021</a:t>
            </a:r>
          </a:p>
        </p:txBody>
      </p:sp>
      <p:sp>
        <p:nvSpPr>
          <p:cNvPr id="240" name="Text Box 468"/>
          <p:cNvSpPr txBox="1">
            <a:spLocks noChangeArrowheads="1"/>
          </p:cNvSpPr>
          <p:nvPr/>
        </p:nvSpPr>
        <p:spPr bwMode="auto">
          <a:xfrm>
            <a:off x="203843" y="4853472"/>
            <a:ext cx="1368624" cy="738664"/>
          </a:xfrm>
          <a:prstGeom prst="rect">
            <a:avLst/>
          </a:prstGeom>
          <a:noFill/>
          <a:ln w="12700">
            <a:noFill/>
            <a:miter lim="800000"/>
            <a:headEnd/>
            <a:tailEnd/>
          </a:ln>
        </p:spPr>
        <p:txBody>
          <a:bodyPr wrap="square">
            <a:spAutoFit/>
          </a:bodyPr>
          <a:lstStyle/>
          <a:p>
            <a:pPr defTabSz="685800" eaLnBrk="0" fontAlgn="base" hangingPunct="0">
              <a:spcBef>
                <a:spcPct val="0"/>
              </a:spcBef>
              <a:spcAft>
                <a:spcPct val="0"/>
              </a:spcAft>
              <a:defRPr/>
            </a:pPr>
            <a:r>
              <a:rPr lang="en-US" sz="825" b="1" dirty="0">
                <a:solidFill>
                  <a:srgbClr val="FFFFFF"/>
                </a:solidFill>
                <a:latin typeface="Calibri" panose="020F0502020204030204" pitchFamily="34" charset="0"/>
                <a:cs typeface="Calibri" panose="020F0502020204030204" pitchFamily="34" charset="0"/>
              </a:rPr>
              <a:t>Anne Shaw, State Director</a:t>
            </a:r>
          </a:p>
          <a:p>
            <a:pPr defTabSz="685800" eaLnBrk="0" fontAlgn="base" hangingPunct="0">
              <a:spcBef>
                <a:spcPct val="0"/>
              </a:spcBef>
              <a:spcAft>
                <a:spcPct val="0"/>
              </a:spcAft>
              <a:defRPr/>
            </a:pPr>
            <a:r>
              <a:rPr lang="en-US" sz="675" dirty="0">
                <a:solidFill>
                  <a:srgbClr val="FFFFFF"/>
                </a:solidFill>
                <a:latin typeface="Calibri" panose="020F0502020204030204" pitchFamily="34" charset="0"/>
                <a:cs typeface="Calibri" panose="020F0502020204030204" pitchFamily="34" charset="0"/>
              </a:rPr>
              <a:t>NC Community Colleges</a:t>
            </a:r>
          </a:p>
          <a:p>
            <a:pPr defTabSz="685800" fontAlgn="base">
              <a:spcBef>
                <a:spcPct val="0"/>
              </a:spcBef>
              <a:spcAft>
                <a:spcPct val="0"/>
              </a:spcAft>
              <a:defRPr/>
            </a:pPr>
            <a:r>
              <a:rPr lang="en-US" sz="675" dirty="0">
                <a:solidFill>
                  <a:srgbClr val="FFFFFF"/>
                </a:solidFill>
                <a:latin typeface="Calibri" panose="020F0502020204030204" pitchFamily="34" charset="0"/>
                <a:cs typeface="Calibri" panose="020F0502020204030204" pitchFamily="34" charset="0"/>
              </a:rPr>
              <a:t>910-545-3679 – cell</a:t>
            </a:r>
          </a:p>
          <a:p>
            <a:pPr defTabSz="685800" eaLnBrk="0" fontAlgn="base" hangingPunct="0">
              <a:spcBef>
                <a:spcPct val="0"/>
              </a:spcBef>
              <a:spcAft>
                <a:spcPct val="0"/>
              </a:spcAft>
              <a:defRPr/>
            </a:pPr>
            <a:r>
              <a:rPr lang="en-US" sz="675" dirty="0">
                <a:solidFill>
                  <a:srgbClr val="FFFFFF"/>
                </a:solidFill>
                <a:latin typeface="Calibri" panose="020F0502020204030204" pitchFamily="34" charset="0"/>
                <a:cs typeface="Calibri" panose="020F0502020204030204" pitchFamily="34" charset="0"/>
              </a:rPr>
              <a:t>910-938-6319 – office</a:t>
            </a:r>
          </a:p>
          <a:p>
            <a:pPr defTabSz="685800" eaLnBrk="0" fontAlgn="base" hangingPunct="0">
              <a:spcBef>
                <a:spcPct val="0"/>
              </a:spcBef>
              <a:spcAft>
                <a:spcPct val="0"/>
              </a:spcAft>
              <a:defRPr/>
            </a:pPr>
            <a:r>
              <a:rPr lang="en-US" sz="675" dirty="0">
                <a:solidFill>
                  <a:srgbClr val="FFFFFF"/>
                </a:solidFill>
                <a:latin typeface="Calibri" panose="020F0502020204030204" pitchFamily="34" charset="0"/>
                <a:cs typeface="Calibri" panose="020F0502020204030204" pitchFamily="34" charset="0"/>
              </a:rPr>
              <a:t>shawa@nccommunitycolleges.edu</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20016" y="5182506"/>
            <a:ext cx="1322191" cy="502846"/>
          </a:xfrm>
          <a:prstGeom prst="rect">
            <a:avLst/>
          </a:prstGeom>
        </p:spPr>
      </p:pic>
      <p:pic>
        <p:nvPicPr>
          <p:cNvPr id="235" name="Picture 234"/>
          <p:cNvPicPr/>
          <p:nvPr/>
        </p:nvPicPr>
        <p:blipFill>
          <a:blip r:embed="rId4" cstate="screen">
            <a:extLst>
              <a:ext uri="{28A0092B-C50C-407E-A947-70E740481C1C}">
                <a14:useLocalDpi xmlns:a14="http://schemas.microsoft.com/office/drawing/2010/main" val="0"/>
              </a:ext>
            </a:extLst>
          </a:blip>
          <a:stretch>
            <a:fillRect/>
          </a:stretch>
        </p:blipFill>
        <p:spPr>
          <a:xfrm>
            <a:off x="112367" y="771005"/>
            <a:ext cx="1961317" cy="1163365"/>
          </a:xfrm>
          <a:prstGeom prst="rect">
            <a:avLst/>
          </a:prstGeom>
        </p:spPr>
      </p:pic>
      <p:grpSp>
        <p:nvGrpSpPr>
          <p:cNvPr id="236" name="Group 3"/>
          <p:cNvGrpSpPr>
            <a:grpSpLocks/>
          </p:cNvGrpSpPr>
          <p:nvPr/>
        </p:nvGrpSpPr>
        <p:grpSpPr bwMode="auto">
          <a:xfrm>
            <a:off x="1257300" y="2036530"/>
            <a:ext cx="6915150" cy="2602706"/>
            <a:chOff x="288" y="943"/>
            <a:chExt cx="4992" cy="2186"/>
          </a:xfrm>
        </p:grpSpPr>
        <p:sp>
          <p:nvSpPr>
            <p:cNvPr id="237" name="Freeform 8"/>
            <p:cNvSpPr>
              <a:spLocks/>
            </p:cNvSpPr>
            <p:nvPr/>
          </p:nvSpPr>
          <p:spPr bwMode="auto">
            <a:xfrm>
              <a:off x="1812" y="1186"/>
              <a:ext cx="277" cy="233"/>
            </a:xfrm>
            <a:custGeom>
              <a:avLst/>
              <a:gdLst>
                <a:gd name="T0" fmla="*/ 0 w 279"/>
                <a:gd name="T1" fmla="*/ 106 h 256"/>
                <a:gd name="T2" fmla="*/ 24 w 279"/>
                <a:gd name="T3" fmla="*/ 69 h 256"/>
                <a:gd name="T4" fmla="*/ 24 w 279"/>
                <a:gd name="T5" fmla="*/ 25 h 256"/>
                <a:gd name="T6" fmla="*/ 42 w 279"/>
                <a:gd name="T7" fmla="*/ 0 h 256"/>
                <a:gd name="T8" fmla="*/ 213 w 279"/>
                <a:gd name="T9" fmla="*/ 0 h 256"/>
                <a:gd name="T10" fmla="*/ 230 w 279"/>
                <a:gd name="T11" fmla="*/ 55 h 256"/>
                <a:gd name="T12" fmla="*/ 262 w 279"/>
                <a:gd name="T13" fmla="*/ 87 h 256"/>
                <a:gd name="T14" fmla="*/ 272 w 279"/>
                <a:gd name="T15" fmla="*/ 124 h 256"/>
                <a:gd name="T16" fmla="*/ 255 w 279"/>
                <a:gd name="T17" fmla="*/ 130 h 256"/>
                <a:gd name="T18" fmla="*/ 230 w 279"/>
                <a:gd name="T19" fmla="*/ 124 h 256"/>
                <a:gd name="T20" fmla="*/ 213 w 279"/>
                <a:gd name="T21" fmla="*/ 124 h 256"/>
                <a:gd name="T22" fmla="*/ 206 w 279"/>
                <a:gd name="T23" fmla="*/ 174 h 256"/>
                <a:gd name="T24" fmla="*/ 181 w 279"/>
                <a:gd name="T25" fmla="*/ 167 h 256"/>
                <a:gd name="T26" fmla="*/ 146 w 279"/>
                <a:gd name="T27" fmla="*/ 192 h 256"/>
                <a:gd name="T28" fmla="*/ 98 w 279"/>
                <a:gd name="T29" fmla="*/ 174 h 256"/>
                <a:gd name="T30" fmla="*/ 59 w 279"/>
                <a:gd name="T31" fmla="*/ 142 h 256"/>
                <a:gd name="T32" fmla="*/ 7 w 279"/>
                <a:gd name="T33" fmla="*/ 106 h 256"/>
                <a:gd name="T34" fmla="*/ 0 w 279"/>
                <a:gd name="T35" fmla="*/ 106 h 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9"/>
                <a:gd name="T55" fmla="*/ 0 h 256"/>
                <a:gd name="T56" fmla="*/ 279 w 279"/>
                <a:gd name="T57" fmla="*/ 256 h 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9" h="256">
                  <a:moveTo>
                    <a:pt x="0" y="140"/>
                  </a:moveTo>
                  <a:lnTo>
                    <a:pt x="24" y="92"/>
                  </a:lnTo>
                  <a:lnTo>
                    <a:pt x="24" y="34"/>
                  </a:lnTo>
                  <a:lnTo>
                    <a:pt x="42" y="0"/>
                  </a:lnTo>
                  <a:lnTo>
                    <a:pt x="219" y="0"/>
                  </a:lnTo>
                  <a:lnTo>
                    <a:pt x="236" y="73"/>
                  </a:lnTo>
                  <a:lnTo>
                    <a:pt x="268" y="116"/>
                  </a:lnTo>
                  <a:lnTo>
                    <a:pt x="278" y="164"/>
                  </a:lnTo>
                  <a:lnTo>
                    <a:pt x="261" y="173"/>
                  </a:lnTo>
                  <a:lnTo>
                    <a:pt x="236" y="164"/>
                  </a:lnTo>
                  <a:lnTo>
                    <a:pt x="219" y="164"/>
                  </a:lnTo>
                  <a:lnTo>
                    <a:pt x="209" y="231"/>
                  </a:lnTo>
                  <a:lnTo>
                    <a:pt x="184" y="222"/>
                  </a:lnTo>
                  <a:lnTo>
                    <a:pt x="149" y="255"/>
                  </a:lnTo>
                  <a:lnTo>
                    <a:pt x="101" y="231"/>
                  </a:lnTo>
                  <a:lnTo>
                    <a:pt x="59" y="188"/>
                  </a:lnTo>
                  <a:lnTo>
                    <a:pt x="7" y="140"/>
                  </a:lnTo>
                  <a:lnTo>
                    <a:pt x="0" y="140"/>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38" name="Freeform 4"/>
            <p:cNvSpPr>
              <a:spLocks/>
            </p:cNvSpPr>
            <p:nvPr/>
          </p:nvSpPr>
          <p:spPr bwMode="auto">
            <a:xfrm>
              <a:off x="3029" y="1419"/>
              <a:ext cx="164" cy="292"/>
            </a:xfrm>
            <a:custGeom>
              <a:avLst/>
              <a:gdLst>
                <a:gd name="T0" fmla="*/ 0 w 165"/>
                <a:gd name="T1" fmla="*/ 0 h 320"/>
                <a:gd name="T2" fmla="*/ 0 w 165"/>
                <a:gd name="T3" fmla="*/ 214 h 320"/>
                <a:gd name="T4" fmla="*/ 0 w 165"/>
                <a:gd name="T5" fmla="*/ 243 h 320"/>
                <a:gd name="T6" fmla="*/ 161 w 165"/>
                <a:gd name="T7" fmla="*/ 243 h 320"/>
                <a:gd name="T8" fmla="*/ 161 w 165"/>
                <a:gd name="T9" fmla="*/ 224 h 320"/>
                <a:gd name="T10" fmla="*/ 154 w 165"/>
                <a:gd name="T11" fmla="*/ 0 h 320"/>
                <a:gd name="T12" fmla="*/ 0 w 165"/>
                <a:gd name="T13" fmla="*/ 0 h 320"/>
                <a:gd name="T14" fmla="*/ 0 60000 65536"/>
                <a:gd name="T15" fmla="*/ 0 60000 65536"/>
                <a:gd name="T16" fmla="*/ 0 60000 65536"/>
                <a:gd name="T17" fmla="*/ 0 60000 65536"/>
                <a:gd name="T18" fmla="*/ 0 60000 65536"/>
                <a:gd name="T19" fmla="*/ 0 60000 65536"/>
                <a:gd name="T20" fmla="*/ 0 60000 65536"/>
                <a:gd name="T21" fmla="*/ 0 w 165"/>
                <a:gd name="T22" fmla="*/ 0 h 320"/>
                <a:gd name="T23" fmla="*/ 165 w 165"/>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320">
                  <a:moveTo>
                    <a:pt x="0" y="0"/>
                  </a:moveTo>
                  <a:lnTo>
                    <a:pt x="0" y="281"/>
                  </a:lnTo>
                  <a:lnTo>
                    <a:pt x="0" y="319"/>
                  </a:lnTo>
                  <a:lnTo>
                    <a:pt x="164" y="319"/>
                  </a:lnTo>
                  <a:lnTo>
                    <a:pt x="164" y="295"/>
                  </a:lnTo>
                  <a:lnTo>
                    <a:pt x="157" y="0"/>
                  </a:lnTo>
                  <a:lnTo>
                    <a:pt x="0" y="0"/>
                  </a:lnTo>
                </a:path>
              </a:pathLst>
            </a:custGeom>
            <a:solidFill>
              <a:srgbClr val="00CCFF"/>
            </a:solidFill>
            <a:ln w="12700" cap="rnd" cmpd="sng">
              <a:solidFill>
                <a:schemeClr val="tx1"/>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39" name="Freeform 5"/>
            <p:cNvSpPr>
              <a:spLocks/>
            </p:cNvSpPr>
            <p:nvPr/>
          </p:nvSpPr>
          <p:spPr bwMode="auto">
            <a:xfrm>
              <a:off x="2034" y="1570"/>
              <a:ext cx="184" cy="194"/>
            </a:xfrm>
            <a:custGeom>
              <a:avLst/>
              <a:gdLst>
                <a:gd name="T0" fmla="*/ 0 w 186"/>
                <a:gd name="T1" fmla="*/ 143 h 212"/>
                <a:gd name="T2" fmla="*/ 109 w 186"/>
                <a:gd name="T3" fmla="*/ 124 h 212"/>
                <a:gd name="T4" fmla="*/ 126 w 186"/>
                <a:gd name="T5" fmla="*/ 162 h 212"/>
                <a:gd name="T6" fmla="*/ 165 w 186"/>
                <a:gd name="T7" fmla="*/ 106 h 212"/>
                <a:gd name="T8" fmla="*/ 179 w 186"/>
                <a:gd name="T9" fmla="*/ 55 h 212"/>
                <a:gd name="T10" fmla="*/ 171 w 186"/>
                <a:gd name="T11" fmla="*/ 0 h 212"/>
                <a:gd name="T12" fmla="*/ 148 w 186"/>
                <a:gd name="T13" fmla="*/ 11 h 212"/>
                <a:gd name="T14" fmla="*/ 115 w 186"/>
                <a:gd name="T15" fmla="*/ 0 h 212"/>
                <a:gd name="T16" fmla="*/ 91 w 186"/>
                <a:gd name="T17" fmla="*/ 11 h 212"/>
                <a:gd name="T18" fmla="*/ 73 w 186"/>
                <a:gd name="T19" fmla="*/ 0 h 212"/>
                <a:gd name="T20" fmla="*/ 42 w 186"/>
                <a:gd name="T21" fmla="*/ 11 h 212"/>
                <a:gd name="T22" fmla="*/ 10 w 186"/>
                <a:gd name="T23" fmla="*/ 26 h 212"/>
                <a:gd name="T24" fmla="*/ 0 w 186"/>
                <a:gd name="T25" fmla="*/ 143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6"/>
                <a:gd name="T40" fmla="*/ 0 h 212"/>
                <a:gd name="T41" fmla="*/ 186 w 186"/>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6" h="212">
                  <a:moveTo>
                    <a:pt x="0" y="187"/>
                  </a:moveTo>
                  <a:lnTo>
                    <a:pt x="112" y="163"/>
                  </a:lnTo>
                  <a:lnTo>
                    <a:pt x="129" y="211"/>
                  </a:lnTo>
                  <a:lnTo>
                    <a:pt x="171" y="139"/>
                  </a:lnTo>
                  <a:lnTo>
                    <a:pt x="185" y="72"/>
                  </a:lnTo>
                  <a:lnTo>
                    <a:pt x="177" y="0"/>
                  </a:lnTo>
                  <a:lnTo>
                    <a:pt x="154" y="14"/>
                  </a:lnTo>
                  <a:lnTo>
                    <a:pt x="118" y="0"/>
                  </a:lnTo>
                  <a:lnTo>
                    <a:pt x="94" y="14"/>
                  </a:lnTo>
                  <a:lnTo>
                    <a:pt x="76" y="0"/>
                  </a:lnTo>
                  <a:lnTo>
                    <a:pt x="42" y="14"/>
                  </a:lnTo>
                  <a:lnTo>
                    <a:pt x="10" y="34"/>
                  </a:lnTo>
                  <a:lnTo>
                    <a:pt x="0" y="187"/>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41" name="Freeform 6"/>
            <p:cNvSpPr>
              <a:spLocks/>
            </p:cNvSpPr>
            <p:nvPr/>
          </p:nvSpPr>
          <p:spPr bwMode="auto">
            <a:xfrm>
              <a:off x="2027" y="1186"/>
              <a:ext cx="247" cy="150"/>
            </a:xfrm>
            <a:custGeom>
              <a:avLst/>
              <a:gdLst>
                <a:gd name="T0" fmla="*/ 242 w 249"/>
                <a:gd name="T1" fmla="*/ 6 h 165"/>
                <a:gd name="T2" fmla="*/ 201 w 249"/>
                <a:gd name="T3" fmla="*/ 70 h 165"/>
                <a:gd name="T4" fmla="*/ 211 w 249"/>
                <a:gd name="T5" fmla="*/ 105 h 165"/>
                <a:gd name="T6" fmla="*/ 201 w 249"/>
                <a:gd name="T7" fmla="*/ 123 h 165"/>
                <a:gd name="T8" fmla="*/ 179 w 249"/>
                <a:gd name="T9" fmla="*/ 123 h 165"/>
                <a:gd name="T10" fmla="*/ 172 w 249"/>
                <a:gd name="T11" fmla="*/ 86 h 165"/>
                <a:gd name="T12" fmla="*/ 155 w 249"/>
                <a:gd name="T13" fmla="*/ 86 h 165"/>
                <a:gd name="T14" fmla="*/ 138 w 249"/>
                <a:gd name="T15" fmla="*/ 79 h 165"/>
                <a:gd name="T16" fmla="*/ 121 w 249"/>
                <a:gd name="T17" fmla="*/ 98 h 165"/>
                <a:gd name="T18" fmla="*/ 104 w 249"/>
                <a:gd name="T19" fmla="*/ 86 h 165"/>
                <a:gd name="T20" fmla="*/ 58 w 249"/>
                <a:gd name="T21" fmla="*/ 123 h 165"/>
                <a:gd name="T22" fmla="*/ 48 w 249"/>
                <a:gd name="T23" fmla="*/ 86 h 165"/>
                <a:gd name="T24" fmla="*/ 17 w 249"/>
                <a:gd name="T25" fmla="*/ 55 h 165"/>
                <a:gd name="T26" fmla="*/ 0 w 249"/>
                <a:gd name="T27" fmla="*/ 0 h 165"/>
                <a:gd name="T28" fmla="*/ 242 w 249"/>
                <a:gd name="T29" fmla="*/ 6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9"/>
                <a:gd name="T46" fmla="*/ 0 h 165"/>
                <a:gd name="T47" fmla="*/ 249 w 24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9" h="165">
                  <a:moveTo>
                    <a:pt x="248" y="9"/>
                  </a:moveTo>
                  <a:lnTo>
                    <a:pt x="207" y="93"/>
                  </a:lnTo>
                  <a:lnTo>
                    <a:pt x="217" y="140"/>
                  </a:lnTo>
                  <a:lnTo>
                    <a:pt x="207" y="164"/>
                  </a:lnTo>
                  <a:lnTo>
                    <a:pt x="182" y="164"/>
                  </a:lnTo>
                  <a:lnTo>
                    <a:pt x="175" y="116"/>
                  </a:lnTo>
                  <a:lnTo>
                    <a:pt x="158" y="116"/>
                  </a:lnTo>
                  <a:lnTo>
                    <a:pt x="141" y="106"/>
                  </a:lnTo>
                  <a:lnTo>
                    <a:pt x="124" y="131"/>
                  </a:lnTo>
                  <a:lnTo>
                    <a:pt x="107" y="116"/>
                  </a:lnTo>
                  <a:lnTo>
                    <a:pt x="58" y="164"/>
                  </a:lnTo>
                  <a:lnTo>
                    <a:pt x="48" y="116"/>
                  </a:lnTo>
                  <a:lnTo>
                    <a:pt x="17" y="73"/>
                  </a:lnTo>
                  <a:lnTo>
                    <a:pt x="0" y="0"/>
                  </a:lnTo>
                  <a:lnTo>
                    <a:pt x="248" y="9"/>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42" name="Freeform 7"/>
            <p:cNvSpPr>
              <a:spLocks/>
            </p:cNvSpPr>
            <p:nvPr/>
          </p:nvSpPr>
          <p:spPr bwMode="auto">
            <a:xfrm>
              <a:off x="2599" y="2154"/>
              <a:ext cx="262" cy="294"/>
            </a:xfrm>
            <a:custGeom>
              <a:avLst/>
              <a:gdLst>
                <a:gd name="T0" fmla="*/ 0 w 265"/>
                <a:gd name="T1" fmla="*/ 245 h 321"/>
                <a:gd name="T2" fmla="*/ 24 w 265"/>
                <a:gd name="T3" fmla="*/ 12 h 321"/>
                <a:gd name="T4" fmla="*/ 34 w 265"/>
                <a:gd name="T5" fmla="*/ 0 h 321"/>
                <a:gd name="T6" fmla="*/ 45 w 265"/>
                <a:gd name="T7" fmla="*/ 37 h 321"/>
                <a:gd name="T8" fmla="*/ 62 w 265"/>
                <a:gd name="T9" fmla="*/ 30 h 321"/>
                <a:gd name="T10" fmla="*/ 79 w 265"/>
                <a:gd name="T11" fmla="*/ 49 h 321"/>
                <a:gd name="T12" fmla="*/ 89 w 265"/>
                <a:gd name="T13" fmla="*/ 30 h 321"/>
                <a:gd name="T14" fmla="*/ 96 w 265"/>
                <a:gd name="T15" fmla="*/ 30 h 321"/>
                <a:gd name="T16" fmla="*/ 113 w 265"/>
                <a:gd name="T17" fmla="*/ 12 h 321"/>
                <a:gd name="T18" fmla="*/ 129 w 265"/>
                <a:gd name="T19" fmla="*/ 49 h 321"/>
                <a:gd name="T20" fmla="*/ 134 w 265"/>
                <a:gd name="T21" fmla="*/ 63 h 321"/>
                <a:gd name="T22" fmla="*/ 169 w 265"/>
                <a:gd name="T23" fmla="*/ 82 h 321"/>
                <a:gd name="T24" fmla="*/ 210 w 265"/>
                <a:gd name="T25" fmla="*/ 63 h 321"/>
                <a:gd name="T26" fmla="*/ 216 w 265"/>
                <a:gd name="T27" fmla="*/ 93 h 321"/>
                <a:gd name="T28" fmla="*/ 241 w 265"/>
                <a:gd name="T29" fmla="*/ 100 h 321"/>
                <a:gd name="T30" fmla="*/ 224 w 265"/>
                <a:gd name="T31" fmla="*/ 126 h 321"/>
                <a:gd name="T32" fmla="*/ 241 w 265"/>
                <a:gd name="T33" fmla="*/ 145 h 321"/>
                <a:gd name="T34" fmla="*/ 255 w 265"/>
                <a:gd name="T35" fmla="*/ 190 h 321"/>
                <a:gd name="T36" fmla="*/ 210 w 265"/>
                <a:gd name="T37" fmla="*/ 245 h 321"/>
                <a:gd name="T38" fmla="*/ 0 w 265"/>
                <a:gd name="T39" fmla="*/ 245 h 3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5"/>
                <a:gd name="T61" fmla="*/ 0 h 321"/>
                <a:gd name="T62" fmla="*/ 265 w 265"/>
                <a:gd name="T63" fmla="*/ 321 h 3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5" h="321">
                  <a:moveTo>
                    <a:pt x="0" y="320"/>
                  </a:moveTo>
                  <a:lnTo>
                    <a:pt x="24" y="15"/>
                  </a:lnTo>
                  <a:lnTo>
                    <a:pt x="34" y="0"/>
                  </a:lnTo>
                  <a:lnTo>
                    <a:pt x="48" y="48"/>
                  </a:lnTo>
                  <a:lnTo>
                    <a:pt x="65" y="39"/>
                  </a:lnTo>
                  <a:lnTo>
                    <a:pt x="82" y="64"/>
                  </a:lnTo>
                  <a:lnTo>
                    <a:pt x="92" y="39"/>
                  </a:lnTo>
                  <a:lnTo>
                    <a:pt x="99" y="39"/>
                  </a:lnTo>
                  <a:lnTo>
                    <a:pt x="116" y="15"/>
                  </a:lnTo>
                  <a:lnTo>
                    <a:pt x="133" y="64"/>
                  </a:lnTo>
                  <a:lnTo>
                    <a:pt x="140" y="82"/>
                  </a:lnTo>
                  <a:lnTo>
                    <a:pt x="175" y="106"/>
                  </a:lnTo>
                  <a:lnTo>
                    <a:pt x="216" y="82"/>
                  </a:lnTo>
                  <a:lnTo>
                    <a:pt x="223" y="121"/>
                  </a:lnTo>
                  <a:lnTo>
                    <a:pt x="250" y="130"/>
                  </a:lnTo>
                  <a:lnTo>
                    <a:pt x="233" y="165"/>
                  </a:lnTo>
                  <a:lnTo>
                    <a:pt x="250" y="189"/>
                  </a:lnTo>
                  <a:lnTo>
                    <a:pt x="264" y="247"/>
                  </a:lnTo>
                  <a:lnTo>
                    <a:pt x="216" y="320"/>
                  </a:lnTo>
                  <a:lnTo>
                    <a:pt x="0" y="320"/>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43" name="Freeform 9"/>
            <p:cNvSpPr>
              <a:spLocks/>
            </p:cNvSpPr>
            <p:nvPr/>
          </p:nvSpPr>
          <p:spPr bwMode="auto">
            <a:xfrm>
              <a:off x="1622" y="1398"/>
              <a:ext cx="198" cy="260"/>
            </a:xfrm>
            <a:custGeom>
              <a:avLst/>
              <a:gdLst>
                <a:gd name="T0" fmla="*/ 17 w 201"/>
                <a:gd name="T1" fmla="*/ 92 h 284"/>
                <a:gd name="T2" fmla="*/ 33 w 201"/>
                <a:gd name="T3" fmla="*/ 92 h 284"/>
                <a:gd name="T4" fmla="*/ 97 w 201"/>
                <a:gd name="T5" fmla="*/ 0 h 284"/>
                <a:gd name="T6" fmla="*/ 104 w 201"/>
                <a:gd name="T7" fmla="*/ 11 h 284"/>
                <a:gd name="T8" fmla="*/ 97 w 201"/>
                <a:gd name="T9" fmla="*/ 38 h 284"/>
                <a:gd name="T10" fmla="*/ 146 w 201"/>
                <a:gd name="T11" fmla="*/ 74 h 284"/>
                <a:gd name="T12" fmla="*/ 146 w 201"/>
                <a:gd name="T13" fmla="*/ 99 h 284"/>
                <a:gd name="T14" fmla="*/ 191 w 201"/>
                <a:gd name="T15" fmla="*/ 125 h 284"/>
                <a:gd name="T16" fmla="*/ 152 w 201"/>
                <a:gd name="T17" fmla="*/ 188 h 284"/>
                <a:gd name="T18" fmla="*/ 111 w 201"/>
                <a:gd name="T19" fmla="*/ 181 h 284"/>
                <a:gd name="T20" fmla="*/ 97 w 201"/>
                <a:gd name="T21" fmla="*/ 169 h 284"/>
                <a:gd name="T22" fmla="*/ 80 w 201"/>
                <a:gd name="T23" fmla="*/ 199 h 284"/>
                <a:gd name="T24" fmla="*/ 55 w 201"/>
                <a:gd name="T25" fmla="*/ 217 h 284"/>
                <a:gd name="T26" fmla="*/ 25 w 201"/>
                <a:gd name="T27" fmla="*/ 188 h 284"/>
                <a:gd name="T28" fmla="*/ 17 w 201"/>
                <a:gd name="T29" fmla="*/ 181 h 284"/>
                <a:gd name="T30" fmla="*/ 25 w 201"/>
                <a:gd name="T31" fmla="*/ 163 h 284"/>
                <a:gd name="T32" fmla="*/ 0 w 201"/>
                <a:gd name="T33" fmla="*/ 112 h 284"/>
                <a:gd name="T34" fmla="*/ 17 w 201"/>
                <a:gd name="T35" fmla="*/ 92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1"/>
                <a:gd name="T55" fmla="*/ 0 h 284"/>
                <a:gd name="T56" fmla="*/ 201 w 201"/>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1" h="284">
                  <a:moveTo>
                    <a:pt x="17" y="120"/>
                  </a:moveTo>
                  <a:lnTo>
                    <a:pt x="34" y="120"/>
                  </a:lnTo>
                  <a:lnTo>
                    <a:pt x="100" y="0"/>
                  </a:lnTo>
                  <a:lnTo>
                    <a:pt x="110" y="14"/>
                  </a:lnTo>
                  <a:lnTo>
                    <a:pt x="100" y="49"/>
                  </a:lnTo>
                  <a:lnTo>
                    <a:pt x="152" y="96"/>
                  </a:lnTo>
                  <a:lnTo>
                    <a:pt x="152" y="129"/>
                  </a:lnTo>
                  <a:lnTo>
                    <a:pt x="200" y="163"/>
                  </a:lnTo>
                  <a:lnTo>
                    <a:pt x="158" y="245"/>
                  </a:lnTo>
                  <a:lnTo>
                    <a:pt x="117" y="236"/>
                  </a:lnTo>
                  <a:lnTo>
                    <a:pt x="100" y="221"/>
                  </a:lnTo>
                  <a:lnTo>
                    <a:pt x="83" y="259"/>
                  </a:lnTo>
                  <a:lnTo>
                    <a:pt x="58" y="283"/>
                  </a:lnTo>
                  <a:lnTo>
                    <a:pt x="25" y="245"/>
                  </a:lnTo>
                  <a:lnTo>
                    <a:pt x="17" y="236"/>
                  </a:lnTo>
                  <a:lnTo>
                    <a:pt x="25" y="212"/>
                  </a:lnTo>
                  <a:lnTo>
                    <a:pt x="0" y="145"/>
                  </a:lnTo>
                  <a:lnTo>
                    <a:pt x="17" y="120"/>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44" name="Freeform 10"/>
            <p:cNvSpPr>
              <a:spLocks/>
            </p:cNvSpPr>
            <p:nvPr/>
          </p:nvSpPr>
          <p:spPr bwMode="auto">
            <a:xfrm>
              <a:off x="4320" y="1786"/>
              <a:ext cx="397" cy="369"/>
            </a:xfrm>
            <a:custGeom>
              <a:avLst/>
              <a:gdLst>
                <a:gd name="T0" fmla="*/ 365 w 402"/>
                <a:gd name="T1" fmla="*/ 149 h 404"/>
                <a:gd name="T2" fmla="*/ 332 w 402"/>
                <a:gd name="T3" fmla="*/ 136 h 404"/>
                <a:gd name="T4" fmla="*/ 315 w 402"/>
                <a:gd name="T5" fmla="*/ 149 h 404"/>
                <a:gd name="T6" fmla="*/ 297 w 402"/>
                <a:gd name="T7" fmla="*/ 106 h 404"/>
                <a:gd name="T8" fmla="*/ 279 w 402"/>
                <a:gd name="T9" fmla="*/ 128 h 404"/>
                <a:gd name="T10" fmla="*/ 297 w 402"/>
                <a:gd name="T11" fmla="*/ 149 h 404"/>
                <a:gd name="T12" fmla="*/ 308 w 402"/>
                <a:gd name="T13" fmla="*/ 149 h 404"/>
                <a:gd name="T14" fmla="*/ 279 w 402"/>
                <a:gd name="T15" fmla="*/ 166 h 404"/>
                <a:gd name="T16" fmla="*/ 263 w 402"/>
                <a:gd name="T17" fmla="*/ 166 h 404"/>
                <a:gd name="T18" fmla="*/ 308 w 402"/>
                <a:gd name="T19" fmla="*/ 158 h 404"/>
                <a:gd name="T20" fmla="*/ 332 w 402"/>
                <a:gd name="T21" fmla="*/ 202 h 404"/>
                <a:gd name="T22" fmla="*/ 332 w 402"/>
                <a:gd name="T23" fmla="*/ 210 h 404"/>
                <a:gd name="T24" fmla="*/ 332 w 402"/>
                <a:gd name="T25" fmla="*/ 242 h 404"/>
                <a:gd name="T26" fmla="*/ 338 w 402"/>
                <a:gd name="T27" fmla="*/ 254 h 404"/>
                <a:gd name="T28" fmla="*/ 297 w 402"/>
                <a:gd name="T29" fmla="*/ 224 h 404"/>
                <a:gd name="T30" fmla="*/ 297 w 402"/>
                <a:gd name="T31" fmla="*/ 210 h 404"/>
                <a:gd name="T32" fmla="*/ 279 w 402"/>
                <a:gd name="T33" fmla="*/ 210 h 404"/>
                <a:gd name="T34" fmla="*/ 263 w 402"/>
                <a:gd name="T35" fmla="*/ 210 h 404"/>
                <a:gd name="T36" fmla="*/ 239 w 402"/>
                <a:gd name="T37" fmla="*/ 232 h 404"/>
                <a:gd name="T38" fmla="*/ 207 w 402"/>
                <a:gd name="T39" fmla="*/ 202 h 404"/>
                <a:gd name="T40" fmla="*/ 207 w 402"/>
                <a:gd name="T41" fmla="*/ 189 h 404"/>
                <a:gd name="T42" fmla="*/ 198 w 402"/>
                <a:gd name="T43" fmla="*/ 210 h 404"/>
                <a:gd name="T44" fmla="*/ 181 w 402"/>
                <a:gd name="T45" fmla="*/ 202 h 404"/>
                <a:gd name="T46" fmla="*/ 139 w 402"/>
                <a:gd name="T47" fmla="*/ 189 h 404"/>
                <a:gd name="T48" fmla="*/ 133 w 402"/>
                <a:gd name="T49" fmla="*/ 189 h 404"/>
                <a:gd name="T50" fmla="*/ 122 w 402"/>
                <a:gd name="T51" fmla="*/ 189 h 404"/>
                <a:gd name="T52" fmla="*/ 92 w 402"/>
                <a:gd name="T53" fmla="*/ 166 h 404"/>
                <a:gd name="T54" fmla="*/ 64 w 402"/>
                <a:gd name="T55" fmla="*/ 158 h 404"/>
                <a:gd name="T56" fmla="*/ 117 w 402"/>
                <a:gd name="T57" fmla="*/ 210 h 404"/>
                <a:gd name="T58" fmla="*/ 122 w 402"/>
                <a:gd name="T59" fmla="*/ 224 h 404"/>
                <a:gd name="T60" fmla="*/ 150 w 402"/>
                <a:gd name="T61" fmla="*/ 232 h 404"/>
                <a:gd name="T62" fmla="*/ 191 w 402"/>
                <a:gd name="T63" fmla="*/ 232 h 404"/>
                <a:gd name="T64" fmla="*/ 207 w 402"/>
                <a:gd name="T65" fmla="*/ 262 h 404"/>
                <a:gd name="T66" fmla="*/ 214 w 402"/>
                <a:gd name="T67" fmla="*/ 262 h 404"/>
                <a:gd name="T68" fmla="*/ 256 w 402"/>
                <a:gd name="T69" fmla="*/ 262 h 404"/>
                <a:gd name="T70" fmla="*/ 249 w 402"/>
                <a:gd name="T71" fmla="*/ 277 h 404"/>
                <a:gd name="T72" fmla="*/ 232 w 402"/>
                <a:gd name="T73" fmla="*/ 315 h 404"/>
                <a:gd name="T74" fmla="*/ 263 w 402"/>
                <a:gd name="T75" fmla="*/ 285 h 404"/>
                <a:gd name="T76" fmla="*/ 279 w 402"/>
                <a:gd name="T77" fmla="*/ 285 h 404"/>
                <a:gd name="T78" fmla="*/ 297 w 402"/>
                <a:gd name="T79" fmla="*/ 299 h 404"/>
                <a:gd name="T80" fmla="*/ 297 w 402"/>
                <a:gd name="T81" fmla="*/ 315 h 404"/>
                <a:gd name="T82" fmla="*/ 297 w 402"/>
                <a:gd name="T83" fmla="*/ 330 h 404"/>
                <a:gd name="T84" fmla="*/ 290 w 402"/>
                <a:gd name="T85" fmla="*/ 330 h 404"/>
                <a:gd name="T86" fmla="*/ 315 w 402"/>
                <a:gd name="T87" fmla="*/ 360 h 404"/>
                <a:gd name="T88" fmla="*/ 164 w 402"/>
                <a:gd name="T89" fmla="*/ 338 h 404"/>
                <a:gd name="T90" fmla="*/ 24 w 402"/>
                <a:gd name="T91" fmla="*/ 242 h 404"/>
                <a:gd name="T92" fmla="*/ 17 w 402"/>
                <a:gd name="T93" fmla="*/ 158 h 404"/>
                <a:gd name="T94" fmla="*/ 58 w 402"/>
                <a:gd name="T95" fmla="*/ 128 h 404"/>
                <a:gd name="T96" fmla="*/ 34 w 402"/>
                <a:gd name="T97" fmla="*/ 106 h 404"/>
                <a:gd name="T98" fmla="*/ 0 w 402"/>
                <a:gd name="T99" fmla="*/ 30 h 404"/>
                <a:gd name="T100" fmla="*/ 122 w 402"/>
                <a:gd name="T101" fmla="*/ 61 h 404"/>
                <a:gd name="T102" fmla="*/ 315 w 402"/>
                <a:gd name="T103" fmla="*/ 22 h 404"/>
                <a:gd name="T104" fmla="*/ 332 w 402"/>
                <a:gd name="T105" fmla="*/ 83 h 404"/>
                <a:gd name="T106" fmla="*/ 379 w 402"/>
                <a:gd name="T107" fmla="*/ 106 h 404"/>
                <a:gd name="T108" fmla="*/ 379 w 402"/>
                <a:gd name="T109" fmla="*/ 149 h 4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2"/>
                <a:gd name="T166" fmla="*/ 0 h 404"/>
                <a:gd name="T167" fmla="*/ 402 w 402"/>
                <a:gd name="T168" fmla="*/ 404 h 4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2" h="404">
                  <a:moveTo>
                    <a:pt x="384" y="163"/>
                  </a:moveTo>
                  <a:lnTo>
                    <a:pt x="370" y="163"/>
                  </a:lnTo>
                  <a:lnTo>
                    <a:pt x="353" y="163"/>
                  </a:lnTo>
                  <a:lnTo>
                    <a:pt x="336" y="149"/>
                  </a:lnTo>
                  <a:lnTo>
                    <a:pt x="342" y="140"/>
                  </a:lnTo>
                  <a:lnTo>
                    <a:pt x="319" y="163"/>
                  </a:lnTo>
                  <a:lnTo>
                    <a:pt x="301" y="140"/>
                  </a:lnTo>
                  <a:lnTo>
                    <a:pt x="301" y="116"/>
                  </a:lnTo>
                  <a:lnTo>
                    <a:pt x="301" y="149"/>
                  </a:lnTo>
                  <a:lnTo>
                    <a:pt x="283" y="140"/>
                  </a:lnTo>
                  <a:lnTo>
                    <a:pt x="283" y="149"/>
                  </a:lnTo>
                  <a:lnTo>
                    <a:pt x="301" y="163"/>
                  </a:lnTo>
                  <a:lnTo>
                    <a:pt x="301" y="149"/>
                  </a:lnTo>
                  <a:lnTo>
                    <a:pt x="312" y="163"/>
                  </a:lnTo>
                  <a:lnTo>
                    <a:pt x="319" y="173"/>
                  </a:lnTo>
                  <a:lnTo>
                    <a:pt x="283" y="182"/>
                  </a:lnTo>
                  <a:lnTo>
                    <a:pt x="259" y="173"/>
                  </a:lnTo>
                  <a:lnTo>
                    <a:pt x="266" y="182"/>
                  </a:lnTo>
                  <a:lnTo>
                    <a:pt x="283" y="196"/>
                  </a:lnTo>
                  <a:lnTo>
                    <a:pt x="312" y="173"/>
                  </a:lnTo>
                  <a:lnTo>
                    <a:pt x="336" y="207"/>
                  </a:lnTo>
                  <a:lnTo>
                    <a:pt x="336" y="221"/>
                  </a:lnTo>
                  <a:lnTo>
                    <a:pt x="319" y="221"/>
                  </a:lnTo>
                  <a:lnTo>
                    <a:pt x="336" y="230"/>
                  </a:lnTo>
                  <a:lnTo>
                    <a:pt x="336" y="254"/>
                  </a:lnTo>
                  <a:lnTo>
                    <a:pt x="336" y="265"/>
                  </a:lnTo>
                  <a:lnTo>
                    <a:pt x="342" y="254"/>
                  </a:lnTo>
                  <a:lnTo>
                    <a:pt x="342" y="278"/>
                  </a:lnTo>
                  <a:lnTo>
                    <a:pt x="301" y="254"/>
                  </a:lnTo>
                  <a:lnTo>
                    <a:pt x="301" y="245"/>
                  </a:lnTo>
                  <a:lnTo>
                    <a:pt x="319" y="254"/>
                  </a:lnTo>
                  <a:lnTo>
                    <a:pt x="301" y="230"/>
                  </a:lnTo>
                  <a:lnTo>
                    <a:pt x="301" y="245"/>
                  </a:lnTo>
                  <a:lnTo>
                    <a:pt x="283" y="230"/>
                  </a:lnTo>
                  <a:lnTo>
                    <a:pt x="283" y="254"/>
                  </a:lnTo>
                  <a:lnTo>
                    <a:pt x="266" y="230"/>
                  </a:lnTo>
                  <a:lnTo>
                    <a:pt x="266" y="254"/>
                  </a:lnTo>
                  <a:lnTo>
                    <a:pt x="242" y="254"/>
                  </a:lnTo>
                  <a:lnTo>
                    <a:pt x="210" y="230"/>
                  </a:lnTo>
                  <a:lnTo>
                    <a:pt x="210" y="221"/>
                  </a:lnTo>
                  <a:lnTo>
                    <a:pt x="225" y="207"/>
                  </a:lnTo>
                  <a:lnTo>
                    <a:pt x="210" y="207"/>
                  </a:lnTo>
                  <a:lnTo>
                    <a:pt x="217" y="182"/>
                  </a:lnTo>
                  <a:lnTo>
                    <a:pt x="200" y="230"/>
                  </a:lnTo>
                  <a:lnTo>
                    <a:pt x="183" y="230"/>
                  </a:lnTo>
                  <a:lnTo>
                    <a:pt x="183" y="221"/>
                  </a:lnTo>
                  <a:lnTo>
                    <a:pt x="152" y="230"/>
                  </a:lnTo>
                  <a:lnTo>
                    <a:pt x="141" y="207"/>
                  </a:lnTo>
                  <a:lnTo>
                    <a:pt x="152" y="207"/>
                  </a:lnTo>
                  <a:lnTo>
                    <a:pt x="135" y="207"/>
                  </a:lnTo>
                  <a:lnTo>
                    <a:pt x="124" y="182"/>
                  </a:lnTo>
                  <a:lnTo>
                    <a:pt x="124" y="207"/>
                  </a:lnTo>
                  <a:lnTo>
                    <a:pt x="65" y="149"/>
                  </a:lnTo>
                  <a:lnTo>
                    <a:pt x="93" y="182"/>
                  </a:lnTo>
                  <a:lnTo>
                    <a:pt x="76" y="182"/>
                  </a:lnTo>
                  <a:lnTo>
                    <a:pt x="65" y="173"/>
                  </a:lnTo>
                  <a:lnTo>
                    <a:pt x="65" y="182"/>
                  </a:lnTo>
                  <a:lnTo>
                    <a:pt x="118" y="230"/>
                  </a:lnTo>
                  <a:lnTo>
                    <a:pt x="118" y="278"/>
                  </a:lnTo>
                  <a:lnTo>
                    <a:pt x="124" y="245"/>
                  </a:lnTo>
                  <a:lnTo>
                    <a:pt x="141" y="230"/>
                  </a:lnTo>
                  <a:lnTo>
                    <a:pt x="152" y="254"/>
                  </a:lnTo>
                  <a:lnTo>
                    <a:pt x="159" y="245"/>
                  </a:lnTo>
                  <a:lnTo>
                    <a:pt x="193" y="254"/>
                  </a:lnTo>
                  <a:lnTo>
                    <a:pt x="200" y="278"/>
                  </a:lnTo>
                  <a:lnTo>
                    <a:pt x="210" y="287"/>
                  </a:lnTo>
                  <a:lnTo>
                    <a:pt x="210" y="278"/>
                  </a:lnTo>
                  <a:lnTo>
                    <a:pt x="217" y="287"/>
                  </a:lnTo>
                  <a:lnTo>
                    <a:pt x="225" y="278"/>
                  </a:lnTo>
                  <a:lnTo>
                    <a:pt x="259" y="287"/>
                  </a:lnTo>
                  <a:lnTo>
                    <a:pt x="277" y="303"/>
                  </a:lnTo>
                  <a:lnTo>
                    <a:pt x="252" y="303"/>
                  </a:lnTo>
                  <a:lnTo>
                    <a:pt x="217" y="336"/>
                  </a:lnTo>
                  <a:lnTo>
                    <a:pt x="235" y="345"/>
                  </a:lnTo>
                  <a:lnTo>
                    <a:pt x="235" y="336"/>
                  </a:lnTo>
                  <a:lnTo>
                    <a:pt x="266" y="312"/>
                  </a:lnTo>
                  <a:lnTo>
                    <a:pt x="266" y="336"/>
                  </a:lnTo>
                  <a:lnTo>
                    <a:pt x="283" y="312"/>
                  </a:lnTo>
                  <a:lnTo>
                    <a:pt x="319" y="327"/>
                  </a:lnTo>
                  <a:lnTo>
                    <a:pt x="301" y="327"/>
                  </a:lnTo>
                  <a:lnTo>
                    <a:pt x="319" y="336"/>
                  </a:lnTo>
                  <a:lnTo>
                    <a:pt x="301" y="345"/>
                  </a:lnTo>
                  <a:lnTo>
                    <a:pt x="319" y="345"/>
                  </a:lnTo>
                  <a:lnTo>
                    <a:pt x="301" y="361"/>
                  </a:lnTo>
                  <a:lnTo>
                    <a:pt x="294" y="345"/>
                  </a:lnTo>
                  <a:lnTo>
                    <a:pt x="294" y="361"/>
                  </a:lnTo>
                  <a:lnTo>
                    <a:pt x="325" y="370"/>
                  </a:lnTo>
                  <a:lnTo>
                    <a:pt x="319" y="394"/>
                  </a:lnTo>
                  <a:lnTo>
                    <a:pt x="200" y="403"/>
                  </a:lnTo>
                  <a:lnTo>
                    <a:pt x="166" y="370"/>
                  </a:lnTo>
                  <a:lnTo>
                    <a:pt x="107" y="327"/>
                  </a:lnTo>
                  <a:lnTo>
                    <a:pt x="24" y="265"/>
                  </a:lnTo>
                  <a:lnTo>
                    <a:pt x="0" y="254"/>
                  </a:lnTo>
                  <a:lnTo>
                    <a:pt x="17" y="173"/>
                  </a:lnTo>
                  <a:lnTo>
                    <a:pt x="34" y="140"/>
                  </a:lnTo>
                  <a:lnTo>
                    <a:pt x="59" y="140"/>
                  </a:lnTo>
                  <a:lnTo>
                    <a:pt x="65" y="140"/>
                  </a:lnTo>
                  <a:lnTo>
                    <a:pt x="34" y="116"/>
                  </a:lnTo>
                  <a:lnTo>
                    <a:pt x="17" y="67"/>
                  </a:lnTo>
                  <a:lnTo>
                    <a:pt x="0" y="33"/>
                  </a:lnTo>
                  <a:lnTo>
                    <a:pt x="17" y="0"/>
                  </a:lnTo>
                  <a:lnTo>
                    <a:pt x="124" y="67"/>
                  </a:lnTo>
                  <a:lnTo>
                    <a:pt x="200" y="24"/>
                  </a:lnTo>
                  <a:lnTo>
                    <a:pt x="319" y="24"/>
                  </a:lnTo>
                  <a:lnTo>
                    <a:pt x="336" y="58"/>
                  </a:lnTo>
                  <a:lnTo>
                    <a:pt x="336" y="91"/>
                  </a:lnTo>
                  <a:lnTo>
                    <a:pt x="370" y="116"/>
                  </a:lnTo>
                  <a:lnTo>
                    <a:pt x="384" y="116"/>
                  </a:lnTo>
                  <a:lnTo>
                    <a:pt x="401" y="140"/>
                  </a:lnTo>
                  <a:lnTo>
                    <a:pt x="384" y="163"/>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45" name="Freeform 11"/>
            <p:cNvSpPr>
              <a:spLocks/>
            </p:cNvSpPr>
            <p:nvPr/>
          </p:nvSpPr>
          <p:spPr bwMode="auto">
            <a:xfrm>
              <a:off x="4254" y="1419"/>
              <a:ext cx="356" cy="315"/>
            </a:xfrm>
            <a:custGeom>
              <a:avLst/>
              <a:gdLst>
                <a:gd name="T0" fmla="*/ 313 w 360"/>
                <a:gd name="T1" fmla="*/ 36 h 345"/>
                <a:gd name="T2" fmla="*/ 313 w 360"/>
                <a:gd name="T3" fmla="*/ 89 h 345"/>
                <a:gd name="T4" fmla="*/ 338 w 360"/>
                <a:gd name="T5" fmla="*/ 173 h 345"/>
                <a:gd name="T6" fmla="*/ 355 w 360"/>
                <a:gd name="T7" fmla="*/ 182 h 345"/>
                <a:gd name="T8" fmla="*/ 328 w 360"/>
                <a:gd name="T9" fmla="*/ 217 h 345"/>
                <a:gd name="T10" fmla="*/ 328 w 360"/>
                <a:gd name="T11" fmla="*/ 247 h 345"/>
                <a:gd name="T12" fmla="*/ 304 w 360"/>
                <a:gd name="T13" fmla="*/ 278 h 345"/>
                <a:gd name="T14" fmla="*/ 273 w 360"/>
                <a:gd name="T15" fmla="*/ 257 h 345"/>
                <a:gd name="T16" fmla="*/ 262 w 360"/>
                <a:gd name="T17" fmla="*/ 278 h 345"/>
                <a:gd name="T18" fmla="*/ 239 w 360"/>
                <a:gd name="T19" fmla="*/ 314 h 345"/>
                <a:gd name="T20" fmla="*/ 215 w 360"/>
                <a:gd name="T21" fmla="*/ 257 h 345"/>
                <a:gd name="T22" fmla="*/ 205 w 360"/>
                <a:gd name="T23" fmla="*/ 247 h 345"/>
                <a:gd name="T24" fmla="*/ 181 w 360"/>
                <a:gd name="T25" fmla="*/ 278 h 345"/>
                <a:gd name="T26" fmla="*/ 146 w 360"/>
                <a:gd name="T27" fmla="*/ 278 h 345"/>
                <a:gd name="T28" fmla="*/ 164 w 360"/>
                <a:gd name="T29" fmla="*/ 226 h 345"/>
                <a:gd name="T30" fmla="*/ 146 w 360"/>
                <a:gd name="T31" fmla="*/ 217 h 345"/>
                <a:gd name="T32" fmla="*/ 124 w 360"/>
                <a:gd name="T33" fmla="*/ 239 h 345"/>
                <a:gd name="T34" fmla="*/ 113 w 360"/>
                <a:gd name="T35" fmla="*/ 226 h 345"/>
                <a:gd name="T36" fmla="*/ 106 w 360"/>
                <a:gd name="T37" fmla="*/ 239 h 345"/>
                <a:gd name="T38" fmla="*/ 99 w 360"/>
                <a:gd name="T39" fmla="*/ 217 h 345"/>
                <a:gd name="T40" fmla="*/ 72 w 360"/>
                <a:gd name="T41" fmla="*/ 226 h 345"/>
                <a:gd name="T42" fmla="*/ 65 w 360"/>
                <a:gd name="T43" fmla="*/ 173 h 345"/>
                <a:gd name="T44" fmla="*/ 0 w 360"/>
                <a:gd name="T45" fmla="*/ 142 h 345"/>
                <a:gd name="T46" fmla="*/ 0 w 360"/>
                <a:gd name="T47" fmla="*/ 129 h 345"/>
                <a:gd name="T48" fmla="*/ 47 w 360"/>
                <a:gd name="T49" fmla="*/ 111 h 345"/>
                <a:gd name="T50" fmla="*/ 14 w 360"/>
                <a:gd name="T51" fmla="*/ 67 h 345"/>
                <a:gd name="T52" fmla="*/ 14 w 360"/>
                <a:gd name="T53" fmla="*/ 36 h 345"/>
                <a:gd name="T54" fmla="*/ 47 w 360"/>
                <a:gd name="T55" fmla="*/ 23 h 345"/>
                <a:gd name="T56" fmla="*/ 65 w 360"/>
                <a:gd name="T57" fmla="*/ 0 h 345"/>
                <a:gd name="T58" fmla="*/ 328 w 360"/>
                <a:gd name="T59" fmla="*/ 0 h 345"/>
                <a:gd name="T60" fmla="*/ 313 w 360"/>
                <a:gd name="T61" fmla="*/ 36 h 3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0"/>
                <a:gd name="T94" fmla="*/ 0 h 345"/>
                <a:gd name="T95" fmla="*/ 360 w 360"/>
                <a:gd name="T96" fmla="*/ 345 h 3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0" h="345">
                  <a:moveTo>
                    <a:pt x="317" y="39"/>
                  </a:moveTo>
                  <a:lnTo>
                    <a:pt x="317" y="97"/>
                  </a:lnTo>
                  <a:lnTo>
                    <a:pt x="342" y="190"/>
                  </a:lnTo>
                  <a:lnTo>
                    <a:pt x="359" y="199"/>
                  </a:lnTo>
                  <a:lnTo>
                    <a:pt x="332" y="238"/>
                  </a:lnTo>
                  <a:lnTo>
                    <a:pt x="332" y="271"/>
                  </a:lnTo>
                  <a:lnTo>
                    <a:pt x="307" y="305"/>
                  </a:lnTo>
                  <a:lnTo>
                    <a:pt x="276" y="282"/>
                  </a:lnTo>
                  <a:lnTo>
                    <a:pt x="265" y="305"/>
                  </a:lnTo>
                  <a:lnTo>
                    <a:pt x="242" y="344"/>
                  </a:lnTo>
                  <a:lnTo>
                    <a:pt x="217" y="282"/>
                  </a:lnTo>
                  <a:lnTo>
                    <a:pt x="207" y="271"/>
                  </a:lnTo>
                  <a:lnTo>
                    <a:pt x="183" y="305"/>
                  </a:lnTo>
                  <a:lnTo>
                    <a:pt x="148" y="305"/>
                  </a:lnTo>
                  <a:lnTo>
                    <a:pt x="166" y="247"/>
                  </a:lnTo>
                  <a:lnTo>
                    <a:pt x="148" y="238"/>
                  </a:lnTo>
                  <a:lnTo>
                    <a:pt x="125" y="262"/>
                  </a:lnTo>
                  <a:lnTo>
                    <a:pt x="114" y="247"/>
                  </a:lnTo>
                  <a:lnTo>
                    <a:pt x="107" y="262"/>
                  </a:lnTo>
                  <a:lnTo>
                    <a:pt x="100" y="238"/>
                  </a:lnTo>
                  <a:lnTo>
                    <a:pt x="73" y="247"/>
                  </a:lnTo>
                  <a:lnTo>
                    <a:pt x="66" y="190"/>
                  </a:lnTo>
                  <a:lnTo>
                    <a:pt x="0" y="155"/>
                  </a:lnTo>
                  <a:lnTo>
                    <a:pt x="0" y="141"/>
                  </a:lnTo>
                  <a:lnTo>
                    <a:pt x="48" y="122"/>
                  </a:lnTo>
                  <a:lnTo>
                    <a:pt x="14" y="73"/>
                  </a:lnTo>
                  <a:lnTo>
                    <a:pt x="14" y="39"/>
                  </a:lnTo>
                  <a:lnTo>
                    <a:pt x="48" y="25"/>
                  </a:lnTo>
                  <a:lnTo>
                    <a:pt x="66" y="0"/>
                  </a:lnTo>
                  <a:lnTo>
                    <a:pt x="332" y="0"/>
                  </a:lnTo>
                  <a:lnTo>
                    <a:pt x="317" y="39"/>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46" name="Freeform 12"/>
            <p:cNvSpPr>
              <a:spLocks/>
            </p:cNvSpPr>
            <p:nvPr/>
          </p:nvSpPr>
          <p:spPr bwMode="auto">
            <a:xfrm>
              <a:off x="3377" y="2415"/>
              <a:ext cx="398" cy="353"/>
            </a:xfrm>
            <a:custGeom>
              <a:avLst/>
              <a:gdLst>
                <a:gd name="T0" fmla="*/ 48 w 401"/>
                <a:gd name="T1" fmla="*/ 231 h 387"/>
                <a:gd name="T2" fmla="*/ 127 w 401"/>
                <a:gd name="T3" fmla="*/ 231 h 387"/>
                <a:gd name="T4" fmla="*/ 138 w 401"/>
                <a:gd name="T5" fmla="*/ 238 h 387"/>
                <a:gd name="T6" fmla="*/ 145 w 401"/>
                <a:gd name="T7" fmla="*/ 238 h 387"/>
                <a:gd name="T8" fmla="*/ 155 w 401"/>
                <a:gd name="T9" fmla="*/ 238 h 387"/>
                <a:gd name="T10" fmla="*/ 173 w 401"/>
                <a:gd name="T11" fmla="*/ 255 h 387"/>
                <a:gd name="T12" fmla="*/ 252 w 401"/>
                <a:gd name="T13" fmla="*/ 281 h 387"/>
                <a:gd name="T14" fmla="*/ 312 w 401"/>
                <a:gd name="T15" fmla="*/ 293 h 387"/>
                <a:gd name="T16" fmla="*/ 357 w 401"/>
                <a:gd name="T17" fmla="*/ 275 h 387"/>
                <a:gd name="T18" fmla="*/ 391 w 401"/>
                <a:gd name="T19" fmla="*/ 231 h 387"/>
                <a:gd name="T20" fmla="*/ 357 w 401"/>
                <a:gd name="T21" fmla="*/ 202 h 387"/>
                <a:gd name="T22" fmla="*/ 339 w 401"/>
                <a:gd name="T23" fmla="*/ 186 h 387"/>
                <a:gd name="T24" fmla="*/ 357 w 401"/>
                <a:gd name="T25" fmla="*/ 175 h 387"/>
                <a:gd name="T26" fmla="*/ 318 w 401"/>
                <a:gd name="T27" fmla="*/ 131 h 387"/>
                <a:gd name="T28" fmla="*/ 318 w 401"/>
                <a:gd name="T29" fmla="*/ 113 h 387"/>
                <a:gd name="T30" fmla="*/ 294 w 401"/>
                <a:gd name="T31" fmla="*/ 88 h 387"/>
                <a:gd name="T32" fmla="*/ 277 w 401"/>
                <a:gd name="T33" fmla="*/ 62 h 387"/>
                <a:gd name="T34" fmla="*/ 218 w 401"/>
                <a:gd name="T35" fmla="*/ 0 h 387"/>
                <a:gd name="T36" fmla="*/ 211 w 401"/>
                <a:gd name="T37" fmla="*/ 8 h 387"/>
                <a:gd name="T38" fmla="*/ 79 w 401"/>
                <a:gd name="T39" fmla="*/ 0 h 387"/>
                <a:gd name="T40" fmla="*/ 0 w 401"/>
                <a:gd name="T41" fmla="*/ 8 h 387"/>
                <a:gd name="T42" fmla="*/ 30 w 401"/>
                <a:gd name="T43" fmla="*/ 71 h 387"/>
                <a:gd name="T44" fmla="*/ 59 w 401"/>
                <a:gd name="T45" fmla="*/ 96 h 387"/>
                <a:gd name="T46" fmla="*/ 30 w 401"/>
                <a:gd name="T47" fmla="*/ 168 h 387"/>
                <a:gd name="T48" fmla="*/ 30 w 401"/>
                <a:gd name="T49" fmla="*/ 202 h 387"/>
                <a:gd name="T50" fmla="*/ 17 w 401"/>
                <a:gd name="T51" fmla="*/ 221 h 387"/>
                <a:gd name="T52" fmla="*/ 48 w 401"/>
                <a:gd name="T53" fmla="*/ 231 h 3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1"/>
                <a:gd name="T82" fmla="*/ 0 h 387"/>
                <a:gd name="T83" fmla="*/ 401 w 401"/>
                <a:gd name="T84" fmla="*/ 387 h 3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1" h="387">
                  <a:moveTo>
                    <a:pt x="48" y="304"/>
                  </a:moveTo>
                  <a:lnTo>
                    <a:pt x="130" y="304"/>
                  </a:lnTo>
                  <a:lnTo>
                    <a:pt x="141" y="313"/>
                  </a:lnTo>
                  <a:lnTo>
                    <a:pt x="148" y="313"/>
                  </a:lnTo>
                  <a:lnTo>
                    <a:pt x="158" y="313"/>
                  </a:lnTo>
                  <a:lnTo>
                    <a:pt x="176" y="337"/>
                  </a:lnTo>
                  <a:lnTo>
                    <a:pt x="258" y="371"/>
                  </a:lnTo>
                  <a:lnTo>
                    <a:pt x="318" y="386"/>
                  </a:lnTo>
                  <a:lnTo>
                    <a:pt x="366" y="362"/>
                  </a:lnTo>
                  <a:lnTo>
                    <a:pt x="400" y="304"/>
                  </a:lnTo>
                  <a:lnTo>
                    <a:pt x="366" y="266"/>
                  </a:lnTo>
                  <a:lnTo>
                    <a:pt x="348" y="246"/>
                  </a:lnTo>
                  <a:lnTo>
                    <a:pt x="366" y="231"/>
                  </a:lnTo>
                  <a:lnTo>
                    <a:pt x="324" y="173"/>
                  </a:lnTo>
                  <a:lnTo>
                    <a:pt x="324" y="149"/>
                  </a:lnTo>
                  <a:lnTo>
                    <a:pt x="300" y="116"/>
                  </a:lnTo>
                  <a:lnTo>
                    <a:pt x="283" y="82"/>
                  </a:lnTo>
                  <a:lnTo>
                    <a:pt x="224" y="0"/>
                  </a:lnTo>
                  <a:lnTo>
                    <a:pt x="217" y="11"/>
                  </a:lnTo>
                  <a:lnTo>
                    <a:pt x="82" y="0"/>
                  </a:lnTo>
                  <a:lnTo>
                    <a:pt x="0" y="11"/>
                  </a:lnTo>
                  <a:lnTo>
                    <a:pt x="30" y="93"/>
                  </a:lnTo>
                  <a:lnTo>
                    <a:pt x="59" y="126"/>
                  </a:lnTo>
                  <a:lnTo>
                    <a:pt x="30" y="222"/>
                  </a:lnTo>
                  <a:lnTo>
                    <a:pt x="30" y="266"/>
                  </a:lnTo>
                  <a:lnTo>
                    <a:pt x="17" y="290"/>
                  </a:lnTo>
                  <a:lnTo>
                    <a:pt x="48" y="304"/>
                  </a:lnTo>
                </a:path>
              </a:pathLst>
            </a:custGeom>
            <a:solidFill>
              <a:srgbClr val="00CC00"/>
            </a:solidFill>
            <a:ln w="12700" cap="rnd" cmpd="sng">
              <a:solidFill>
                <a:schemeClr val="tx1"/>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47" name="Freeform 13"/>
            <p:cNvSpPr>
              <a:spLocks/>
            </p:cNvSpPr>
            <p:nvPr/>
          </p:nvSpPr>
          <p:spPr bwMode="auto">
            <a:xfrm>
              <a:off x="3516" y="2754"/>
              <a:ext cx="408" cy="375"/>
            </a:xfrm>
            <a:custGeom>
              <a:avLst/>
              <a:gdLst>
                <a:gd name="T0" fmla="*/ 389 w 412"/>
                <a:gd name="T1" fmla="*/ 186 h 411"/>
                <a:gd name="T2" fmla="*/ 357 w 412"/>
                <a:gd name="T3" fmla="*/ 204 h 411"/>
                <a:gd name="T4" fmla="*/ 382 w 412"/>
                <a:gd name="T5" fmla="*/ 186 h 411"/>
                <a:gd name="T6" fmla="*/ 399 w 412"/>
                <a:gd name="T7" fmla="*/ 204 h 411"/>
                <a:gd name="T8" fmla="*/ 364 w 412"/>
                <a:gd name="T9" fmla="*/ 267 h 411"/>
                <a:gd name="T10" fmla="*/ 350 w 412"/>
                <a:gd name="T11" fmla="*/ 274 h 411"/>
                <a:gd name="T12" fmla="*/ 333 w 412"/>
                <a:gd name="T13" fmla="*/ 267 h 411"/>
                <a:gd name="T14" fmla="*/ 357 w 412"/>
                <a:gd name="T15" fmla="*/ 286 h 411"/>
                <a:gd name="T16" fmla="*/ 285 w 412"/>
                <a:gd name="T17" fmla="*/ 274 h 411"/>
                <a:gd name="T18" fmla="*/ 236 w 412"/>
                <a:gd name="T19" fmla="*/ 274 h 411"/>
                <a:gd name="T20" fmla="*/ 268 w 412"/>
                <a:gd name="T21" fmla="*/ 267 h 411"/>
                <a:gd name="T22" fmla="*/ 252 w 412"/>
                <a:gd name="T23" fmla="*/ 267 h 411"/>
                <a:gd name="T24" fmla="*/ 246 w 412"/>
                <a:gd name="T25" fmla="*/ 249 h 411"/>
                <a:gd name="T26" fmla="*/ 236 w 412"/>
                <a:gd name="T27" fmla="*/ 274 h 411"/>
                <a:gd name="T28" fmla="*/ 159 w 412"/>
                <a:gd name="T29" fmla="*/ 274 h 411"/>
                <a:gd name="T30" fmla="*/ 171 w 412"/>
                <a:gd name="T31" fmla="*/ 255 h 411"/>
                <a:gd name="T32" fmla="*/ 159 w 412"/>
                <a:gd name="T33" fmla="*/ 249 h 411"/>
                <a:gd name="T34" fmla="*/ 149 w 412"/>
                <a:gd name="T35" fmla="*/ 274 h 411"/>
                <a:gd name="T36" fmla="*/ 122 w 412"/>
                <a:gd name="T37" fmla="*/ 286 h 411"/>
                <a:gd name="T38" fmla="*/ 105 w 412"/>
                <a:gd name="T39" fmla="*/ 292 h 411"/>
                <a:gd name="T40" fmla="*/ 105 w 412"/>
                <a:gd name="T41" fmla="*/ 286 h 411"/>
                <a:gd name="T42" fmla="*/ 63 w 412"/>
                <a:gd name="T43" fmla="*/ 292 h 411"/>
                <a:gd name="T44" fmla="*/ 56 w 412"/>
                <a:gd name="T45" fmla="*/ 311 h 411"/>
                <a:gd name="T46" fmla="*/ 0 w 412"/>
                <a:gd name="T47" fmla="*/ 255 h 411"/>
                <a:gd name="T48" fmla="*/ 17 w 412"/>
                <a:gd name="T49" fmla="*/ 241 h 411"/>
                <a:gd name="T50" fmla="*/ 8 w 412"/>
                <a:gd name="T51" fmla="*/ 213 h 411"/>
                <a:gd name="T52" fmla="*/ 42 w 412"/>
                <a:gd name="T53" fmla="*/ 204 h 411"/>
                <a:gd name="T54" fmla="*/ 56 w 412"/>
                <a:gd name="T55" fmla="*/ 186 h 411"/>
                <a:gd name="T56" fmla="*/ 56 w 412"/>
                <a:gd name="T57" fmla="*/ 136 h 411"/>
                <a:gd name="T58" fmla="*/ 80 w 412"/>
                <a:gd name="T59" fmla="*/ 125 h 411"/>
                <a:gd name="T60" fmla="*/ 122 w 412"/>
                <a:gd name="T61" fmla="*/ 136 h 411"/>
                <a:gd name="T62" fmla="*/ 153 w 412"/>
                <a:gd name="T63" fmla="*/ 99 h 411"/>
                <a:gd name="T64" fmla="*/ 219 w 412"/>
                <a:gd name="T65" fmla="*/ 99 h 411"/>
                <a:gd name="T66" fmla="*/ 268 w 412"/>
                <a:gd name="T67" fmla="*/ 12 h 411"/>
                <a:gd name="T68" fmla="*/ 285 w 412"/>
                <a:gd name="T69" fmla="*/ 0 h 411"/>
                <a:gd name="T70" fmla="*/ 316 w 412"/>
                <a:gd name="T71" fmla="*/ 25 h 411"/>
                <a:gd name="T72" fmla="*/ 333 w 412"/>
                <a:gd name="T73" fmla="*/ 25 h 411"/>
                <a:gd name="T74" fmla="*/ 382 w 412"/>
                <a:gd name="T75" fmla="*/ 81 h 411"/>
                <a:gd name="T76" fmla="*/ 382 w 412"/>
                <a:gd name="T77" fmla="*/ 107 h 411"/>
                <a:gd name="T78" fmla="*/ 389 w 412"/>
                <a:gd name="T79" fmla="*/ 186 h 4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2"/>
                <a:gd name="T121" fmla="*/ 0 h 411"/>
                <a:gd name="T122" fmla="*/ 412 w 412"/>
                <a:gd name="T123" fmla="*/ 411 h 4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2" h="411">
                  <a:moveTo>
                    <a:pt x="401" y="246"/>
                  </a:moveTo>
                  <a:lnTo>
                    <a:pt x="369" y="270"/>
                  </a:lnTo>
                  <a:lnTo>
                    <a:pt x="394" y="246"/>
                  </a:lnTo>
                  <a:lnTo>
                    <a:pt x="411" y="270"/>
                  </a:lnTo>
                  <a:lnTo>
                    <a:pt x="376" y="352"/>
                  </a:lnTo>
                  <a:lnTo>
                    <a:pt x="359" y="361"/>
                  </a:lnTo>
                  <a:lnTo>
                    <a:pt x="342" y="352"/>
                  </a:lnTo>
                  <a:lnTo>
                    <a:pt x="369" y="376"/>
                  </a:lnTo>
                  <a:lnTo>
                    <a:pt x="294" y="361"/>
                  </a:lnTo>
                  <a:lnTo>
                    <a:pt x="242" y="361"/>
                  </a:lnTo>
                  <a:lnTo>
                    <a:pt x="277" y="352"/>
                  </a:lnTo>
                  <a:lnTo>
                    <a:pt x="259" y="352"/>
                  </a:lnTo>
                  <a:lnTo>
                    <a:pt x="252" y="328"/>
                  </a:lnTo>
                  <a:lnTo>
                    <a:pt x="242" y="361"/>
                  </a:lnTo>
                  <a:lnTo>
                    <a:pt x="165" y="361"/>
                  </a:lnTo>
                  <a:lnTo>
                    <a:pt x="177" y="337"/>
                  </a:lnTo>
                  <a:lnTo>
                    <a:pt x="165" y="328"/>
                  </a:lnTo>
                  <a:lnTo>
                    <a:pt x="152" y="361"/>
                  </a:lnTo>
                  <a:lnTo>
                    <a:pt x="125" y="376"/>
                  </a:lnTo>
                  <a:lnTo>
                    <a:pt x="108" y="385"/>
                  </a:lnTo>
                  <a:lnTo>
                    <a:pt x="108" y="376"/>
                  </a:lnTo>
                  <a:lnTo>
                    <a:pt x="66" y="385"/>
                  </a:lnTo>
                  <a:lnTo>
                    <a:pt x="59" y="410"/>
                  </a:lnTo>
                  <a:lnTo>
                    <a:pt x="0" y="337"/>
                  </a:lnTo>
                  <a:lnTo>
                    <a:pt x="17" y="317"/>
                  </a:lnTo>
                  <a:lnTo>
                    <a:pt x="8" y="279"/>
                  </a:lnTo>
                  <a:lnTo>
                    <a:pt x="42" y="270"/>
                  </a:lnTo>
                  <a:lnTo>
                    <a:pt x="59" y="246"/>
                  </a:lnTo>
                  <a:lnTo>
                    <a:pt x="59" y="179"/>
                  </a:lnTo>
                  <a:lnTo>
                    <a:pt x="83" y="164"/>
                  </a:lnTo>
                  <a:lnTo>
                    <a:pt x="125" y="179"/>
                  </a:lnTo>
                  <a:lnTo>
                    <a:pt x="159" y="130"/>
                  </a:lnTo>
                  <a:lnTo>
                    <a:pt x="225" y="130"/>
                  </a:lnTo>
                  <a:lnTo>
                    <a:pt x="277" y="15"/>
                  </a:lnTo>
                  <a:lnTo>
                    <a:pt x="294" y="0"/>
                  </a:lnTo>
                  <a:lnTo>
                    <a:pt x="325" y="33"/>
                  </a:lnTo>
                  <a:lnTo>
                    <a:pt x="342" y="33"/>
                  </a:lnTo>
                  <a:lnTo>
                    <a:pt x="394" y="106"/>
                  </a:lnTo>
                  <a:lnTo>
                    <a:pt x="394" y="140"/>
                  </a:lnTo>
                  <a:lnTo>
                    <a:pt x="401" y="246"/>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48" name="Freeform 14"/>
            <p:cNvSpPr>
              <a:spLocks/>
            </p:cNvSpPr>
            <p:nvPr/>
          </p:nvSpPr>
          <p:spPr bwMode="auto">
            <a:xfrm>
              <a:off x="1184" y="1719"/>
              <a:ext cx="388" cy="293"/>
            </a:xfrm>
            <a:custGeom>
              <a:avLst/>
              <a:gdLst>
                <a:gd name="T0" fmla="*/ 13 w 391"/>
                <a:gd name="T1" fmla="*/ 125 h 320"/>
                <a:gd name="T2" fmla="*/ 42 w 391"/>
                <a:gd name="T3" fmla="*/ 125 h 320"/>
                <a:gd name="T4" fmla="*/ 59 w 391"/>
                <a:gd name="T5" fmla="*/ 153 h 320"/>
                <a:gd name="T6" fmla="*/ 48 w 391"/>
                <a:gd name="T7" fmla="*/ 215 h 320"/>
                <a:gd name="T8" fmla="*/ 59 w 391"/>
                <a:gd name="T9" fmla="*/ 233 h 320"/>
                <a:gd name="T10" fmla="*/ 69 w 391"/>
                <a:gd name="T11" fmla="*/ 244 h 320"/>
                <a:gd name="T12" fmla="*/ 97 w 391"/>
                <a:gd name="T13" fmla="*/ 226 h 320"/>
                <a:gd name="T14" fmla="*/ 114 w 391"/>
                <a:gd name="T15" fmla="*/ 226 h 320"/>
                <a:gd name="T16" fmla="*/ 169 w 391"/>
                <a:gd name="T17" fmla="*/ 233 h 320"/>
                <a:gd name="T18" fmla="*/ 187 w 391"/>
                <a:gd name="T19" fmla="*/ 233 h 320"/>
                <a:gd name="T20" fmla="*/ 218 w 391"/>
                <a:gd name="T21" fmla="*/ 233 h 320"/>
                <a:gd name="T22" fmla="*/ 253 w 391"/>
                <a:gd name="T23" fmla="*/ 215 h 320"/>
                <a:gd name="T24" fmla="*/ 277 w 391"/>
                <a:gd name="T25" fmla="*/ 215 h 320"/>
                <a:gd name="T26" fmla="*/ 277 w 391"/>
                <a:gd name="T27" fmla="*/ 207 h 320"/>
                <a:gd name="T28" fmla="*/ 301 w 391"/>
                <a:gd name="T29" fmla="*/ 195 h 320"/>
                <a:gd name="T30" fmla="*/ 333 w 391"/>
                <a:gd name="T31" fmla="*/ 215 h 320"/>
                <a:gd name="T32" fmla="*/ 339 w 391"/>
                <a:gd name="T33" fmla="*/ 215 h 320"/>
                <a:gd name="T34" fmla="*/ 351 w 391"/>
                <a:gd name="T35" fmla="*/ 215 h 320"/>
                <a:gd name="T36" fmla="*/ 351 w 391"/>
                <a:gd name="T37" fmla="*/ 189 h 320"/>
                <a:gd name="T38" fmla="*/ 381 w 391"/>
                <a:gd name="T39" fmla="*/ 182 h 320"/>
                <a:gd name="T40" fmla="*/ 319 w 391"/>
                <a:gd name="T41" fmla="*/ 145 h 320"/>
                <a:gd name="T42" fmla="*/ 333 w 391"/>
                <a:gd name="T43" fmla="*/ 125 h 320"/>
                <a:gd name="T44" fmla="*/ 319 w 391"/>
                <a:gd name="T45" fmla="*/ 89 h 320"/>
                <a:gd name="T46" fmla="*/ 333 w 391"/>
                <a:gd name="T47" fmla="*/ 74 h 320"/>
                <a:gd name="T48" fmla="*/ 326 w 391"/>
                <a:gd name="T49" fmla="*/ 63 h 320"/>
                <a:gd name="T50" fmla="*/ 301 w 391"/>
                <a:gd name="T51" fmla="*/ 45 h 320"/>
                <a:gd name="T52" fmla="*/ 294 w 391"/>
                <a:gd name="T53" fmla="*/ 12 h 320"/>
                <a:gd name="T54" fmla="*/ 284 w 391"/>
                <a:gd name="T55" fmla="*/ 0 h 320"/>
                <a:gd name="T56" fmla="*/ 260 w 391"/>
                <a:gd name="T57" fmla="*/ 12 h 320"/>
                <a:gd name="T58" fmla="*/ 218 w 391"/>
                <a:gd name="T59" fmla="*/ 19 h 320"/>
                <a:gd name="T60" fmla="*/ 201 w 391"/>
                <a:gd name="T61" fmla="*/ 19 h 320"/>
                <a:gd name="T62" fmla="*/ 114 w 391"/>
                <a:gd name="T63" fmla="*/ 63 h 320"/>
                <a:gd name="T64" fmla="*/ 97 w 391"/>
                <a:gd name="T65" fmla="*/ 56 h 320"/>
                <a:gd name="T66" fmla="*/ 87 w 391"/>
                <a:gd name="T67" fmla="*/ 74 h 320"/>
                <a:gd name="T68" fmla="*/ 80 w 391"/>
                <a:gd name="T69" fmla="*/ 63 h 320"/>
                <a:gd name="T70" fmla="*/ 42 w 391"/>
                <a:gd name="T71" fmla="*/ 89 h 320"/>
                <a:gd name="T72" fmla="*/ 13 w 391"/>
                <a:gd name="T73" fmla="*/ 74 h 320"/>
                <a:gd name="T74" fmla="*/ 0 w 391"/>
                <a:gd name="T75" fmla="*/ 89 h 320"/>
                <a:gd name="T76" fmla="*/ 13 w 391"/>
                <a:gd name="T77" fmla="*/ 125 h 3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1"/>
                <a:gd name="T118" fmla="*/ 0 h 320"/>
                <a:gd name="T119" fmla="*/ 391 w 391"/>
                <a:gd name="T120" fmla="*/ 320 h 3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1" h="320">
                  <a:moveTo>
                    <a:pt x="13" y="164"/>
                  </a:moveTo>
                  <a:lnTo>
                    <a:pt x="42" y="164"/>
                  </a:lnTo>
                  <a:lnTo>
                    <a:pt x="59" y="199"/>
                  </a:lnTo>
                  <a:lnTo>
                    <a:pt x="48" y="281"/>
                  </a:lnTo>
                  <a:lnTo>
                    <a:pt x="59" y="304"/>
                  </a:lnTo>
                  <a:lnTo>
                    <a:pt x="72" y="319"/>
                  </a:lnTo>
                  <a:lnTo>
                    <a:pt x="100" y="295"/>
                  </a:lnTo>
                  <a:lnTo>
                    <a:pt x="117" y="295"/>
                  </a:lnTo>
                  <a:lnTo>
                    <a:pt x="172" y="304"/>
                  </a:lnTo>
                  <a:lnTo>
                    <a:pt x="190" y="304"/>
                  </a:lnTo>
                  <a:lnTo>
                    <a:pt x="224" y="304"/>
                  </a:lnTo>
                  <a:lnTo>
                    <a:pt x="259" y="281"/>
                  </a:lnTo>
                  <a:lnTo>
                    <a:pt x="283" y="281"/>
                  </a:lnTo>
                  <a:lnTo>
                    <a:pt x="283" y="270"/>
                  </a:lnTo>
                  <a:lnTo>
                    <a:pt x="307" y="255"/>
                  </a:lnTo>
                  <a:lnTo>
                    <a:pt x="342" y="281"/>
                  </a:lnTo>
                  <a:lnTo>
                    <a:pt x="348" y="281"/>
                  </a:lnTo>
                  <a:lnTo>
                    <a:pt x="360" y="281"/>
                  </a:lnTo>
                  <a:lnTo>
                    <a:pt x="360" y="246"/>
                  </a:lnTo>
                  <a:lnTo>
                    <a:pt x="390" y="237"/>
                  </a:lnTo>
                  <a:lnTo>
                    <a:pt x="325" y="189"/>
                  </a:lnTo>
                  <a:lnTo>
                    <a:pt x="342" y="164"/>
                  </a:lnTo>
                  <a:lnTo>
                    <a:pt x="325" y="116"/>
                  </a:lnTo>
                  <a:lnTo>
                    <a:pt x="342" y="97"/>
                  </a:lnTo>
                  <a:lnTo>
                    <a:pt x="335" y="82"/>
                  </a:lnTo>
                  <a:lnTo>
                    <a:pt x="307" y="58"/>
                  </a:lnTo>
                  <a:lnTo>
                    <a:pt x="300" y="15"/>
                  </a:lnTo>
                  <a:lnTo>
                    <a:pt x="290" y="0"/>
                  </a:lnTo>
                  <a:lnTo>
                    <a:pt x="266" y="15"/>
                  </a:lnTo>
                  <a:lnTo>
                    <a:pt x="224" y="25"/>
                  </a:lnTo>
                  <a:lnTo>
                    <a:pt x="207" y="25"/>
                  </a:lnTo>
                  <a:lnTo>
                    <a:pt x="117" y="82"/>
                  </a:lnTo>
                  <a:lnTo>
                    <a:pt x="100" y="73"/>
                  </a:lnTo>
                  <a:lnTo>
                    <a:pt x="90" y="97"/>
                  </a:lnTo>
                  <a:lnTo>
                    <a:pt x="83" y="82"/>
                  </a:lnTo>
                  <a:lnTo>
                    <a:pt x="42" y="116"/>
                  </a:lnTo>
                  <a:lnTo>
                    <a:pt x="13" y="97"/>
                  </a:lnTo>
                  <a:lnTo>
                    <a:pt x="0" y="116"/>
                  </a:lnTo>
                  <a:lnTo>
                    <a:pt x="13" y="164"/>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49" name="Freeform 15"/>
            <p:cNvSpPr>
              <a:spLocks/>
            </p:cNvSpPr>
            <p:nvPr/>
          </p:nvSpPr>
          <p:spPr bwMode="auto">
            <a:xfrm>
              <a:off x="1680" y="1600"/>
              <a:ext cx="338" cy="314"/>
            </a:xfrm>
            <a:custGeom>
              <a:avLst/>
              <a:gdLst>
                <a:gd name="T0" fmla="*/ 41 w 342"/>
                <a:gd name="T1" fmla="*/ 0 h 343"/>
                <a:gd name="T2" fmla="*/ 55 w 342"/>
                <a:gd name="T3" fmla="*/ 12 h 343"/>
                <a:gd name="T4" fmla="*/ 97 w 342"/>
                <a:gd name="T5" fmla="*/ 18 h 343"/>
                <a:gd name="T6" fmla="*/ 146 w 342"/>
                <a:gd name="T7" fmla="*/ 74 h 343"/>
                <a:gd name="T8" fmla="*/ 187 w 342"/>
                <a:gd name="T9" fmla="*/ 92 h 343"/>
                <a:gd name="T10" fmla="*/ 204 w 342"/>
                <a:gd name="T11" fmla="*/ 111 h 343"/>
                <a:gd name="T12" fmla="*/ 204 w 342"/>
                <a:gd name="T13" fmla="*/ 99 h 343"/>
                <a:gd name="T14" fmla="*/ 232 w 342"/>
                <a:gd name="T15" fmla="*/ 136 h 343"/>
                <a:gd name="T16" fmla="*/ 290 w 342"/>
                <a:gd name="T17" fmla="*/ 125 h 343"/>
                <a:gd name="T18" fmla="*/ 312 w 342"/>
                <a:gd name="T19" fmla="*/ 144 h 343"/>
                <a:gd name="T20" fmla="*/ 329 w 342"/>
                <a:gd name="T21" fmla="*/ 136 h 343"/>
                <a:gd name="T22" fmla="*/ 243 w 342"/>
                <a:gd name="T23" fmla="*/ 263 h 343"/>
                <a:gd name="T24" fmla="*/ 215 w 342"/>
                <a:gd name="T25" fmla="*/ 263 h 343"/>
                <a:gd name="T26" fmla="*/ 209 w 342"/>
                <a:gd name="T27" fmla="*/ 251 h 343"/>
                <a:gd name="T28" fmla="*/ 187 w 342"/>
                <a:gd name="T29" fmla="*/ 263 h 343"/>
                <a:gd name="T30" fmla="*/ 152 w 342"/>
                <a:gd name="T31" fmla="*/ 251 h 343"/>
                <a:gd name="T32" fmla="*/ 146 w 342"/>
                <a:gd name="T33" fmla="*/ 232 h 343"/>
                <a:gd name="T34" fmla="*/ 121 w 342"/>
                <a:gd name="T35" fmla="*/ 224 h 343"/>
                <a:gd name="T36" fmla="*/ 90 w 342"/>
                <a:gd name="T37" fmla="*/ 251 h 343"/>
                <a:gd name="T38" fmla="*/ 63 w 342"/>
                <a:gd name="T39" fmla="*/ 173 h 343"/>
                <a:gd name="T40" fmla="*/ 0 w 342"/>
                <a:gd name="T41" fmla="*/ 118 h 343"/>
                <a:gd name="T42" fmla="*/ 35 w 342"/>
                <a:gd name="T43" fmla="*/ 92 h 343"/>
                <a:gd name="T44" fmla="*/ 41 w 342"/>
                <a:gd name="T45" fmla="*/ 74 h 343"/>
                <a:gd name="T46" fmla="*/ 24 w 342"/>
                <a:gd name="T47" fmla="*/ 29 h 343"/>
                <a:gd name="T48" fmla="*/ 41 w 342"/>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2"/>
                <a:gd name="T76" fmla="*/ 0 h 343"/>
                <a:gd name="T77" fmla="*/ 342 w 342"/>
                <a:gd name="T78" fmla="*/ 343 h 3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2" h="343">
                  <a:moveTo>
                    <a:pt x="41" y="0"/>
                  </a:moveTo>
                  <a:lnTo>
                    <a:pt x="58" y="15"/>
                  </a:lnTo>
                  <a:lnTo>
                    <a:pt x="100" y="24"/>
                  </a:lnTo>
                  <a:lnTo>
                    <a:pt x="152" y="96"/>
                  </a:lnTo>
                  <a:lnTo>
                    <a:pt x="193" y="120"/>
                  </a:lnTo>
                  <a:lnTo>
                    <a:pt x="210" y="144"/>
                  </a:lnTo>
                  <a:lnTo>
                    <a:pt x="210" y="129"/>
                  </a:lnTo>
                  <a:lnTo>
                    <a:pt x="241" y="178"/>
                  </a:lnTo>
                  <a:lnTo>
                    <a:pt x="300" y="164"/>
                  </a:lnTo>
                  <a:lnTo>
                    <a:pt x="324" y="188"/>
                  </a:lnTo>
                  <a:lnTo>
                    <a:pt x="341" y="178"/>
                  </a:lnTo>
                  <a:lnTo>
                    <a:pt x="252" y="342"/>
                  </a:lnTo>
                  <a:lnTo>
                    <a:pt x="224" y="342"/>
                  </a:lnTo>
                  <a:lnTo>
                    <a:pt x="217" y="327"/>
                  </a:lnTo>
                  <a:lnTo>
                    <a:pt x="193" y="342"/>
                  </a:lnTo>
                  <a:lnTo>
                    <a:pt x="158" y="327"/>
                  </a:lnTo>
                  <a:lnTo>
                    <a:pt x="152" y="302"/>
                  </a:lnTo>
                  <a:lnTo>
                    <a:pt x="124" y="293"/>
                  </a:lnTo>
                  <a:lnTo>
                    <a:pt x="93" y="327"/>
                  </a:lnTo>
                  <a:lnTo>
                    <a:pt x="66" y="226"/>
                  </a:lnTo>
                  <a:lnTo>
                    <a:pt x="0" y="154"/>
                  </a:lnTo>
                  <a:lnTo>
                    <a:pt x="35" y="120"/>
                  </a:lnTo>
                  <a:lnTo>
                    <a:pt x="41" y="96"/>
                  </a:lnTo>
                  <a:lnTo>
                    <a:pt x="24" y="38"/>
                  </a:lnTo>
                  <a:lnTo>
                    <a:pt x="41" y="0"/>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0" name="Freeform 16"/>
            <p:cNvSpPr>
              <a:spLocks/>
            </p:cNvSpPr>
            <p:nvPr/>
          </p:nvSpPr>
          <p:spPr bwMode="auto">
            <a:xfrm>
              <a:off x="2343" y="1951"/>
              <a:ext cx="273" cy="227"/>
            </a:xfrm>
            <a:custGeom>
              <a:avLst/>
              <a:gdLst>
                <a:gd name="T0" fmla="*/ 0 w 276"/>
                <a:gd name="T1" fmla="*/ 0 h 248"/>
                <a:gd name="T2" fmla="*/ 17 w 276"/>
                <a:gd name="T3" fmla="*/ 56 h 248"/>
                <a:gd name="T4" fmla="*/ 7 w 276"/>
                <a:gd name="T5" fmla="*/ 56 h 248"/>
                <a:gd name="T6" fmla="*/ 46 w 276"/>
                <a:gd name="T7" fmla="*/ 94 h 248"/>
                <a:gd name="T8" fmla="*/ 62 w 276"/>
                <a:gd name="T9" fmla="*/ 146 h 248"/>
                <a:gd name="T10" fmla="*/ 120 w 276"/>
                <a:gd name="T11" fmla="*/ 183 h 248"/>
                <a:gd name="T12" fmla="*/ 152 w 276"/>
                <a:gd name="T13" fmla="*/ 189 h 248"/>
                <a:gd name="T14" fmla="*/ 266 w 276"/>
                <a:gd name="T15" fmla="*/ 0 h 248"/>
                <a:gd name="T16" fmla="*/ 24 w 276"/>
                <a:gd name="T17" fmla="*/ 0 h 248"/>
                <a:gd name="T18" fmla="*/ 0 w 276"/>
                <a:gd name="T19" fmla="*/ 0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6"/>
                <a:gd name="T31" fmla="*/ 0 h 248"/>
                <a:gd name="T32" fmla="*/ 276 w 276"/>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6" h="248">
                  <a:moveTo>
                    <a:pt x="0" y="0"/>
                  </a:moveTo>
                  <a:lnTo>
                    <a:pt x="17" y="73"/>
                  </a:lnTo>
                  <a:lnTo>
                    <a:pt x="7" y="73"/>
                  </a:lnTo>
                  <a:lnTo>
                    <a:pt x="48" y="122"/>
                  </a:lnTo>
                  <a:lnTo>
                    <a:pt x="65" y="190"/>
                  </a:lnTo>
                  <a:lnTo>
                    <a:pt x="123" y="238"/>
                  </a:lnTo>
                  <a:lnTo>
                    <a:pt x="158" y="247"/>
                  </a:lnTo>
                  <a:lnTo>
                    <a:pt x="275" y="0"/>
                  </a:lnTo>
                  <a:lnTo>
                    <a:pt x="24" y="0"/>
                  </a:lnTo>
                  <a:lnTo>
                    <a:pt x="0" y="0"/>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1" name="Freeform 17"/>
            <p:cNvSpPr>
              <a:spLocks/>
            </p:cNvSpPr>
            <p:nvPr/>
          </p:nvSpPr>
          <p:spPr bwMode="auto">
            <a:xfrm>
              <a:off x="1773" y="1507"/>
              <a:ext cx="272" cy="266"/>
            </a:xfrm>
            <a:custGeom>
              <a:avLst/>
              <a:gdLst>
                <a:gd name="T0" fmla="*/ 255 w 275"/>
                <a:gd name="T1" fmla="*/ 197 h 291"/>
                <a:gd name="T2" fmla="*/ 238 w 275"/>
                <a:gd name="T3" fmla="*/ 215 h 291"/>
                <a:gd name="T4" fmla="*/ 223 w 275"/>
                <a:gd name="T5" fmla="*/ 221 h 291"/>
                <a:gd name="T6" fmla="*/ 200 w 275"/>
                <a:gd name="T7" fmla="*/ 203 h 291"/>
                <a:gd name="T8" fmla="*/ 141 w 275"/>
                <a:gd name="T9" fmla="*/ 215 h 291"/>
                <a:gd name="T10" fmla="*/ 113 w 275"/>
                <a:gd name="T11" fmla="*/ 177 h 291"/>
                <a:gd name="T12" fmla="*/ 113 w 275"/>
                <a:gd name="T13" fmla="*/ 188 h 291"/>
                <a:gd name="T14" fmla="*/ 96 w 275"/>
                <a:gd name="T15" fmla="*/ 170 h 291"/>
                <a:gd name="T16" fmla="*/ 55 w 275"/>
                <a:gd name="T17" fmla="*/ 152 h 291"/>
                <a:gd name="T18" fmla="*/ 7 w 275"/>
                <a:gd name="T19" fmla="*/ 96 h 291"/>
                <a:gd name="T20" fmla="*/ 45 w 275"/>
                <a:gd name="T21" fmla="*/ 34 h 291"/>
                <a:gd name="T22" fmla="*/ 0 w 275"/>
                <a:gd name="T23" fmla="*/ 6 h 291"/>
                <a:gd name="T24" fmla="*/ 80 w 275"/>
                <a:gd name="T25" fmla="*/ 0 h 291"/>
                <a:gd name="T26" fmla="*/ 141 w 275"/>
                <a:gd name="T27" fmla="*/ 6 h 291"/>
                <a:gd name="T28" fmla="*/ 152 w 275"/>
                <a:gd name="T29" fmla="*/ 0 h 291"/>
                <a:gd name="T30" fmla="*/ 158 w 275"/>
                <a:gd name="T31" fmla="*/ 19 h 291"/>
                <a:gd name="T32" fmla="*/ 193 w 275"/>
                <a:gd name="T33" fmla="*/ 19 h 291"/>
                <a:gd name="T34" fmla="*/ 200 w 275"/>
                <a:gd name="T35" fmla="*/ 34 h 291"/>
                <a:gd name="T36" fmla="*/ 210 w 275"/>
                <a:gd name="T37" fmla="*/ 34 h 291"/>
                <a:gd name="T38" fmla="*/ 223 w 275"/>
                <a:gd name="T39" fmla="*/ 34 h 291"/>
                <a:gd name="T40" fmla="*/ 265 w 275"/>
                <a:gd name="T41" fmla="*/ 78 h 291"/>
                <a:gd name="T42" fmla="*/ 255 w 275"/>
                <a:gd name="T43" fmla="*/ 197 h 2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91"/>
                <a:gd name="T68" fmla="*/ 275 w 275"/>
                <a:gd name="T69" fmla="*/ 291 h 2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91">
                  <a:moveTo>
                    <a:pt x="264" y="257"/>
                  </a:moveTo>
                  <a:lnTo>
                    <a:pt x="247" y="281"/>
                  </a:lnTo>
                  <a:lnTo>
                    <a:pt x="230" y="290"/>
                  </a:lnTo>
                  <a:lnTo>
                    <a:pt x="206" y="266"/>
                  </a:lnTo>
                  <a:lnTo>
                    <a:pt x="147" y="281"/>
                  </a:lnTo>
                  <a:lnTo>
                    <a:pt x="116" y="232"/>
                  </a:lnTo>
                  <a:lnTo>
                    <a:pt x="116" y="246"/>
                  </a:lnTo>
                  <a:lnTo>
                    <a:pt x="99" y="222"/>
                  </a:lnTo>
                  <a:lnTo>
                    <a:pt x="58" y="199"/>
                  </a:lnTo>
                  <a:lnTo>
                    <a:pt x="7" y="126"/>
                  </a:lnTo>
                  <a:lnTo>
                    <a:pt x="48" y="44"/>
                  </a:lnTo>
                  <a:lnTo>
                    <a:pt x="0" y="9"/>
                  </a:lnTo>
                  <a:lnTo>
                    <a:pt x="83" y="0"/>
                  </a:lnTo>
                  <a:lnTo>
                    <a:pt x="147" y="9"/>
                  </a:lnTo>
                  <a:lnTo>
                    <a:pt x="158" y="0"/>
                  </a:lnTo>
                  <a:lnTo>
                    <a:pt x="164" y="25"/>
                  </a:lnTo>
                  <a:lnTo>
                    <a:pt x="199" y="25"/>
                  </a:lnTo>
                  <a:lnTo>
                    <a:pt x="206" y="44"/>
                  </a:lnTo>
                  <a:lnTo>
                    <a:pt x="216" y="44"/>
                  </a:lnTo>
                  <a:lnTo>
                    <a:pt x="230" y="44"/>
                  </a:lnTo>
                  <a:lnTo>
                    <a:pt x="274" y="102"/>
                  </a:lnTo>
                  <a:lnTo>
                    <a:pt x="264" y="257"/>
                  </a:lnTo>
                </a:path>
              </a:pathLst>
            </a:custGeom>
            <a:solidFill>
              <a:srgbClr val="FF669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2" name="Freeform 18"/>
            <p:cNvSpPr>
              <a:spLocks/>
            </p:cNvSpPr>
            <p:nvPr/>
          </p:nvSpPr>
          <p:spPr bwMode="auto">
            <a:xfrm>
              <a:off x="4684" y="1209"/>
              <a:ext cx="346" cy="277"/>
            </a:xfrm>
            <a:custGeom>
              <a:avLst/>
              <a:gdLst>
                <a:gd name="T0" fmla="*/ 298 w 350"/>
                <a:gd name="T1" fmla="*/ 170 h 303"/>
                <a:gd name="T2" fmla="*/ 315 w 350"/>
                <a:gd name="T3" fmla="*/ 170 h 303"/>
                <a:gd name="T4" fmla="*/ 298 w 350"/>
                <a:gd name="T5" fmla="*/ 179 h 303"/>
                <a:gd name="T6" fmla="*/ 315 w 350"/>
                <a:gd name="T7" fmla="*/ 179 h 303"/>
                <a:gd name="T8" fmla="*/ 321 w 350"/>
                <a:gd name="T9" fmla="*/ 188 h 303"/>
                <a:gd name="T10" fmla="*/ 315 w 350"/>
                <a:gd name="T11" fmla="*/ 209 h 303"/>
                <a:gd name="T12" fmla="*/ 328 w 350"/>
                <a:gd name="T13" fmla="*/ 233 h 303"/>
                <a:gd name="T14" fmla="*/ 315 w 350"/>
                <a:gd name="T15" fmla="*/ 245 h 303"/>
                <a:gd name="T16" fmla="*/ 298 w 350"/>
                <a:gd name="T17" fmla="*/ 233 h 303"/>
                <a:gd name="T18" fmla="*/ 298 w 350"/>
                <a:gd name="T19" fmla="*/ 245 h 303"/>
                <a:gd name="T20" fmla="*/ 315 w 350"/>
                <a:gd name="T21" fmla="*/ 245 h 303"/>
                <a:gd name="T22" fmla="*/ 345 w 350"/>
                <a:gd name="T23" fmla="*/ 276 h 303"/>
                <a:gd name="T24" fmla="*/ 281 w 350"/>
                <a:gd name="T25" fmla="*/ 253 h 303"/>
                <a:gd name="T26" fmla="*/ 222 w 350"/>
                <a:gd name="T27" fmla="*/ 179 h 303"/>
                <a:gd name="T28" fmla="*/ 199 w 350"/>
                <a:gd name="T29" fmla="*/ 170 h 303"/>
                <a:gd name="T30" fmla="*/ 181 w 350"/>
                <a:gd name="T31" fmla="*/ 179 h 303"/>
                <a:gd name="T32" fmla="*/ 199 w 350"/>
                <a:gd name="T33" fmla="*/ 158 h 303"/>
                <a:gd name="T34" fmla="*/ 181 w 350"/>
                <a:gd name="T35" fmla="*/ 158 h 303"/>
                <a:gd name="T36" fmla="*/ 164 w 350"/>
                <a:gd name="T37" fmla="*/ 126 h 303"/>
                <a:gd name="T38" fmla="*/ 157 w 350"/>
                <a:gd name="T39" fmla="*/ 126 h 303"/>
                <a:gd name="T40" fmla="*/ 157 w 350"/>
                <a:gd name="T41" fmla="*/ 113 h 303"/>
                <a:gd name="T42" fmla="*/ 140 w 350"/>
                <a:gd name="T43" fmla="*/ 113 h 303"/>
                <a:gd name="T44" fmla="*/ 113 w 350"/>
                <a:gd name="T45" fmla="*/ 83 h 303"/>
                <a:gd name="T46" fmla="*/ 99 w 350"/>
                <a:gd name="T47" fmla="*/ 83 h 303"/>
                <a:gd name="T48" fmla="*/ 99 w 350"/>
                <a:gd name="T49" fmla="*/ 73 h 303"/>
                <a:gd name="T50" fmla="*/ 65 w 350"/>
                <a:gd name="T51" fmla="*/ 61 h 303"/>
                <a:gd name="T52" fmla="*/ 25 w 350"/>
                <a:gd name="T53" fmla="*/ 20 h 303"/>
                <a:gd name="T54" fmla="*/ 0 w 350"/>
                <a:gd name="T55" fmla="*/ 0 h 303"/>
                <a:gd name="T56" fmla="*/ 124 w 350"/>
                <a:gd name="T57" fmla="*/ 0 h 303"/>
                <a:gd name="T58" fmla="*/ 216 w 350"/>
                <a:gd name="T59" fmla="*/ 83 h 303"/>
                <a:gd name="T60" fmla="*/ 216 w 350"/>
                <a:gd name="T61" fmla="*/ 105 h 303"/>
                <a:gd name="T62" fmla="*/ 239 w 350"/>
                <a:gd name="T63" fmla="*/ 135 h 303"/>
                <a:gd name="T64" fmla="*/ 256 w 350"/>
                <a:gd name="T65" fmla="*/ 148 h 303"/>
                <a:gd name="T66" fmla="*/ 274 w 350"/>
                <a:gd name="T67" fmla="*/ 135 h 303"/>
                <a:gd name="T68" fmla="*/ 298 w 350"/>
                <a:gd name="T69" fmla="*/ 158 h 303"/>
                <a:gd name="T70" fmla="*/ 298 w 350"/>
                <a:gd name="T71" fmla="*/ 170 h 3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0"/>
                <a:gd name="T109" fmla="*/ 0 h 303"/>
                <a:gd name="T110" fmla="*/ 350 w 350"/>
                <a:gd name="T111" fmla="*/ 303 h 3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0" h="303">
                  <a:moveTo>
                    <a:pt x="301" y="186"/>
                  </a:moveTo>
                  <a:lnTo>
                    <a:pt x="319" y="186"/>
                  </a:lnTo>
                  <a:lnTo>
                    <a:pt x="301" y="196"/>
                  </a:lnTo>
                  <a:lnTo>
                    <a:pt x="319" y="196"/>
                  </a:lnTo>
                  <a:lnTo>
                    <a:pt x="325" y="206"/>
                  </a:lnTo>
                  <a:lnTo>
                    <a:pt x="319" y="229"/>
                  </a:lnTo>
                  <a:lnTo>
                    <a:pt x="332" y="255"/>
                  </a:lnTo>
                  <a:lnTo>
                    <a:pt x="319" y="268"/>
                  </a:lnTo>
                  <a:lnTo>
                    <a:pt x="301" y="255"/>
                  </a:lnTo>
                  <a:lnTo>
                    <a:pt x="301" y="268"/>
                  </a:lnTo>
                  <a:lnTo>
                    <a:pt x="319" y="268"/>
                  </a:lnTo>
                  <a:lnTo>
                    <a:pt x="349" y="302"/>
                  </a:lnTo>
                  <a:lnTo>
                    <a:pt x="284" y="277"/>
                  </a:lnTo>
                  <a:lnTo>
                    <a:pt x="225" y="196"/>
                  </a:lnTo>
                  <a:lnTo>
                    <a:pt x="201" y="186"/>
                  </a:lnTo>
                  <a:lnTo>
                    <a:pt x="183" y="196"/>
                  </a:lnTo>
                  <a:lnTo>
                    <a:pt x="201" y="173"/>
                  </a:lnTo>
                  <a:lnTo>
                    <a:pt x="183" y="173"/>
                  </a:lnTo>
                  <a:lnTo>
                    <a:pt x="166" y="138"/>
                  </a:lnTo>
                  <a:lnTo>
                    <a:pt x="159" y="138"/>
                  </a:lnTo>
                  <a:lnTo>
                    <a:pt x="159" y="124"/>
                  </a:lnTo>
                  <a:lnTo>
                    <a:pt x="142" y="124"/>
                  </a:lnTo>
                  <a:lnTo>
                    <a:pt x="114" y="91"/>
                  </a:lnTo>
                  <a:lnTo>
                    <a:pt x="100" y="91"/>
                  </a:lnTo>
                  <a:lnTo>
                    <a:pt x="100" y="80"/>
                  </a:lnTo>
                  <a:lnTo>
                    <a:pt x="66" y="67"/>
                  </a:lnTo>
                  <a:lnTo>
                    <a:pt x="25" y="22"/>
                  </a:lnTo>
                  <a:lnTo>
                    <a:pt x="0" y="0"/>
                  </a:lnTo>
                  <a:lnTo>
                    <a:pt x="125" y="0"/>
                  </a:lnTo>
                  <a:lnTo>
                    <a:pt x="218" y="91"/>
                  </a:lnTo>
                  <a:lnTo>
                    <a:pt x="218" y="115"/>
                  </a:lnTo>
                  <a:lnTo>
                    <a:pt x="242" y="148"/>
                  </a:lnTo>
                  <a:lnTo>
                    <a:pt x="259" y="162"/>
                  </a:lnTo>
                  <a:lnTo>
                    <a:pt x="277" y="148"/>
                  </a:lnTo>
                  <a:lnTo>
                    <a:pt x="301" y="173"/>
                  </a:lnTo>
                  <a:lnTo>
                    <a:pt x="301" y="186"/>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53" name="Freeform 19"/>
            <p:cNvSpPr>
              <a:spLocks/>
            </p:cNvSpPr>
            <p:nvPr/>
          </p:nvSpPr>
          <p:spPr bwMode="auto">
            <a:xfrm>
              <a:off x="4674" y="2393"/>
              <a:ext cx="151" cy="212"/>
            </a:xfrm>
            <a:custGeom>
              <a:avLst/>
              <a:gdLst>
                <a:gd name="T0" fmla="*/ 10 w 153"/>
                <a:gd name="T1" fmla="*/ 158 h 232"/>
                <a:gd name="T2" fmla="*/ 66 w 153"/>
                <a:gd name="T3" fmla="*/ 69 h 232"/>
                <a:gd name="T4" fmla="*/ 80 w 153"/>
                <a:gd name="T5" fmla="*/ 69 h 232"/>
                <a:gd name="T6" fmla="*/ 90 w 153"/>
                <a:gd name="T7" fmla="*/ 51 h 232"/>
                <a:gd name="T8" fmla="*/ 90 w 153"/>
                <a:gd name="T9" fmla="*/ 63 h 232"/>
                <a:gd name="T10" fmla="*/ 146 w 153"/>
                <a:gd name="T11" fmla="*/ 0 h 232"/>
                <a:gd name="T12" fmla="*/ 35 w 153"/>
                <a:gd name="T13" fmla="*/ 132 h 232"/>
                <a:gd name="T14" fmla="*/ 10 w 153"/>
                <a:gd name="T15" fmla="*/ 176 h 232"/>
                <a:gd name="T16" fmla="*/ 0 w 153"/>
                <a:gd name="T17" fmla="*/ 158 h 232"/>
                <a:gd name="T18" fmla="*/ 10 w 153"/>
                <a:gd name="T19" fmla="*/ 158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232"/>
                <a:gd name="T32" fmla="*/ 153 w 153"/>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232">
                  <a:moveTo>
                    <a:pt x="10" y="207"/>
                  </a:moveTo>
                  <a:lnTo>
                    <a:pt x="69" y="91"/>
                  </a:lnTo>
                  <a:lnTo>
                    <a:pt x="83" y="91"/>
                  </a:lnTo>
                  <a:lnTo>
                    <a:pt x="93" y="67"/>
                  </a:lnTo>
                  <a:lnTo>
                    <a:pt x="93" y="82"/>
                  </a:lnTo>
                  <a:lnTo>
                    <a:pt x="152" y="0"/>
                  </a:lnTo>
                  <a:lnTo>
                    <a:pt x="35" y="173"/>
                  </a:lnTo>
                  <a:lnTo>
                    <a:pt x="10" y="231"/>
                  </a:lnTo>
                  <a:lnTo>
                    <a:pt x="0" y="207"/>
                  </a:lnTo>
                  <a:lnTo>
                    <a:pt x="10" y="20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4" name="Freeform 20"/>
            <p:cNvSpPr>
              <a:spLocks/>
            </p:cNvSpPr>
            <p:nvPr/>
          </p:nvSpPr>
          <p:spPr bwMode="auto">
            <a:xfrm>
              <a:off x="4367" y="2508"/>
              <a:ext cx="243" cy="56"/>
            </a:xfrm>
            <a:custGeom>
              <a:avLst/>
              <a:gdLst>
                <a:gd name="T0" fmla="*/ 158 w 245"/>
                <a:gd name="T1" fmla="*/ 11 h 62"/>
                <a:gd name="T2" fmla="*/ 181 w 245"/>
                <a:gd name="T3" fmla="*/ 11 h 62"/>
                <a:gd name="T4" fmla="*/ 197 w 245"/>
                <a:gd name="T5" fmla="*/ 0 h 62"/>
                <a:gd name="T6" fmla="*/ 238 w 245"/>
                <a:gd name="T7" fmla="*/ 17 h 62"/>
                <a:gd name="T8" fmla="*/ 141 w 245"/>
                <a:gd name="T9" fmla="*/ 17 h 62"/>
                <a:gd name="T10" fmla="*/ 58 w 245"/>
                <a:gd name="T11" fmla="*/ 34 h 62"/>
                <a:gd name="T12" fmla="*/ 0 w 245"/>
                <a:gd name="T13" fmla="*/ 45 h 62"/>
                <a:gd name="T14" fmla="*/ 0 w 245"/>
                <a:gd name="T15" fmla="*/ 34 h 62"/>
                <a:gd name="T16" fmla="*/ 158 w 245"/>
                <a:gd name="T17" fmla="*/ 1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5"/>
                <a:gd name="T28" fmla="*/ 0 h 62"/>
                <a:gd name="T29" fmla="*/ 245 w 245"/>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5" h="62">
                  <a:moveTo>
                    <a:pt x="161" y="14"/>
                  </a:moveTo>
                  <a:lnTo>
                    <a:pt x="186" y="14"/>
                  </a:lnTo>
                  <a:lnTo>
                    <a:pt x="203" y="0"/>
                  </a:lnTo>
                  <a:lnTo>
                    <a:pt x="244" y="23"/>
                  </a:lnTo>
                  <a:lnTo>
                    <a:pt x="144" y="23"/>
                  </a:lnTo>
                  <a:lnTo>
                    <a:pt x="58" y="47"/>
                  </a:lnTo>
                  <a:lnTo>
                    <a:pt x="0" y="61"/>
                  </a:lnTo>
                  <a:lnTo>
                    <a:pt x="0" y="47"/>
                  </a:lnTo>
                  <a:lnTo>
                    <a:pt x="161" y="1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5" name="Freeform 21"/>
            <p:cNvSpPr>
              <a:spLocks/>
            </p:cNvSpPr>
            <p:nvPr/>
          </p:nvSpPr>
          <p:spPr bwMode="auto">
            <a:xfrm>
              <a:off x="4337" y="2252"/>
              <a:ext cx="513" cy="291"/>
            </a:xfrm>
            <a:custGeom>
              <a:avLst/>
              <a:gdLst>
                <a:gd name="T0" fmla="*/ 273 w 518"/>
                <a:gd name="T1" fmla="*/ 56 h 319"/>
                <a:gd name="T2" fmla="*/ 315 w 518"/>
                <a:gd name="T3" fmla="*/ 56 h 319"/>
                <a:gd name="T4" fmla="*/ 342 w 518"/>
                <a:gd name="T5" fmla="*/ 90 h 319"/>
                <a:gd name="T6" fmla="*/ 342 w 518"/>
                <a:gd name="T7" fmla="*/ 99 h 319"/>
                <a:gd name="T8" fmla="*/ 342 w 518"/>
                <a:gd name="T9" fmla="*/ 90 h 319"/>
                <a:gd name="T10" fmla="*/ 325 w 518"/>
                <a:gd name="T11" fmla="*/ 73 h 319"/>
                <a:gd name="T12" fmla="*/ 332 w 518"/>
                <a:gd name="T13" fmla="*/ 44 h 319"/>
                <a:gd name="T14" fmla="*/ 355 w 518"/>
                <a:gd name="T15" fmla="*/ 56 h 319"/>
                <a:gd name="T16" fmla="*/ 363 w 518"/>
                <a:gd name="T17" fmla="*/ 44 h 319"/>
                <a:gd name="T18" fmla="*/ 370 w 518"/>
                <a:gd name="T19" fmla="*/ 18 h 319"/>
                <a:gd name="T20" fmla="*/ 388 w 518"/>
                <a:gd name="T21" fmla="*/ 18 h 319"/>
                <a:gd name="T22" fmla="*/ 388 w 518"/>
                <a:gd name="T23" fmla="*/ 0 h 319"/>
                <a:gd name="T24" fmla="*/ 397 w 518"/>
                <a:gd name="T25" fmla="*/ 37 h 319"/>
                <a:gd name="T26" fmla="*/ 397 w 518"/>
                <a:gd name="T27" fmla="*/ 73 h 319"/>
                <a:gd name="T28" fmla="*/ 397 w 518"/>
                <a:gd name="T29" fmla="*/ 99 h 319"/>
                <a:gd name="T30" fmla="*/ 405 w 518"/>
                <a:gd name="T31" fmla="*/ 81 h 319"/>
                <a:gd name="T32" fmla="*/ 412 w 518"/>
                <a:gd name="T33" fmla="*/ 90 h 319"/>
                <a:gd name="T34" fmla="*/ 429 w 518"/>
                <a:gd name="T35" fmla="*/ 56 h 319"/>
                <a:gd name="T36" fmla="*/ 439 w 518"/>
                <a:gd name="T37" fmla="*/ 37 h 319"/>
                <a:gd name="T38" fmla="*/ 453 w 518"/>
                <a:gd name="T39" fmla="*/ 29 h 319"/>
                <a:gd name="T40" fmla="*/ 494 w 518"/>
                <a:gd name="T41" fmla="*/ 62 h 319"/>
                <a:gd name="T42" fmla="*/ 485 w 518"/>
                <a:gd name="T43" fmla="*/ 73 h 319"/>
                <a:gd name="T44" fmla="*/ 467 w 518"/>
                <a:gd name="T45" fmla="*/ 90 h 319"/>
                <a:gd name="T46" fmla="*/ 453 w 518"/>
                <a:gd name="T47" fmla="*/ 99 h 319"/>
                <a:gd name="T48" fmla="*/ 453 w 518"/>
                <a:gd name="T49" fmla="*/ 117 h 319"/>
                <a:gd name="T50" fmla="*/ 429 w 518"/>
                <a:gd name="T51" fmla="*/ 135 h 319"/>
                <a:gd name="T52" fmla="*/ 405 w 518"/>
                <a:gd name="T53" fmla="*/ 151 h 319"/>
                <a:gd name="T54" fmla="*/ 388 w 518"/>
                <a:gd name="T55" fmla="*/ 151 h 319"/>
                <a:gd name="T56" fmla="*/ 388 w 518"/>
                <a:gd name="T57" fmla="*/ 161 h 319"/>
                <a:gd name="T58" fmla="*/ 370 w 518"/>
                <a:gd name="T59" fmla="*/ 161 h 319"/>
                <a:gd name="T60" fmla="*/ 363 w 518"/>
                <a:gd name="T61" fmla="*/ 185 h 319"/>
                <a:gd name="T62" fmla="*/ 355 w 518"/>
                <a:gd name="T63" fmla="*/ 213 h 319"/>
                <a:gd name="T64" fmla="*/ 342 w 518"/>
                <a:gd name="T65" fmla="*/ 213 h 319"/>
                <a:gd name="T66" fmla="*/ 325 w 518"/>
                <a:gd name="T67" fmla="*/ 213 h 319"/>
                <a:gd name="T68" fmla="*/ 325 w 518"/>
                <a:gd name="T69" fmla="*/ 185 h 319"/>
                <a:gd name="T70" fmla="*/ 308 w 518"/>
                <a:gd name="T71" fmla="*/ 179 h 319"/>
                <a:gd name="T72" fmla="*/ 308 w 518"/>
                <a:gd name="T73" fmla="*/ 169 h 319"/>
                <a:gd name="T74" fmla="*/ 298 w 518"/>
                <a:gd name="T75" fmla="*/ 223 h 319"/>
                <a:gd name="T76" fmla="*/ 273 w 518"/>
                <a:gd name="T77" fmla="*/ 213 h 319"/>
                <a:gd name="T78" fmla="*/ 257 w 518"/>
                <a:gd name="T79" fmla="*/ 161 h 319"/>
                <a:gd name="T80" fmla="*/ 242 w 518"/>
                <a:gd name="T81" fmla="*/ 179 h 319"/>
                <a:gd name="T82" fmla="*/ 211 w 518"/>
                <a:gd name="T83" fmla="*/ 197 h 319"/>
                <a:gd name="T84" fmla="*/ 242 w 518"/>
                <a:gd name="T85" fmla="*/ 185 h 319"/>
                <a:gd name="T86" fmla="*/ 253 w 518"/>
                <a:gd name="T87" fmla="*/ 204 h 319"/>
                <a:gd name="T88" fmla="*/ 257 w 518"/>
                <a:gd name="T89" fmla="*/ 213 h 319"/>
                <a:gd name="T90" fmla="*/ 131 w 518"/>
                <a:gd name="T91" fmla="*/ 213 h 319"/>
                <a:gd name="T92" fmla="*/ 80 w 518"/>
                <a:gd name="T93" fmla="*/ 230 h 319"/>
                <a:gd name="T94" fmla="*/ 62 w 518"/>
                <a:gd name="T95" fmla="*/ 230 h 319"/>
                <a:gd name="T96" fmla="*/ 31 w 518"/>
                <a:gd name="T97" fmla="*/ 213 h 319"/>
                <a:gd name="T98" fmla="*/ 0 w 518"/>
                <a:gd name="T99" fmla="*/ 179 h 319"/>
                <a:gd name="T100" fmla="*/ 42 w 518"/>
                <a:gd name="T101" fmla="*/ 161 h 319"/>
                <a:gd name="T102" fmla="*/ 228 w 518"/>
                <a:gd name="T103" fmla="*/ 143 h 319"/>
                <a:gd name="T104" fmla="*/ 273 w 518"/>
                <a:gd name="T105" fmla="*/ 99 h 319"/>
                <a:gd name="T106" fmla="*/ 257 w 518"/>
                <a:gd name="T107" fmla="*/ 73 h 3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8"/>
                <a:gd name="T163" fmla="*/ 0 h 319"/>
                <a:gd name="T164" fmla="*/ 518 w 518"/>
                <a:gd name="T165" fmla="*/ 319 h 3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8" h="319">
                  <a:moveTo>
                    <a:pt x="265" y="96"/>
                  </a:moveTo>
                  <a:lnTo>
                    <a:pt x="282" y="73"/>
                  </a:lnTo>
                  <a:lnTo>
                    <a:pt x="300" y="73"/>
                  </a:lnTo>
                  <a:lnTo>
                    <a:pt x="324" y="73"/>
                  </a:lnTo>
                  <a:lnTo>
                    <a:pt x="317" y="96"/>
                  </a:lnTo>
                  <a:lnTo>
                    <a:pt x="351" y="120"/>
                  </a:lnTo>
                  <a:lnTo>
                    <a:pt x="334" y="131"/>
                  </a:lnTo>
                  <a:lnTo>
                    <a:pt x="351" y="131"/>
                  </a:lnTo>
                  <a:lnTo>
                    <a:pt x="365" y="154"/>
                  </a:lnTo>
                  <a:lnTo>
                    <a:pt x="351" y="120"/>
                  </a:lnTo>
                  <a:lnTo>
                    <a:pt x="359" y="120"/>
                  </a:lnTo>
                  <a:lnTo>
                    <a:pt x="334" y="96"/>
                  </a:lnTo>
                  <a:lnTo>
                    <a:pt x="334" y="73"/>
                  </a:lnTo>
                  <a:lnTo>
                    <a:pt x="341" y="58"/>
                  </a:lnTo>
                  <a:lnTo>
                    <a:pt x="365" y="58"/>
                  </a:lnTo>
                  <a:lnTo>
                    <a:pt x="365" y="73"/>
                  </a:lnTo>
                  <a:lnTo>
                    <a:pt x="382" y="73"/>
                  </a:lnTo>
                  <a:lnTo>
                    <a:pt x="375" y="58"/>
                  </a:lnTo>
                  <a:lnTo>
                    <a:pt x="382" y="49"/>
                  </a:lnTo>
                  <a:lnTo>
                    <a:pt x="382" y="24"/>
                  </a:lnTo>
                  <a:lnTo>
                    <a:pt x="400" y="49"/>
                  </a:lnTo>
                  <a:lnTo>
                    <a:pt x="400" y="24"/>
                  </a:lnTo>
                  <a:lnTo>
                    <a:pt x="382" y="15"/>
                  </a:lnTo>
                  <a:lnTo>
                    <a:pt x="400" y="0"/>
                  </a:lnTo>
                  <a:lnTo>
                    <a:pt x="417" y="38"/>
                  </a:lnTo>
                  <a:lnTo>
                    <a:pt x="409" y="49"/>
                  </a:lnTo>
                  <a:lnTo>
                    <a:pt x="417" y="82"/>
                  </a:lnTo>
                  <a:lnTo>
                    <a:pt x="409" y="96"/>
                  </a:lnTo>
                  <a:lnTo>
                    <a:pt x="392" y="96"/>
                  </a:lnTo>
                  <a:lnTo>
                    <a:pt x="409" y="131"/>
                  </a:lnTo>
                  <a:lnTo>
                    <a:pt x="409" y="107"/>
                  </a:lnTo>
                  <a:lnTo>
                    <a:pt x="417" y="107"/>
                  </a:lnTo>
                  <a:lnTo>
                    <a:pt x="424" y="96"/>
                  </a:lnTo>
                  <a:lnTo>
                    <a:pt x="424" y="120"/>
                  </a:lnTo>
                  <a:lnTo>
                    <a:pt x="441" y="120"/>
                  </a:lnTo>
                  <a:lnTo>
                    <a:pt x="441" y="73"/>
                  </a:lnTo>
                  <a:lnTo>
                    <a:pt x="482" y="96"/>
                  </a:lnTo>
                  <a:lnTo>
                    <a:pt x="451" y="49"/>
                  </a:lnTo>
                  <a:lnTo>
                    <a:pt x="475" y="58"/>
                  </a:lnTo>
                  <a:lnTo>
                    <a:pt x="465" y="38"/>
                  </a:lnTo>
                  <a:lnTo>
                    <a:pt x="517" y="58"/>
                  </a:lnTo>
                  <a:lnTo>
                    <a:pt x="509" y="82"/>
                  </a:lnTo>
                  <a:lnTo>
                    <a:pt x="482" y="49"/>
                  </a:lnTo>
                  <a:lnTo>
                    <a:pt x="500" y="96"/>
                  </a:lnTo>
                  <a:lnTo>
                    <a:pt x="492" y="96"/>
                  </a:lnTo>
                  <a:lnTo>
                    <a:pt x="482" y="120"/>
                  </a:lnTo>
                  <a:lnTo>
                    <a:pt x="465" y="120"/>
                  </a:lnTo>
                  <a:lnTo>
                    <a:pt x="465" y="131"/>
                  </a:lnTo>
                  <a:lnTo>
                    <a:pt x="482" y="131"/>
                  </a:lnTo>
                  <a:lnTo>
                    <a:pt x="465" y="154"/>
                  </a:lnTo>
                  <a:lnTo>
                    <a:pt x="441" y="164"/>
                  </a:lnTo>
                  <a:lnTo>
                    <a:pt x="441" y="178"/>
                  </a:lnTo>
                  <a:lnTo>
                    <a:pt x="434" y="140"/>
                  </a:lnTo>
                  <a:lnTo>
                    <a:pt x="417" y="198"/>
                  </a:lnTo>
                  <a:lnTo>
                    <a:pt x="417" y="189"/>
                  </a:lnTo>
                  <a:lnTo>
                    <a:pt x="400" y="198"/>
                  </a:lnTo>
                  <a:lnTo>
                    <a:pt x="392" y="189"/>
                  </a:lnTo>
                  <a:lnTo>
                    <a:pt x="400" y="212"/>
                  </a:lnTo>
                  <a:lnTo>
                    <a:pt x="382" y="245"/>
                  </a:lnTo>
                  <a:lnTo>
                    <a:pt x="382" y="212"/>
                  </a:lnTo>
                  <a:lnTo>
                    <a:pt x="365" y="222"/>
                  </a:lnTo>
                  <a:lnTo>
                    <a:pt x="375" y="245"/>
                  </a:lnTo>
                  <a:lnTo>
                    <a:pt x="359" y="260"/>
                  </a:lnTo>
                  <a:lnTo>
                    <a:pt x="365" y="280"/>
                  </a:lnTo>
                  <a:lnTo>
                    <a:pt x="359" y="270"/>
                  </a:lnTo>
                  <a:lnTo>
                    <a:pt x="351" y="280"/>
                  </a:lnTo>
                  <a:lnTo>
                    <a:pt x="351" y="270"/>
                  </a:lnTo>
                  <a:lnTo>
                    <a:pt x="334" y="280"/>
                  </a:lnTo>
                  <a:lnTo>
                    <a:pt x="324" y="260"/>
                  </a:lnTo>
                  <a:lnTo>
                    <a:pt x="334" y="245"/>
                  </a:lnTo>
                  <a:lnTo>
                    <a:pt x="334" y="222"/>
                  </a:lnTo>
                  <a:lnTo>
                    <a:pt x="317" y="236"/>
                  </a:lnTo>
                  <a:lnTo>
                    <a:pt x="300" y="198"/>
                  </a:lnTo>
                  <a:lnTo>
                    <a:pt x="317" y="222"/>
                  </a:lnTo>
                  <a:lnTo>
                    <a:pt x="300" y="280"/>
                  </a:lnTo>
                  <a:lnTo>
                    <a:pt x="307" y="294"/>
                  </a:lnTo>
                  <a:lnTo>
                    <a:pt x="265" y="280"/>
                  </a:lnTo>
                  <a:lnTo>
                    <a:pt x="282" y="280"/>
                  </a:lnTo>
                  <a:lnTo>
                    <a:pt x="282" y="260"/>
                  </a:lnTo>
                  <a:lnTo>
                    <a:pt x="265" y="212"/>
                  </a:lnTo>
                  <a:lnTo>
                    <a:pt x="265" y="236"/>
                  </a:lnTo>
                  <a:lnTo>
                    <a:pt x="248" y="236"/>
                  </a:lnTo>
                  <a:lnTo>
                    <a:pt x="248" y="222"/>
                  </a:lnTo>
                  <a:lnTo>
                    <a:pt x="217" y="260"/>
                  </a:lnTo>
                  <a:lnTo>
                    <a:pt x="234" y="260"/>
                  </a:lnTo>
                  <a:lnTo>
                    <a:pt x="248" y="245"/>
                  </a:lnTo>
                  <a:lnTo>
                    <a:pt x="259" y="260"/>
                  </a:lnTo>
                  <a:lnTo>
                    <a:pt x="259" y="270"/>
                  </a:lnTo>
                  <a:lnTo>
                    <a:pt x="248" y="270"/>
                  </a:lnTo>
                  <a:lnTo>
                    <a:pt x="265" y="280"/>
                  </a:lnTo>
                  <a:lnTo>
                    <a:pt x="148" y="270"/>
                  </a:lnTo>
                  <a:lnTo>
                    <a:pt x="134" y="280"/>
                  </a:lnTo>
                  <a:lnTo>
                    <a:pt x="117" y="280"/>
                  </a:lnTo>
                  <a:lnTo>
                    <a:pt x="83" y="303"/>
                  </a:lnTo>
                  <a:lnTo>
                    <a:pt x="83" y="294"/>
                  </a:lnTo>
                  <a:lnTo>
                    <a:pt x="65" y="303"/>
                  </a:lnTo>
                  <a:lnTo>
                    <a:pt x="31" y="318"/>
                  </a:lnTo>
                  <a:lnTo>
                    <a:pt x="31" y="280"/>
                  </a:lnTo>
                  <a:lnTo>
                    <a:pt x="17" y="260"/>
                  </a:lnTo>
                  <a:lnTo>
                    <a:pt x="0" y="236"/>
                  </a:lnTo>
                  <a:lnTo>
                    <a:pt x="0" y="222"/>
                  </a:lnTo>
                  <a:lnTo>
                    <a:pt x="42" y="212"/>
                  </a:lnTo>
                  <a:lnTo>
                    <a:pt x="65" y="189"/>
                  </a:lnTo>
                  <a:lnTo>
                    <a:pt x="234" y="189"/>
                  </a:lnTo>
                  <a:lnTo>
                    <a:pt x="300" y="140"/>
                  </a:lnTo>
                  <a:lnTo>
                    <a:pt x="282" y="131"/>
                  </a:lnTo>
                  <a:lnTo>
                    <a:pt x="282" y="120"/>
                  </a:lnTo>
                  <a:lnTo>
                    <a:pt x="265" y="96"/>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6" name="Freeform 22"/>
            <p:cNvSpPr>
              <a:spLocks/>
            </p:cNvSpPr>
            <p:nvPr/>
          </p:nvSpPr>
          <p:spPr bwMode="auto">
            <a:xfrm>
              <a:off x="4923" y="2252"/>
              <a:ext cx="49" cy="45"/>
            </a:xfrm>
            <a:custGeom>
              <a:avLst/>
              <a:gdLst>
                <a:gd name="T0" fmla="*/ 41 w 49"/>
                <a:gd name="T1" fmla="*/ 0 h 49"/>
                <a:gd name="T2" fmla="*/ 48 w 49"/>
                <a:gd name="T3" fmla="*/ 11 h 49"/>
                <a:gd name="T4" fmla="*/ 0 w 49"/>
                <a:gd name="T5" fmla="*/ 37 h 49"/>
                <a:gd name="T6" fmla="*/ 24 w 49"/>
                <a:gd name="T7" fmla="*/ 0 h 49"/>
                <a:gd name="T8" fmla="*/ 41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41" y="0"/>
                  </a:moveTo>
                  <a:lnTo>
                    <a:pt x="48" y="14"/>
                  </a:lnTo>
                  <a:lnTo>
                    <a:pt x="0" y="48"/>
                  </a:lnTo>
                  <a:lnTo>
                    <a:pt x="24" y="0"/>
                  </a:lnTo>
                  <a:lnTo>
                    <a:pt x="4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7" name="Freeform 23"/>
            <p:cNvSpPr>
              <a:spLocks/>
            </p:cNvSpPr>
            <p:nvPr/>
          </p:nvSpPr>
          <p:spPr bwMode="auto">
            <a:xfrm>
              <a:off x="3029" y="1209"/>
              <a:ext cx="223" cy="210"/>
            </a:xfrm>
            <a:custGeom>
              <a:avLst/>
              <a:gdLst>
                <a:gd name="T0" fmla="*/ 218 w 225"/>
                <a:gd name="T1" fmla="*/ 0 h 230"/>
                <a:gd name="T2" fmla="*/ 211 w 225"/>
                <a:gd name="T3" fmla="*/ 174 h 230"/>
                <a:gd name="T4" fmla="*/ 156 w 225"/>
                <a:gd name="T5" fmla="*/ 174 h 230"/>
                <a:gd name="T6" fmla="*/ 0 w 225"/>
                <a:gd name="T7" fmla="*/ 174 h 230"/>
                <a:gd name="T8" fmla="*/ 17 w 225"/>
                <a:gd name="T9" fmla="*/ 0 h 230"/>
                <a:gd name="T10" fmla="*/ 218 w 225"/>
                <a:gd name="T11" fmla="*/ 0 h 230"/>
                <a:gd name="T12" fmla="*/ 0 60000 65536"/>
                <a:gd name="T13" fmla="*/ 0 60000 65536"/>
                <a:gd name="T14" fmla="*/ 0 60000 65536"/>
                <a:gd name="T15" fmla="*/ 0 60000 65536"/>
                <a:gd name="T16" fmla="*/ 0 60000 65536"/>
                <a:gd name="T17" fmla="*/ 0 60000 65536"/>
                <a:gd name="T18" fmla="*/ 0 w 225"/>
                <a:gd name="T19" fmla="*/ 0 h 230"/>
                <a:gd name="T20" fmla="*/ 225 w 225"/>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225" h="230">
                  <a:moveTo>
                    <a:pt x="224" y="0"/>
                  </a:moveTo>
                  <a:lnTo>
                    <a:pt x="217" y="229"/>
                  </a:lnTo>
                  <a:lnTo>
                    <a:pt x="159" y="229"/>
                  </a:lnTo>
                  <a:lnTo>
                    <a:pt x="0" y="229"/>
                  </a:lnTo>
                  <a:lnTo>
                    <a:pt x="17" y="0"/>
                  </a:lnTo>
                  <a:lnTo>
                    <a:pt x="224" y="0"/>
                  </a:lnTo>
                </a:path>
              </a:pathLst>
            </a:custGeom>
            <a:solidFill>
              <a:srgbClr val="33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8" name="Freeform 24"/>
            <p:cNvSpPr>
              <a:spLocks/>
            </p:cNvSpPr>
            <p:nvPr/>
          </p:nvSpPr>
          <p:spPr bwMode="auto">
            <a:xfrm>
              <a:off x="1929" y="1719"/>
              <a:ext cx="339" cy="204"/>
            </a:xfrm>
            <a:custGeom>
              <a:avLst/>
              <a:gdLst>
                <a:gd name="T0" fmla="*/ 210 w 343"/>
                <a:gd name="T1" fmla="*/ 0 h 223"/>
                <a:gd name="T2" fmla="*/ 225 w 343"/>
                <a:gd name="T3" fmla="*/ 38 h 223"/>
                <a:gd name="T4" fmla="*/ 250 w 343"/>
                <a:gd name="T5" fmla="*/ 74 h 223"/>
                <a:gd name="T6" fmla="*/ 281 w 343"/>
                <a:gd name="T7" fmla="*/ 74 h 223"/>
                <a:gd name="T8" fmla="*/ 330 w 343"/>
                <a:gd name="T9" fmla="*/ 125 h 223"/>
                <a:gd name="T10" fmla="*/ 312 w 343"/>
                <a:gd name="T11" fmla="*/ 170 h 223"/>
                <a:gd name="T12" fmla="*/ 0 w 343"/>
                <a:gd name="T13" fmla="*/ 163 h 223"/>
                <a:gd name="T14" fmla="*/ 87 w 343"/>
                <a:gd name="T15" fmla="*/ 38 h 223"/>
                <a:gd name="T16" fmla="*/ 104 w 343"/>
                <a:gd name="T17" fmla="*/ 19 h 223"/>
                <a:gd name="T18" fmla="*/ 210 w 343"/>
                <a:gd name="T19" fmla="*/ 0 h 2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3"/>
                <a:gd name="T31" fmla="*/ 0 h 223"/>
                <a:gd name="T32" fmla="*/ 343 w 343"/>
                <a:gd name="T33" fmla="*/ 223 h 2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3" h="223">
                  <a:moveTo>
                    <a:pt x="217" y="0"/>
                  </a:moveTo>
                  <a:lnTo>
                    <a:pt x="234" y="49"/>
                  </a:lnTo>
                  <a:lnTo>
                    <a:pt x="259" y="96"/>
                  </a:lnTo>
                  <a:lnTo>
                    <a:pt x="290" y="96"/>
                  </a:lnTo>
                  <a:lnTo>
                    <a:pt x="342" y="164"/>
                  </a:lnTo>
                  <a:lnTo>
                    <a:pt x="324" y="222"/>
                  </a:lnTo>
                  <a:lnTo>
                    <a:pt x="0" y="213"/>
                  </a:lnTo>
                  <a:lnTo>
                    <a:pt x="90" y="49"/>
                  </a:lnTo>
                  <a:lnTo>
                    <a:pt x="107" y="25"/>
                  </a:lnTo>
                  <a:lnTo>
                    <a:pt x="217" y="0"/>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59" name="Freeform 25"/>
            <p:cNvSpPr>
              <a:spLocks/>
            </p:cNvSpPr>
            <p:nvPr/>
          </p:nvSpPr>
          <p:spPr bwMode="auto">
            <a:xfrm>
              <a:off x="3023" y="1690"/>
              <a:ext cx="355" cy="254"/>
            </a:xfrm>
            <a:custGeom>
              <a:avLst/>
              <a:gdLst>
                <a:gd name="T0" fmla="*/ 166 w 360"/>
                <a:gd name="T1" fmla="*/ 18 h 278"/>
                <a:gd name="T2" fmla="*/ 166 w 360"/>
                <a:gd name="T3" fmla="*/ 0 h 278"/>
                <a:gd name="T4" fmla="*/ 287 w 360"/>
                <a:gd name="T5" fmla="*/ 6 h 278"/>
                <a:gd name="T6" fmla="*/ 344 w 360"/>
                <a:gd name="T7" fmla="*/ 6 h 278"/>
                <a:gd name="T8" fmla="*/ 295 w 360"/>
                <a:gd name="T9" fmla="*/ 150 h 278"/>
                <a:gd name="T10" fmla="*/ 344 w 360"/>
                <a:gd name="T11" fmla="*/ 169 h 278"/>
                <a:gd name="T12" fmla="*/ 312 w 360"/>
                <a:gd name="T13" fmla="*/ 205 h 278"/>
                <a:gd name="T14" fmla="*/ 278 w 360"/>
                <a:gd name="T15" fmla="*/ 193 h 278"/>
                <a:gd name="T16" fmla="*/ 260 w 360"/>
                <a:gd name="T17" fmla="*/ 156 h 278"/>
                <a:gd name="T18" fmla="*/ 232 w 360"/>
                <a:gd name="T19" fmla="*/ 150 h 278"/>
                <a:gd name="T20" fmla="*/ 181 w 360"/>
                <a:gd name="T21" fmla="*/ 186 h 278"/>
                <a:gd name="T22" fmla="*/ 175 w 360"/>
                <a:gd name="T23" fmla="*/ 186 h 278"/>
                <a:gd name="T24" fmla="*/ 166 w 360"/>
                <a:gd name="T25" fmla="*/ 175 h 278"/>
                <a:gd name="T26" fmla="*/ 152 w 360"/>
                <a:gd name="T27" fmla="*/ 205 h 278"/>
                <a:gd name="T28" fmla="*/ 135 w 360"/>
                <a:gd name="T29" fmla="*/ 205 h 278"/>
                <a:gd name="T30" fmla="*/ 142 w 360"/>
                <a:gd name="T31" fmla="*/ 186 h 278"/>
                <a:gd name="T32" fmla="*/ 135 w 360"/>
                <a:gd name="T33" fmla="*/ 186 h 278"/>
                <a:gd name="T34" fmla="*/ 124 w 360"/>
                <a:gd name="T35" fmla="*/ 205 h 278"/>
                <a:gd name="T36" fmla="*/ 104 w 360"/>
                <a:gd name="T37" fmla="*/ 211 h 278"/>
                <a:gd name="T38" fmla="*/ 0 w 360"/>
                <a:gd name="T39" fmla="*/ 211 h 278"/>
                <a:gd name="T40" fmla="*/ 7 w 360"/>
                <a:gd name="T41" fmla="*/ 18 h 278"/>
                <a:gd name="T42" fmla="*/ 166 w 360"/>
                <a:gd name="T43" fmla="*/ 18 h 2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0"/>
                <a:gd name="T67" fmla="*/ 0 h 278"/>
                <a:gd name="T68" fmla="*/ 360 w 360"/>
                <a:gd name="T69" fmla="*/ 278 h 2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0" h="278">
                  <a:moveTo>
                    <a:pt x="172" y="24"/>
                  </a:moveTo>
                  <a:lnTo>
                    <a:pt x="172" y="0"/>
                  </a:lnTo>
                  <a:lnTo>
                    <a:pt x="299" y="9"/>
                  </a:lnTo>
                  <a:lnTo>
                    <a:pt x="359" y="9"/>
                  </a:lnTo>
                  <a:lnTo>
                    <a:pt x="307" y="196"/>
                  </a:lnTo>
                  <a:lnTo>
                    <a:pt x="359" y="221"/>
                  </a:lnTo>
                  <a:lnTo>
                    <a:pt x="324" y="268"/>
                  </a:lnTo>
                  <a:lnTo>
                    <a:pt x="290" y="253"/>
                  </a:lnTo>
                  <a:lnTo>
                    <a:pt x="272" y="205"/>
                  </a:lnTo>
                  <a:lnTo>
                    <a:pt x="241" y="196"/>
                  </a:lnTo>
                  <a:lnTo>
                    <a:pt x="190" y="244"/>
                  </a:lnTo>
                  <a:lnTo>
                    <a:pt x="182" y="244"/>
                  </a:lnTo>
                  <a:lnTo>
                    <a:pt x="172" y="230"/>
                  </a:lnTo>
                  <a:lnTo>
                    <a:pt x="158" y="268"/>
                  </a:lnTo>
                  <a:lnTo>
                    <a:pt x="141" y="268"/>
                  </a:lnTo>
                  <a:lnTo>
                    <a:pt x="148" y="244"/>
                  </a:lnTo>
                  <a:lnTo>
                    <a:pt x="141" y="244"/>
                  </a:lnTo>
                  <a:lnTo>
                    <a:pt x="130" y="268"/>
                  </a:lnTo>
                  <a:lnTo>
                    <a:pt x="107" y="277"/>
                  </a:lnTo>
                  <a:lnTo>
                    <a:pt x="0" y="277"/>
                  </a:lnTo>
                  <a:lnTo>
                    <a:pt x="7" y="24"/>
                  </a:lnTo>
                  <a:lnTo>
                    <a:pt x="172" y="24"/>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60" name="Freeform 26"/>
            <p:cNvSpPr>
              <a:spLocks/>
            </p:cNvSpPr>
            <p:nvPr/>
          </p:nvSpPr>
          <p:spPr bwMode="auto">
            <a:xfrm>
              <a:off x="389" y="2101"/>
              <a:ext cx="350" cy="217"/>
            </a:xfrm>
            <a:custGeom>
              <a:avLst/>
              <a:gdLst>
                <a:gd name="T0" fmla="*/ 0 w 353"/>
                <a:gd name="T1" fmla="*/ 181 h 237"/>
                <a:gd name="T2" fmla="*/ 17 w 353"/>
                <a:gd name="T3" fmla="*/ 38 h 237"/>
                <a:gd name="T4" fmla="*/ 58 w 353"/>
                <a:gd name="T5" fmla="*/ 19 h 237"/>
                <a:gd name="T6" fmla="*/ 73 w 353"/>
                <a:gd name="T7" fmla="*/ 29 h 237"/>
                <a:gd name="T8" fmla="*/ 121 w 353"/>
                <a:gd name="T9" fmla="*/ 29 h 237"/>
                <a:gd name="T10" fmla="*/ 163 w 353"/>
                <a:gd name="T11" fmla="*/ 0 h 237"/>
                <a:gd name="T12" fmla="*/ 173 w 353"/>
                <a:gd name="T13" fmla="*/ 38 h 237"/>
                <a:gd name="T14" fmla="*/ 194 w 353"/>
                <a:gd name="T15" fmla="*/ 45 h 237"/>
                <a:gd name="T16" fmla="*/ 263 w 353"/>
                <a:gd name="T17" fmla="*/ 19 h 237"/>
                <a:gd name="T18" fmla="*/ 287 w 353"/>
                <a:gd name="T19" fmla="*/ 19 h 237"/>
                <a:gd name="T20" fmla="*/ 316 w 353"/>
                <a:gd name="T21" fmla="*/ 29 h 237"/>
                <a:gd name="T22" fmla="*/ 333 w 353"/>
                <a:gd name="T23" fmla="*/ 19 h 237"/>
                <a:gd name="T24" fmla="*/ 343 w 353"/>
                <a:gd name="T25" fmla="*/ 38 h 237"/>
                <a:gd name="T26" fmla="*/ 326 w 353"/>
                <a:gd name="T27" fmla="*/ 56 h 237"/>
                <a:gd name="T28" fmla="*/ 333 w 353"/>
                <a:gd name="T29" fmla="*/ 56 h 237"/>
                <a:gd name="T30" fmla="*/ 316 w 353"/>
                <a:gd name="T31" fmla="*/ 81 h 237"/>
                <a:gd name="T32" fmla="*/ 253 w 353"/>
                <a:gd name="T33" fmla="*/ 93 h 237"/>
                <a:gd name="T34" fmla="*/ 229 w 353"/>
                <a:gd name="T35" fmla="*/ 125 h 237"/>
                <a:gd name="T36" fmla="*/ 194 w 353"/>
                <a:gd name="T37" fmla="*/ 144 h 237"/>
                <a:gd name="T38" fmla="*/ 205 w 353"/>
                <a:gd name="T39" fmla="*/ 163 h 237"/>
                <a:gd name="T40" fmla="*/ 173 w 353"/>
                <a:gd name="T41" fmla="*/ 181 h 237"/>
                <a:gd name="T42" fmla="*/ 0 w 353"/>
                <a:gd name="T43" fmla="*/ 181 h 2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3"/>
                <a:gd name="T67" fmla="*/ 0 h 237"/>
                <a:gd name="T68" fmla="*/ 353 w 353"/>
                <a:gd name="T69" fmla="*/ 237 h 2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3" h="237">
                  <a:moveTo>
                    <a:pt x="0" y="236"/>
                  </a:moveTo>
                  <a:lnTo>
                    <a:pt x="17" y="49"/>
                  </a:lnTo>
                  <a:lnTo>
                    <a:pt x="59" y="25"/>
                  </a:lnTo>
                  <a:lnTo>
                    <a:pt x="76" y="38"/>
                  </a:lnTo>
                  <a:lnTo>
                    <a:pt x="124" y="38"/>
                  </a:lnTo>
                  <a:lnTo>
                    <a:pt x="166" y="0"/>
                  </a:lnTo>
                  <a:lnTo>
                    <a:pt x="176" y="49"/>
                  </a:lnTo>
                  <a:lnTo>
                    <a:pt x="200" y="58"/>
                  </a:lnTo>
                  <a:lnTo>
                    <a:pt x="269" y="25"/>
                  </a:lnTo>
                  <a:lnTo>
                    <a:pt x="293" y="25"/>
                  </a:lnTo>
                  <a:lnTo>
                    <a:pt x="325" y="38"/>
                  </a:lnTo>
                  <a:lnTo>
                    <a:pt x="342" y="25"/>
                  </a:lnTo>
                  <a:lnTo>
                    <a:pt x="352" y="49"/>
                  </a:lnTo>
                  <a:lnTo>
                    <a:pt x="335" y="73"/>
                  </a:lnTo>
                  <a:lnTo>
                    <a:pt x="342" y="73"/>
                  </a:lnTo>
                  <a:lnTo>
                    <a:pt x="325" y="105"/>
                  </a:lnTo>
                  <a:lnTo>
                    <a:pt x="259" y="121"/>
                  </a:lnTo>
                  <a:lnTo>
                    <a:pt x="235" y="163"/>
                  </a:lnTo>
                  <a:lnTo>
                    <a:pt x="200" y="187"/>
                  </a:lnTo>
                  <a:lnTo>
                    <a:pt x="211" y="212"/>
                  </a:lnTo>
                  <a:lnTo>
                    <a:pt x="176" y="236"/>
                  </a:lnTo>
                  <a:lnTo>
                    <a:pt x="0" y="236"/>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61" name="Freeform 27"/>
            <p:cNvSpPr>
              <a:spLocks/>
            </p:cNvSpPr>
            <p:nvPr/>
          </p:nvSpPr>
          <p:spPr bwMode="auto">
            <a:xfrm>
              <a:off x="4583" y="1357"/>
              <a:ext cx="169" cy="235"/>
            </a:xfrm>
            <a:custGeom>
              <a:avLst/>
              <a:gdLst>
                <a:gd name="T0" fmla="*/ 143 w 171"/>
                <a:gd name="T1" fmla="*/ 224 h 257"/>
                <a:gd name="T2" fmla="*/ 117 w 171"/>
                <a:gd name="T3" fmla="*/ 234 h 257"/>
                <a:gd name="T4" fmla="*/ 75 w 171"/>
                <a:gd name="T5" fmla="*/ 234 h 257"/>
                <a:gd name="T6" fmla="*/ 68 w 171"/>
                <a:gd name="T7" fmla="*/ 203 h 257"/>
                <a:gd name="T8" fmla="*/ 45 w 171"/>
                <a:gd name="T9" fmla="*/ 189 h 257"/>
                <a:gd name="T10" fmla="*/ 58 w 171"/>
                <a:gd name="T11" fmla="*/ 211 h 257"/>
                <a:gd name="T12" fmla="*/ 51 w 171"/>
                <a:gd name="T13" fmla="*/ 211 h 257"/>
                <a:gd name="T14" fmla="*/ 28 w 171"/>
                <a:gd name="T15" fmla="*/ 211 h 257"/>
                <a:gd name="T16" fmla="*/ 0 w 171"/>
                <a:gd name="T17" fmla="*/ 128 h 257"/>
                <a:gd name="T18" fmla="*/ 0 w 171"/>
                <a:gd name="T19" fmla="*/ 84 h 257"/>
                <a:gd name="T20" fmla="*/ 34 w 171"/>
                <a:gd name="T21" fmla="*/ 53 h 257"/>
                <a:gd name="T22" fmla="*/ 17 w 171"/>
                <a:gd name="T23" fmla="*/ 22 h 257"/>
                <a:gd name="T24" fmla="*/ 51 w 171"/>
                <a:gd name="T25" fmla="*/ 10 h 257"/>
                <a:gd name="T26" fmla="*/ 68 w 171"/>
                <a:gd name="T27" fmla="*/ 10 h 257"/>
                <a:gd name="T28" fmla="*/ 85 w 171"/>
                <a:gd name="T29" fmla="*/ 0 h 257"/>
                <a:gd name="T30" fmla="*/ 75 w 171"/>
                <a:gd name="T31" fmla="*/ 61 h 257"/>
                <a:gd name="T32" fmla="*/ 85 w 171"/>
                <a:gd name="T33" fmla="*/ 173 h 257"/>
                <a:gd name="T34" fmla="*/ 117 w 171"/>
                <a:gd name="T35" fmla="*/ 181 h 257"/>
                <a:gd name="T36" fmla="*/ 133 w 171"/>
                <a:gd name="T37" fmla="*/ 173 h 257"/>
                <a:gd name="T38" fmla="*/ 168 w 171"/>
                <a:gd name="T39" fmla="*/ 189 h 257"/>
                <a:gd name="T40" fmla="*/ 143 w 171"/>
                <a:gd name="T41" fmla="*/ 224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257"/>
                <a:gd name="T65" fmla="*/ 171 w 171"/>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257">
                  <a:moveTo>
                    <a:pt x="145" y="245"/>
                  </a:moveTo>
                  <a:lnTo>
                    <a:pt x="118" y="256"/>
                  </a:lnTo>
                  <a:lnTo>
                    <a:pt x="76" y="256"/>
                  </a:lnTo>
                  <a:lnTo>
                    <a:pt x="69" y="222"/>
                  </a:lnTo>
                  <a:lnTo>
                    <a:pt x="46" y="207"/>
                  </a:lnTo>
                  <a:lnTo>
                    <a:pt x="59" y="231"/>
                  </a:lnTo>
                  <a:lnTo>
                    <a:pt x="52" y="231"/>
                  </a:lnTo>
                  <a:lnTo>
                    <a:pt x="28" y="231"/>
                  </a:lnTo>
                  <a:lnTo>
                    <a:pt x="0" y="140"/>
                  </a:lnTo>
                  <a:lnTo>
                    <a:pt x="0" y="92"/>
                  </a:lnTo>
                  <a:lnTo>
                    <a:pt x="34" y="58"/>
                  </a:lnTo>
                  <a:lnTo>
                    <a:pt x="17" y="24"/>
                  </a:lnTo>
                  <a:lnTo>
                    <a:pt x="52" y="11"/>
                  </a:lnTo>
                  <a:lnTo>
                    <a:pt x="69" y="11"/>
                  </a:lnTo>
                  <a:lnTo>
                    <a:pt x="86" y="0"/>
                  </a:lnTo>
                  <a:lnTo>
                    <a:pt x="76" y="67"/>
                  </a:lnTo>
                  <a:lnTo>
                    <a:pt x="86" y="189"/>
                  </a:lnTo>
                  <a:lnTo>
                    <a:pt x="118" y="198"/>
                  </a:lnTo>
                  <a:lnTo>
                    <a:pt x="135" y="189"/>
                  </a:lnTo>
                  <a:lnTo>
                    <a:pt x="170" y="207"/>
                  </a:lnTo>
                  <a:lnTo>
                    <a:pt x="145" y="245"/>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62" name="Freeform 28"/>
            <p:cNvSpPr>
              <a:spLocks/>
            </p:cNvSpPr>
            <p:nvPr/>
          </p:nvSpPr>
          <p:spPr bwMode="auto">
            <a:xfrm>
              <a:off x="563" y="2198"/>
              <a:ext cx="291" cy="120"/>
            </a:xfrm>
            <a:custGeom>
              <a:avLst/>
              <a:gdLst>
                <a:gd name="T0" fmla="*/ 0 w 293"/>
                <a:gd name="T1" fmla="*/ 100 h 131"/>
                <a:gd name="T2" fmla="*/ 35 w 293"/>
                <a:gd name="T3" fmla="*/ 82 h 131"/>
                <a:gd name="T4" fmla="*/ 24 w 293"/>
                <a:gd name="T5" fmla="*/ 62 h 131"/>
                <a:gd name="T6" fmla="*/ 58 w 293"/>
                <a:gd name="T7" fmla="*/ 45 h 131"/>
                <a:gd name="T8" fmla="*/ 80 w 293"/>
                <a:gd name="T9" fmla="*/ 13 h 131"/>
                <a:gd name="T10" fmla="*/ 145 w 293"/>
                <a:gd name="T11" fmla="*/ 0 h 131"/>
                <a:gd name="T12" fmla="*/ 155 w 293"/>
                <a:gd name="T13" fmla="*/ 13 h 131"/>
                <a:gd name="T14" fmla="*/ 197 w 293"/>
                <a:gd name="T15" fmla="*/ 0 h 131"/>
                <a:gd name="T16" fmla="*/ 259 w 293"/>
                <a:gd name="T17" fmla="*/ 89 h 131"/>
                <a:gd name="T18" fmla="*/ 286 w 293"/>
                <a:gd name="T19" fmla="*/ 100 h 131"/>
                <a:gd name="T20" fmla="*/ 0 w 293"/>
                <a:gd name="T21" fmla="*/ 100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3"/>
                <a:gd name="T34" fmla="*/ 0 h 131"/>
                <a:gd name="T35" fmla="*/ 293 w 293"/>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3" h="131">
                  <a:moveTo>
                    <a:pt x="0" y="130"/>
                  </a:moveTo>
                  <a:lnTo>
                    <a:pt x="35" y="106"/>
                  </a:lnTo>
                  <a:lnTo>
                    <a:pt x="24" y="81"/>
                  </a:lnTo>
                  <a:lnTo>
                    <a:pt x="58" y="58"/>
                  </a:lnTo>
                  <a:lnTo>
                    <a:pt x="83" y="16"/>
                  </a:lnTo>
                  <a:lnTo>
                    <a:pt x="148" y="0"/>
                  </a:lnTo>
                  <a:lnTo>
                    <a:pt x="158" y="16"/>
                  </a:lnTo>
                  <a:lnTo>
                    <a:pt x="200" y="0"/>
                  </a:lnTo>
                  <a:lnTo>
                    <a:pt x="265" y="116"/>
                  </a:lnTo>
                  <a:lnTo>
                    <a:pt x="292" y="130"/>
                  </a:lnTo>
                  <a:lnTo>
                    <a:pt x="0" y="130"/>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63" name="Freeform 29"/>
            <p:cNvSpPr>
              <a:spLocks/>
            </p:cNvSpPr>
            <p:nvPr/>
          </p:nvSpPr>
          <p:spPr bwMode="auto">
            <a:xfrm>
              <a:off x="1803" y="1899"/>
              <a:ext cx="242" cy="293"/>
            </a:xfrm>
            <a:custGeom>
              <a:avLst/>
              <a:gdLst>
                <a:gd name="T0" fmla="*/ 0 w 244"/>
                <a:gd name="T1" fmla="*/ 233 h 320"/>
                <a:gd name="T2" fmla="*/ 34 w 244"/>
                <a:gd name="T3" fmla="*/ 137 h 320"/>
                <a:gd name="T4" fmla="*/ 34 w 244"/>
                <a:gd name="T5" fmla="*/ 0 h 320"/>
                <a:gd name="T6" fmla="*/ 65 w 244"/>
                <a:gd name="T7" fmla="*/ 12 h 320"/>
                <a:gd name="T8" fmla="*/ 89 w 244"/>
                <a:gd name="T9" fmla="*/ 0 h 320"/>
                <a:gd name="T10" fmla="*/ 96 w 244"/>
                <a:gd name="T11" fmla="*/ 12 h 320"/>
                <a:gd name="T12" fmla="*/ 124 w 244"/>
                <a:gd name="T13" fmla="*/ 12 h 320"/>
                <a:gd name="T14" fmla="*/ 141 w 244"/>
                <a:gd name="T15" fmla="*/ 12 h 320"/>
                <a:gd name="T16" fmla="*/ 165 w 244"/>
                <a:gd name="T17" fmla="*/ 100 h 320"/>
                <a:gd name="T18" fmla="*/ 193 w 244"/>
                <a:gd name="T19" fmla="*/ 137 h 320"/>
                <a:gd name="T20" fmla="*/ 220 w 244"/>
                <a:gd name="T21" fmla="*/ 145 h 320"/>
                <a:gd name="T22" fmla="*/ 220 w 244"/>
                <a:gd name="T23" fmla="*/ 170 h 320"/>
                <a:gd name="T24" fmla="*/ 237 w 244"/>
                <a:gd name="T25" fmla="*/ 190 h 320"/>
                <a:gd name="T26" fmla="*/ 237 w 244"/>
                <a:gd name="T27" fmla="*/ 244 h 320"/>
                <a:gd name="T28" fmla="*/ 0 w 244"/>
                <a:gd name="T29" fmla="*/ 233 h 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320"/>
                <a:gd name="T47" fmla="*/ 244 w 244"/>
                <a:gd name="T48" fmla="*/ 320 h 3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320">
                  <a:moveTo>
                    <a:pt x="0" y="304"/>
                  </a:moveTo>
                  <a:lnTo>
                    <a:pt x="34" y="179"/>
                  </a:lnTo>
                  <a:lnTo>
                    <a:pt x="34" y="0"/>
                  </a:lnTo>
                  <a:lnTo>
                    <a:pt x="68" y="15"/>
                  </a:lnTo>
                  <a:lnTo>
                    <a:pt x="92" y="0"/>
                  </a:lnTo>
                  <a:lnTo>
                    <a:pt x="99" y="15"/>
                  </a:lnTo>
                  <a:lnTo>
                    <a:pt x="127" y="15"/>
                  </a:lnTo>
                  <a:lnTo>
                    <a:pt x="144" y="15"/>
                  </a:lnTo>
                  <a:lnTo>
                    <a:pt x="168" y="130"/>
                  </a:lnTo>
                  <a:lnTo>
                    <a:pt x="199" y="179"/>
                  </a:lnTo>
                  <a:lnTo>
                    <a:pt x="226" y="189"/>
                  </a:lnTo>
                  <a:lnTo>
                    <a:pt x="226" y="222"/>
                  </a:lnTo>
                  <a:lnTo>
                    <a:pt x="243" y="247"/>
                  </a:lnTo>
                  <a:lnTo>
                    <a:pt x="243" y="319"/>
                  </a:lnTo>
                  <a:lnTo>
                    <a:pt x="0" y="304"/>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64" name="Freeform 30"/>
            <p:cNvSpPr>
              <a:spLocks/>
            </p:cNvSpPr>
            <p:nvPr/>
          </p:nvSpPr>
          <p:spPr bwMode="auto">
            <a:xfrm>
              <a:off x="3286" y="2679"/>
              <a:ext cx="504" cy="383"/>
            </a:xfrm>
            <a:custGeom>
              <a:avLst/>
              <a:gdLst>
                <a:gd name="T0" fmla="*/ 0 w 510"/>
                <a:gd name="T1" fmla="*/ 106 h 420"/>
                <a:gd name="T2" fmla="*/ 24 w 510"/>
                <a:gd name="T3" fmla="*/ 88 h 420"/>
                <a:gd name="T4" fmla="*/ 41 w 510"/>
                <a:gd name="T5" fmla="*/ 56 h 420"/>
                <a:gd name="T6" fmla="*/ 55 w 510"/>
                <a:gd name="T7" fmla="*/ 56 h 420"/>
                <a:gd name="T8" fmla="*/ 62 w 510"/>
                <a:gd name="T9" fmla="*/ 18 h 420"/>
                <a:gd name="T10" fmla="*/ 90 w 510"/>
                <a:gd name="T11" fmla="*/ 18 h 420"/>
                <a:gd name="T12" fmla="*/ 107 w 510"/>
                <a:gd name="T13" fmla="*/ 0 h 420"/>
                <a:gd name="T14" fmla="*/ 135 w 510"/>
                <a:gd name="T15" fmla="*/ 12 h 420"/>
                <a:gd name="T16" fmla="*/ 214 w 510"/>
                <a:gd name="T17" fmla="*/ 12 h 420"/>
                <a:gd name="T18" fmla="*/ 224 w 510"/>
                <a:gd name="T19" fmla="*/ 18 h 420"/>
                <a:gd name="T20" fmla="*/ 232 w 510"/>
                <a:gd name="T21" fmla="*/ 18 h 420"/>
                <a:gd name="T22" fmla="*/ 241 w 510"/>
                <a:gd name="T23" fmla="*/ 18 h 420"/>
                <a:gd name="T24" fmla="*/ 259 w 510"/>
                <a:gd name="T25" fmla="*/ 36 h 420"/>
                <a:gd name="T26" fmla="*/ 338 w 510"/>
                <a:gd name="T27" fmla="*/ 62 h 420"/>
                <a:gd name="T28" fmla="*/ 394 w 510"/>
                <a:gd name="T29" fmla="*/ 73 h 420"/>
                <a:gd name="T30" fmla="*/ 442 w 510"/>
                <a:gd name="T31" fmla="*/ 56 h 420"/>
                <a:gd name="T32" fmla="*/ 467 w 510"/>
                <a:gd name="T33" fmla="*/ 73 h 420"/>
                <a:gd name="T34" fmla="*/ 491 w 510"/>
                <a:gd name="T35" fmla="*/ 73 h 420"/>
                <a:gd name="T36" fmla="*/ 442 w 510"/>
                <a:gd name="T37" fmla="*/ 160 h 420"/>
                <a:gd name="T38" fmla="*/ 377 w 510"/>
                <a:gd name="T39" fmla="*/ 160 h 420"/>
                <a:gd name="T40" fmla="*/ 346 w 510"/>
                <a:gd name="T41" fmla="*/ 197 h 420"/>
                <a:gd name="T42" fmla="*/ 304 w 510"/>
                <a:gd name="T43" fmla="*/ 186 h 420"/>
                <a:gd name="T44" fmla="*/ 283 w 510"/>
                <a:gd name="T45" fmla="*/ 197 h 420"/>
                <a:gd name="T46" fmla="*/ 283 w 510"/>
                <a:gd name="T47" fmla="*/ 249 h 420"/>
                <a:gd name="T48" fmla="*/ 266 w 510"/>
                <a:gd name="T49" fmla="*/ 267 h 420"/>
                <a:gd name="T50" fmla="*/ 232 w 510"/>
                <a:gd name="T51" fmla="*/ 274 h 420"/>
                <a:gd name="T52" fmla="*/ 241 w 510"/>
                <a:gd name="T53" fmla="*/ 303 h 420"/>
                <a:gd name="T54" fmla="*/ 224 w 510"/>
                <a:gd name="T55" fmla="*/ 317 h 420"/>
                <a:gd name="T56" fmla="*/ 0 w 510"/>
                <a:gd name="T57" fmla="*/ 106 h 4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0"/>
                <a:gd name="T88" fmla="*/ 0 h 420"/>
                <a:gd name="T89" fmla="*/ 510 w 510"/>
                <a:gd name="T90" fmla="*/ 420 h 4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0" h="420">
                  <a:moveTo>
                    <a:pt x="0" y="139"/>
                  </a:moveTo>
                  <a:lnTo>
                    <a:pt x="24" y="115"/>
                  </a:lnTo>
                  <a:lnTo>
                    <a:pt x="41" y="73"/>
                  </a:lnTo>
                  <a:lnTo>
                    <a:pt x="58" y="73"/>
                  </a:lnTo>
                  <a:lnTo>
                    <a:pt x="65" y="24"/>
                  </a:lnTo>
                  <a:lnTo>
                    <a:pt x="93" y="24"/>
                  </a:lnTo>
                  <a:lnTo>
                    <a:pt x="110" y="0"/>
                  </a:lnTo>
                  <a:lnTo>
                    <a:pt x="141" y="15"/>
                  </a:lnTo>
                  <a:lnTo>
                    <a:pt x="223" y="15"/>
                  </a:lnTo>
                  <a:lnTo>
                    <a:pt x="233" y="24"/>
                  </a:lnTo>
                  <a:lnTo>
                    <a:pt x="241" y="24"/>
                  </a:lnTo>
                  <a:lnTo>
                    <a:pt x="250" y="24"/>
                  </a:lnTo>
                  <a:lnTo>
                    <a:pt x="268" y="48"/>
                  </a:lnTo>
                  <a:lnTo>
                    <a:pt x="350" y="82"/>
                  </a:lnTo>
                  <a:lnTo>
                    <a:pt x="409" y="96"/>
                  </a:lnTo>
                  <a:lnTo>
                    <a:pt x="457" y="73"/>
                  </a:lnTo>
                  <a:lnTo>
                    <a:pt x="485" y="96"/>
                  </a:lnTo>
                  <a:lnTo>
                    <a:pt x="509" y="96"/>
                  </a:lnTo>
                  <a:lnTo>
                    <a:pt x="457" y="211"/>
                  </a:lnTo>
                  <a:lnTo>
                    <a:pt x="391" y="211"/>
                  </a:lnTo>
                  <a:lnTo>
                    <a:pt x="358" y="260"/>
                  </a:lnTo>
                  <a:lnTo>
                    <a:pt x="316" y="246"/>
                  </a:lnTo>
                  <a:lnTo>
                    <a:pt x="292" y="260"/>
                  </a:lnTo>
                  <a:lnTo>
                    <a:pt x="292" y="328"/>
                  </a:lnTo>
                  <a:lnTo>
                    <a:pt x="275" y="352"/>
                  </a:lnTo>
                  <a:lnTo>
                    <a:pt x="241" y="361"/>
                  </a:lnTo>
                  <a:lnTo>
                    <a:pt x="250" y="399"/>
                  </a:lnTo>
                  <a:lnTo>
                    <a:pt x="233" y="419"/>
                  </a:lnTo>
                  <a:lnTo>
                    <a:pt x="0" y="139"/>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65" name="Freeform 31"/>
            <p:cNvSpPr>
              <a:spLocks/>
            </p:cNvSpPr>
            <p:nvPr/>
          </p:nvSpPr>
          <p:spPr bwMode="auto">
            <a:xfrm>
              <a:off x="4169" y="2018"/>
              <a:ext cx="467" cy="407"/>
            </a:xfrm>
            <a:custGeom>
              <a:avLst/>
              <a:gdLst>
                <a:gd name="T0" fmla="*/ 270 w 471"/>
                <a:gd name="T1" fmla="*/ 207 h 445"/>
                <a:gd name="T2" fmla="*/ 229 w 471"/>
                <a:gd name="T3" fmla="*/ 163 h 445"/>
                <a:gd name="T4" fmla="*/ 222 w 471"/>
                <a:gd name="T5" fmla="*/ 151 h 445"/>
                <a:gd name="T6" fmla="*/ 212 w 471"/>
                <a:gd name="T7" fmla="*/ 163 h 445"/>
                <a:gd name="T8" fmla="*/ 264 w 471"/>
                <a:gd name="T9" fmla="*/ 240 h 445"/>
                <a:gd name="T10" fmla="*/ 302 w 471"/>
                <a:gd name="T11" fmla="*/ 270 h 445"/>
                <a:gd name="T12" fmla="*/ 302 w 471"/>
                <a:gd name="T13" fmla="*/ 287 h 445"/>
                <a:gd name="T14" fmla="*/ 309 w 471"/>
                <a:gd name="T15" fmla="*/ 270 h 445"/>
                <a:gd name="T16" fmla="*/ 336 w 471"/>
                <a:gd name="T17" fmla="*/ 287 h 445"/>
                <a:gd name="T18" fmla="*/ 360 w 471"/>
                <a:gd name="T19" fmla="*/ 277 h 445"/>
                <a:gd name="T20" fmla="*/ 384 w 471"/>
                <a:gd name="T21" fmla="*/ 287 h 445"/>
                <a:gd name="T22" fmla="*/ 378 w 471"/>
                <a:gd name="T23" fmla="*/ 302 h 445"/>
                <a:gd name="T24" fmla="*/ 416 w 471"/>
                <a:gd name="T25" fmla="*/ 270 h 445"/>
                <a:gd name="T26" fmla="*/ 440 w 471"/>
                <a:gd name="T27" fmla="*/ 287 h 445"/>
                <a:gd name="T28" fmla="*/ 440 w 471"/>
                <a:gd name="T29" fmla="*/ 295 h 445"/>
                <a:gd name="T30" fmla="*/ 458 w 471"/>
                <a:gd name="T31" fmla="*/ 302 h 445"/>
                <a:gd name="T32" fmla="*/ 395 w 471"/>
                <a:gd name="T33" fmla="*/ 339 h 445"/>
                <a:gd name="T34" fmla="*/ 229 w 471"/>
                <a:gd name="T35" fmla="*/ 339 h 445"/>
                <a:gd name="T36" fmla="*/ 194 w 471"/>
                <a:gd name="T37" fmla="*/ 339 h 445"/>
                <a:gd name="T38" fmla="*/ 194 w 471"/>
                <a:gd name="T39" fmla="*/ 195 h 445"/>
                <a:gd name="T40" fmla="*/ 187 w 471"/>
                <a:gd name="T41" fmla="*/ 195 h 445"/>
                <a:gd name="T42" fmla="*/ 180 w 471"/>
                <a:gd name="T43" fmla="*/ 213 h 445"/>
                <a:gd name="T44" fmla="*/ 156 w 471"/>
                <a:gd name="T45" fmla="*/ 207 h 445"/>
                <a:gd name="T46" fmla="*/ 149 w 471"/>
                <a:gd name="T47" fmla="*/ 195 h 445"/>
                <a:gd name="T48" fmla="*/ 42 w 471"/>
                <a:gd name="T49" fmla="*/ 144 h 445"/>
                <a:gd name="T50" fmla="*/ 0 w 471"/>
                <a:gd name="T51" fmla="*/ 107 h 445"/>
                <a:gd name="T52" fmla="*/ 34 w 471"/>
                <a:gd name="T53" fmla="*/ 89 h 445"/>
                <a:gd name="T54" fmla="*/ 17 w 471"/>
                <a:gd name="T55" fmla="*/ 70 h 445"/>
                <a:gd name="T56" fmla="*/ 17 w 471"/>
                <a:gd name="T57" fmla="*/ 56 h 445"/>
                <a:gd name="T58" fmla="*/ 51 w 471"/>
                <a:gd name="T59" fmla="*/ 37 h 445"/>
                <a:gd name="T60" fmla="*/ 66 w 471"/>
                <a:gd name="T61" fmla="*/ 44 h 445"/>
                <a:gd name="T62" fmla="*/ 97 w 471"/>
                <a:gd name="T63" fmla="*/ 18 h 445"/>
                <a:gd name="T64" fmla="*/ 114 w 471"/>
                <a:gd name="T65" fmla="*/ 37 h 445"/>
                <a:gd name="T66" fmla="*/ 131 w 471"/>
                <a:gd name="T67" fmla="*/ 25 h 445"/>
                <a:gd name="T68" fmla="*/ 131 w 471"/>
                <a:gd name="T69" fmla="*/ 18 h 445"/>
                <a:gd name="T70" fmla="*/ 149 w 471"/>
                <a:gd name="T71" fmla="*/ 0 h 445"/>
                <a:gd name="T72" fmla="*/ 173 w 471"/>
                <a:gd name="T73" fmla="*/ 8 h 445"/>
                <a:gd name="T74" fmla="*/ 253 w 471"/>
                <a:gd name="T75" fmla="*/ 56 h 445"/>
                <a:gd name="T76" fmla="*/ 309 w 471"/>
                <a:gd name="T77" fmla="*/ 89 h 445"/>
                <a:gd name="T78" fmla="*/ 287 w 471"/>
                <a:gd name="T79" fmla="*/ 107 h 445"/>
                <a:gd name="T80" fmla="*/ 264 w 471"/>
                <a:gd name="T81" fmla="*/ 151 h 445"/>
                <a:gd name="T82" fmla="*/ 295 w 471"/>
                <a:gd name="T83" fmla="*/ 177 h 445"/>
                <a:gd name="T84" fmla="*/ 295 w 471"/>
                <a:gd name="T85" fmla="*/ 195 h 445"/>
                <a:gd name="T86" fmla="*/ 270 w 471"/>
                <a:gd name="T87" fmla="*/ 207 h 4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445"/>
                <a:gd name="T134" fmla="*/ 471 w 471"/>
                <a:gd name="T135" fmla="*/ 445 h 4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445">
                  <a:moveTo>
                    <a:pt x="276" y="270"/>
                  </a:moveTo>
                  <a:lnTo>
                    <a:pt x="235" y="213"/>
                  </a:lnTo>
                  <a:lnTo>
                    <a:pt x="228" y="197"/>
                  </a:lnTo>
                  <a:lnTo>
                    <a:pt x="218" y="213"/>
                  </a:lnTo>
                  <a:lnTo>
                    <a:pt x="270" y="313"/>
                  </a:lnTo>
                  <a:lnTo>
                    <a:pt x="311" y="352"/>
                  </a:lnTo>
                  <a:lnTo>
                    <a:pt x="311" y="375"/>
                  </a:lnTo>
                  <a:lnTo>
                    <a:pt x="318" y="352"/>
                  </a:lnTo>
                  <a:lnTo>
                    <a:pt x="345" y="375"/>
                  </a:lnTo>
                  <a:lnTo>
                    <a:pt x="369" y="362"/>
                  </a:lnTo>
                  <a:lnTo>
                    <a:pt x="393" y="375"/>
                  </a:lnTo>
                  <a:lnTo>
                    <a:pt x="387" y="395"/>
                  </a:lnTo>
                  <a:lnTo>
                    <a:pt x="428" y="352"/>
                  </a:lnTo>
                  <a:lnTo>
                    <a:pt x="452" y="375"/>
                  </a:lnTo>
                  <a:lnTo>
                    <a:pt x="452" y="386"/>
                  </a:lnTo>
                  <a:lnTo>
                    <a:pt x="470" y="395"/>
                  </a:lnTo>
                  <a:lnTo>
                    <a:pt x="404" y="444"/>
                  </a:lnTo>
                  <a:lnTo>
                    <a:pt x="235" y="444"/>
                  </a:lnTo>
                  <a:lnTo>
                    <a:pt x="200" y="444"/>
                  </a:lnTo>
                  <a:lnTo>
                    <a:pt x="200" y="255"/>
                  </a:lnTo>
                  <a:lnTo>
                    <a:pt x="193" y="255"/>
                  </a:lnTo>
                  <a:lnTo>
                    <a:pt x="186" y="279"/>
                  </a:lnTo>
                  <a:lnTo>
                    <a:pt x="159" y="270"/>
                  </a:lnTo>
                  <a:lnTo>
                    <a:pt x="152" y="255"/>
                  </a:lnTo>
                  <a:lnTo>
                    <a:pt x="42" y="188"/>
                  </a:lnTo>
                  <a:lnTo>
                    <a:pt x="0" y="140"/>
                  </a:lnTo>
                  <a:lnTo>
                    <a:pt x="34" y="116"/>
                  </a:lnTo>
                  <a:lnTo>
                    <a:pt x="17" y="91"/>
                  </a:lnTo>
                  <a:lnTo>
                    <a:pt x="17" y="73"/>
                  </a:lnTo>
                  <a:lnTo>
                    <a:pt x="51" y="49"/>
                  </a:lnTo>
                  <a:lnTo>
                    <a:pt x="69" y="58"/>
                  </a:lnTo>
                  <a:lnTo>
                    <a:pt x="100" y="24"/>
                  </a:lnTo>
                  <a:lnTo>
                    <a:pt x="117" y="49"/>
                  </a:lnTo>
                  <a:lnTo>
                    <a:pt x="134" y="33"/>
                  </a:lnTo>
                  <a:lnTo>
                    <a:pt x="134" y="24"/>
                  </a:lnTo>
                  <a:lnTo>
                    <a:pt x="152" y="0"/>
                  </a:lnTo>
                  <a:lnTo>
                    <a:pt x="176" y="11"/>
                  </a:lnTo>
                  <a:lnTo>
                    <a:pt x="259" y="73"/>
                  </a:lnTo>
                  <a:lnTo>
                    <a:pt x="318" y="116"/>
                  </a:lnTo>
                  <a:lnTo>
                    <a:pt x="293" y="140"/>
                  </a:lnTo>
                  <a:lnTo>
                    <a:pt x="270" y="197"/>
                  </a:lnTo>
                  <a:lnTo>
                    <a:pt x="304" y="231"/>
                  </a:lnTo>
                  <a:lnTo>
                    <a:pt x="304" y="255"/>
                  </a:lnTo>
                  <a:lnTo>
                    <a:pt x="276" y="270"/>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66" name="Freeform 32"/>
            <p:cNvSpPr>
              <a:spLocks/>
            </p:cNvSpPr>
            <p:nvPr/>
          </p:nvSpPr>
          <p:spPr bwMode="auto">
            <a:xfrm>
              <a:off x="3262" y="2125"/>
              <a:ext cx="340" cy="300"/>
            </a:xfrm>
            <a:custGeom>
              <a:avLst/>
              <a:gdLst>
                <a:gd name="T0" fmla="*/ 326 w 343"/>
                <a:gd name="T1" fmla="*/ 250 h 328"/>
                <a:gd name="T2" fmla="*/ 194 w 343"/>
                <a:gd name="T3" fmla="*/ 241 h 328"/>
                <a:gd name="T4" fmla="*/ 115 w 343"/>
                <a:gd name="T5" fmla="*/ 250 h 328"/>
                <a:gd name="T6" fmla="*/ 97 w 343"/>
                <a:gd name="T7" fmla="*/ 212 h 328"/>
                <a:gd name="T8" fmla="*/ 49 w 343"/>
                <a:gd name="T9" fmla="*/ 180 h 328"/>
                <a:gd name="T10" fmla="*/ 18 w 343"/>
                <a:gd name="T11" fmla="*/ 123 h 328"/>
                <a:gd name="T12" fmla="*/ 0 w 343"/>
                <a:gd name="T13" fmla="*/ 80 h 328"/>
                <a:gd name="T14" fmla="*/ 18 w 343"/>
                <a:gd name="T15" fmla="*/ 54 h 328"/>
                <a:gd name="T16" fmla="*/ 18 w 343"/>
                <a:gd name="T17" fmla="*/ 36 h 328"/>
                <a:gd name="T18" fmla="*/ 104 w 343"/>
                <a:gd name="T19" fmla="*/ 18 h 328"/>
                <a:gd name="T20" fmla="*/ 177 w 343"/>
                <a:gd name="T21" fmla="*/ 0 h 328"/>
                <a:gd name="T22" fmla="*/ 194 w 343"/>
                <a:gd name="T23" fmla="*/ 0 h 328"/>
                <a:gd name="T24" fmla="*/ 212 w 343"/>
                <a:gd name="T25" fmla="*/ 0 h 328"/>
                <a:gd name="T26" fmla="*/ 277 w 343"/>
                <a:gd name="T27" fmla="*/ 10 h 328"/>
                <a:gd name="T28" fmla="*/ 270 w 343"/>
                <a:gd name="T29" fmla="*/ 36 h 328"/>
                <a:gd name="T30" fmla="*/ 260 w 343"/>
                <a:gd name="T31" fmla="*/ 36 h 328"/>
                <a:gd name="T32" fmla="*/ 270 w 343"/>
                <a:gd name="T33" fmla="*/ 54 h 328"/>
                <a:gd name="T34" fmla="*/ 260 w 343"/>
                <a:gd name="T35" fmla="*/ 88 h 328"/>
                <a:gd name="T36" fmla="*/ 242 w 343"/>
                <a:gd name="T37" fmla="*/ 105 h 328"/>
                <a:gd name="T38" fmla="*/ 260 w 343"/>
                <a:gd name="T39" fmla="*/ 162 h 328"/>
                <a:gd name="T40" fmla="*/ 333 w 343"/>
                <a:gd name="T41" fmla="*/ 241 h 328"/>
                <a:gd name="T42" fmla="*/ 326 w 343"/>
                <a:gd name="T43" fmla="*/ 250 h 3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3"/>
                <a:gd name="T67" fmla="*/ 0 h 328"/>
                <a:gd name="T68" fmla="*/ 343 w 343"/>
                <a:gd name="T69" fmla="*/ 328 h 3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3" h="328">
                  <a:moveTo>
                    <a:pt x="335" y="327"/>
                  </a:moveTo>
                  <a:lnTo>
                    <a:pt x="200" y="316"/>
                  </a:lnTo>
                  <a:lnTo>
                    <a:pt x="118" y="327"/>
                  </a:lnTo>
                  <a:lnTo>
                    <a:pt x="100" y="278"/>
                  </a:lnTo>
                  <a:lnTo>
                    <a:pt x="49" y="235"/>
                  </a:lnTo>
                  <a:lnTo>
                    <a:pt x="18" y="162"/>
                  </a:lnTo>
                  <a:lnTo>
                    <a:pt x="0" y="105"/>
                  </a:lnTo>
                  <a:lnTo>
                    <a:pt x="18" y="71"/>
                  </a:lnTo>
                  <a:lnTo>
                    <a:pt x="18" y="47"/>
                  </a:lnTo>
                  <a:lnTo>
                    <a:pt x="107" y="24"/>
                  </a:lnTo>
                  <a:lnTo>
                    <a:pt x="183" y="0"/>
                  </a:lnTo>
                  <a:lnTo>
                    <a:pt x="200" y="0"/>
                  </a:lnTo>
                  <a:lnTo>
                    <a:pt x="218" y="0"/>
                  </a:lnTo>
                  <a:lnTo>
                    <a:pt x="283" y="13"/>
                  </a:lnTo>
                  <a:lnTo>
                    <a:pt x="276" y="47"/>
                  </a:lnTo>
                  <a:lnTo>
                    <a:pt x="266" y="47"/>
                  </a:lnTo>
                  <a:lnTo>
                    <a:pt x="276" y="71"/>
                  </a:lnTo>
                  <a:lnTo>
                    <a:pt x="266" y="115"/>
                  </a:lnTo>
                  <a:lnTo>
                    <a:pt x="248" y="138"/>
                  </a:lnTo>
                  <a:lnTo>
                    <a:pt x="266" y="211"/>
                  </a:lnTo>
                  <a:lnTo>
                    <a:pt x="342" y="316"/>
                  </a:lnTo>
                  <a:lnTo>
                    <a:pt x="335" y="327"/>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67" name="Freeform 33"/>
            <p:cNvSpPr>
              <a:spLocks/>
            </p:cNvSpPr>
            <p:nvPr/>
          </p:nvSpPr>
          <p:spPr bwMode="auto">
            <a:xfrm>
              <a:off x="4808" y="1209"/>
              <a:ext cx="289" cy="339"/>
            </a:xfrm>
            <a:custGeom>
              <a:avLst/>
              <a:gdLst>
                <a:gd name="T0" fmla="*/ 156 w 293"/>
                <a:gd name="T1" fmla="*/ 0 h 371"/>
                <a:gd name="T2" fmla="*/ 156 w 293"/>
                <a:gd name="T3" fmla="*/ 20 h 371"/>
                <a:gd name="T4" fmla="*/ 139 w 293"/>
                <a:gd name="T5" fmla="*/ 8 h 371"/>
                <a:gd name="T6" fmla="*/ 139 w 293"/>
                <a:gd name="T7" fmla="*/ 20 h 371"/>
                <a:gd name="T8" fmla="*/ 132 w 293"/>
                <a:gd name="T9" fmla="*/ 20 h 371"/>
                <a:gd name="T10" fmla="*/ 121 w 293"/>
                <a:gd name="T11" fmla="*/ 30 h 371"/>
                <a:gd name="T12" fmla="*/ 150 w 293"/>
                <a:gd name="T13" fmla="*/ 20 h 371"/>
                <a:gd name="T14" fmla="*/ 163 w 293"/>
                <a:gd name="T15" fmla="*/ 61 h 371"/>
                <a:gd name="T16" fmla="*/ 180 w 293"/>
                <a:gd name="T17" fmla="*/ 74 h 371"/>
                <a:gd name="T18" fmla="*/ 190 w 293"/>
                <a:gd name="T19" fmla="*/ 74 h 371"/>
                <a:gd name="T20" fmla="*/ 190 w 293"/>
                <a:gd name="T21" fmla="*/ 83 h 371"/>
                <a:gd name="T22" fmla="*/ 180 w 293"/>
                <a:gd name="T23" fmla="*/ 83 h 371"/>
                <a:gd name="T24" fmla="*/ 173 w 293"/>
                <a:gd name="T25" fmla="*/ 83 h 371"/>
                <a:gd name="T26" fmla="*/ 197 w 293"/>
                <a:gd name="T27" fmla="*/ 127 h 371"/>
                <a:gd name="T28" fmla="*/ 190 w 293"/>
                <a:gd name="T29" fmla="*/ 105 h 371"/>
                <a:gd name="T30" fmla="*/ 203 w 293"/>
                <a:gd name="T31" fmla="*/ 105 h 371"/>
                <a:gd name="T32" fmla="*/ 197 w 293"/>
                <a:gd name="T33" fmla="*/ 74 h 371"/>
                <a:gd name="T34" fmla="*/ 203 w 293"/>
                <a:gd name="T35" fmla="*/ 83 h 371"/>
                <a:gd name="T36" fmla="*/ 203 w 293"/>
                <a:gd name="T37" fmla="*/ 127 h 371"/>
                <a:gd name="T38" fmla="*/ 238 w 293"/>
                <a:gd name="T39" fmla="*/ 188 h 371"/>
                <a:gd name="T40" fmla="*/ 238 w 293"/>
                <a:gd name="T41" fmla="*/ 210 h 371"/>
                <a:gd name="T42" fmla="*/ 288 w 293"/>
                <a:gd name="T43" fmla="*/ 338 h 371"/>
                <a:gd name="T44" fmla="*/ 278 w 293"/>
                <a:gd name="T45" fmla="*/ 338 h 371"/>
                <a:gd name="T46" fmla="*/ 254 w 293"/>
                <a:gd name="T47" fmla="*/ 330 h 371"/>
                <a:gd name="T48" fmla="*/ 238 w 293"/>
                <a:gd name="T49" fmla="*/ 307 h 371"/>
                <a:gd name="T50" fmla="*/ 248 w 293"/>
                <a:gd name="T51" fmla="*/ 277 h 371"/>
                <a:gd name="T52" fmla="*/ 220 w 293"/>
                <a:gd name="T53" fmla="*/ 245 h 371"/>
                <a:gd name="T54" fmla="*/ 220 w 293"/>
                <a:gd name="T55" fmla="*/ 210 h 371"/>
                <a:gd name="T56" fmla="*/ 197 w 293"/>
                <a:gd name="T57" fmla="*/ 210 h 371"/>
                <a:gd name="T58" fmla="*/ 197 w 293"/>
                <a:gd name="T59" fmla="*/ 188 h 371"/>
                <a:gd name="T60" fmla="*/ 173 w 293"/>
                <a:gd name="T61" fmla="*/ 158 h 371"/>
                <a:gd name="T62" fmla="*/ 150 w 293"/>
                <a:gd name="T63" fmla="*/ 135 h 371"/>
                <a:gd name="T64" fmla="*/ 132 w 293"/>
                <a:gd name="T65" fmla="*/ 149 h 371"/>
                <a:gd name="T66" fmla="*/ 115 w 293"/>
                <a:gd name="T67" fmla="*/ 135 h 371"/>
                <a:gd name="T68" fmla="*/ 92 w 293"/>
                <a:gd name="T69" fmla="*/ 105 h 371"/>
                <a:gd name="T70" fmla="*/ 92 w 293"/>
                <a:gd name="T71" fmla="*/ 83 h 371"/>
                <a:gd name="T72" fmla="*/ 0 w 293"/>
                <a:gd name="T73" fmla="*/ 0 h 371"/>
                <a:gd name="T74" fmla="*/ 156 w 293"/>
                <a:gd name="T75" fmla="*/ 0 h 3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3"/>
                <a:gd name="T115" fmla="*/ 0 h 371"/>
                <a:gd name="T116" fmla="*/ 293 w 293"/>
                <a:gd name="T117" fmla="*/ 371 h 3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3" h="371">
                  <a:moveTo>
                    <a:pt x="158" y="0"/>
                  </a:moveTo>
                  <a:lnTo>
                    <a:pt x="158" y="22"/>
                  </a:lnTo>
                  <a:lnTo>
                    <a:pt x="141" y="9"/>
                  </a:lnTo>
                  <a:lnTo>
                    <a:pt x="141" y="22"/>
                  </a:lnTo>
                  <a:lnTo>
                    <a:pt x="134" y="22"/>
                  </a:lnTo>
                  <a:lnTo>
                    <a:pt x="123" y="33"/>
                  </a:lnTo>
                  <a:lnTo>
                    <a:pt x="152" y="22"/>
                  </a:lnTo>
                  <a:lnTo>
                    <a:pt x="165" y="67"/>
                  </a:lnTo>
                  <a:lnTo>
                    <a:pt x="182" y="81"/>
                  </a:lnTo>
                  <a:lnTo>
                    <a:pt x="193" y="81"/>
                  </a:lnTo>
                  <a:lnTo>
                    <a:pt x="193" y="91"/>
                  </a:lnTo>
                  <a:lnTo>
                    <a:pt x="182" y="91"/>
                  </a:lnTo>
                  <a:lnTo>
                    <a:pt x="175" y="91"/>
                  </a:lnTo>
                  <a:lnTo>
                    <a:pt x="200" y="139"/>
                  </a:lnTo>
                  <a:lnTo>
                    <a:pt x="193" y="115"/>
                  </a:lnTo>
                  <a:lnTo>
                    <a:pt x="206" y="115"/>
                  </a:lnTo>
                  <a:lnTo>
                    <a:pt x="200" y="81"/>
                  </a:lnTo>
                  <a:lnTo>
                    <a:pt x="206" y="91"/>
                  </a:lnTo>
                  <a:lnTo>
                    <a:pt x="206" y="139"/>
                  </a:lnTo>
                  <a:lnTo>
                    <a:pt x="241" y="206"/>
                  </a:lnTo>
                  <a:lnTo>
                    <a:pt x="241" y="230"/>
                  </a:lnTo>
                  <a:lnTo>
                    <a:pt x="292" y="370"/>
                  </a:lnTo>
                  <a:lnTo>
                    <a:pt x="282" y="370"/>
                  </a:lnTo>
                  <a:lnTo>
                    <a:pt x="258" y="361"/>
                  </a:lnTo>
                  <a:lnTo>
                    <a:pt x="241" y="336"/>
                  </a:lnTo>
                  <a:lnTo>
                    <a:pt x="251" y="303"/>
                  </a:lnTo>
                  <a:lnTo>
                    <a:pt x="223" y="268"/>
                  </a:lnTo>
                  <a:lnTo>
                    <a:pt x="223" y="230"/>
                  </a:lnTo>
                  <a:lnTo>
                    <a:pt x="200" y="230"/>
                  </a:lnTo>
                  <a:lnTo>
                    <a:pt x="200" y="206"/>
                  </a:lnTo>
                  <a:lnTo>
                    <a:pt x="175" y="173"/>
                  </a:lnTo>
                  <a:lnTo>
                    <a:pt x="152" y="148"/>
                  </a:lnTo>
                  <a:lnTo>
                    <a:pt x="134" y="163"/>
                  </a:lnTo>
                  <a:lnTo>
                    <a:pt x="117" y="148"/>
                  </a:lnTo>
                  <a:lnTo>
                    <a:pt x="93" y="115"/>
                  </a:lnTo>
                  <a:lnTo>
                    <a:pt x="93" y="91"/>
                  </a:lnTo>
                  <a:lnTo>
                    <a:pt x="0" y="0"/>
                  </a:lnTo>
                  <a:lnTo>
                    <a:pt x="158" y="0"/>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68" name="Freeform 34"/>
            <p:cNvSpPr>
              <a:spLocks/>
            </p:cNvSpPr>
            <p:nvPr/>
          </p:nvSpPr>
          <p:spPr bwMode="auto">
            <a:xfrm>
              <a:off x="5038" y="1209"/>
              <a:ext cx="59" cy="223"/>
            </a:xfrm>
            <a:custGeom>
              <a:avLst/>
              <a:gdLst>
                <a:gd name="T0" fmla="*/ 25 w 60"/>
                <a:gd name="T1" fmla="*/ 83 h 244"/>
                <a:gd name="T2" fmla="*/ 8 w 60"/>
                <a:gd name="T3" fmla="*/ 73 h 244"/>
                <a:gd name="T4" fmla="*/ 0 w 60"/>
                <a:gd name="T5" fmla="*/ 0 h 244"/>
                <a:gd name="T6" fmla="*/ 8 w 60"/>
                <a:gd name="T7" fmla="*/ 0 h 244"/>
                <a:gd name="T8" fmla="*/ 17 w 60"/>
                <a:gd name="T9" fmla="*/ 20 h 244"/>
                <a:gd name="T10" fmla="*/ 58 w 60"/>
                <a:gd name="T11" fmla="*/ 222 h 244"/>
                <a:gd name="T12" fmla="*/ 30 w 60"/>
                <a:gd name="T13" fmla="*/ 169 h 244"/>
                <a:gd name="T14" fmla="*/ 25 w 60"/>
                <a:gd name="T15" fmla="*/ 83 h 244"/>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244"/>
                <a:gd name="T26" fmla="*/ 60 w 60"/>
                <a:gd name="T27" fmla="*/ 244 h 2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244">
                  <a:moveTo>
                    <a:pt x="25" y="91"/>
                  </a:moveTo>
                  <a:lnTo>
                    <a:pt x="8" y="80"/>
                  </a:lnTo>
                  <a:lnTo>
                    <a:pt x="0" y="0"/>
                  </a:lnTo>
                  <a:lnTo>
                    <a:pt x="8" y="0"/>
                  </a:lnTo>
                  <a:lnTo>
                    <a:pt x="17" y="22"/>
                  </a:lnTo>
                  <a:lnTo>
                    <a:pt x="59" y="243"/>
                  </a:lnTo>
                  <a:lnTo>
                    <a:pt x="31" y="185"/>
                  </a:lnTo>
                  <a:lnTo>
                    <a:pt x="25" y="91"/>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69" name="Freeform 35"/>
            <p:cNvSpPr>
              <a:spLocks/>
            </p:cNvSpPr>
            <p:nvPr/>
          </p:nvSpPr>
          <p:spPr bwMode="auto">
            <a:xfrm>
              <a:off x="4981" y="1209"/>
              <a:ext cx="49" cy="44"/>
            </a:xfrm>
            <a:custGeom>
              <a:avLst/>
              <a:gdLst>
                <a:gd name="T0" fmla="*/ 7 w 50"/>
                <a:gd name="T1" fmla="*/ 26 h 48"/>
                <a:gd name="T2" fmla="*/ 7 w 50"/>
                <a:gd name="T3" fmla="*/ 17 h 48"/>
                <a:gd name="T4" fmla="*/ 18 w 50"/>
                <a:gd name="T5" fmla="*/ 6 h 48"/>
                <a:gd name="T6" fmla="*/ 0 w 50"/>
                <a:gd name="T7" fmla="*/ 0 h 48"/>
                <a:gd name="T8" fmla="*/ 46 w 50"/>
                <a:gd name="T9" fmla="*/ 0 h 48"/>
                <a:gd name="T10" fmla="*/ 46 w 50"/>
                <a:gd name="T11" fmla="*/ 26 h 48"/>
                <a:gd name="T12" fmla="*/ 29 w 50"/>
                <a:gd name="T13" fmla="*/ 36 h 48"/>
                <a:gd name="T14" fmla="*/ 18 w 50"/>
                <a:gd name="T15" fmla="*/ 17 h 48"/>
                <a:gd name="T16" fmla="*/ 7 w 50"/>
                <a:gd name="T17" fmla="*/ 26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48"/>
                <a:gd name="T29" fmla="*/ 50 w 5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48">
                  <a:moveTo>
                    <a:pt x="7" y="33"/>
                  </a:moveTo>
                  <a:lnTo>
                    <a:pt x="7" y="22"/>
                  </a:lnTo>
                  <a:lnTo>
                    <a:pt x="18" y="9"/>
                  </a:lnTo>
                  <a:lnTo>
                    <a:pt x="0" y="0"/>
                  </a:lnTo>
                  <a:lnTo>
                    <a:pt x="49" y="0"/>
                  </a:lnTo>
                  <a:lnTo>
                    <a:pt x="49" y="33"/>
                  </a:lnTo>
                  <a:lnTo>
                    <a:pt x="32" y="47"/>
                  </a:lnTo>
                  <a:lnTo>
                    <a:pt x="18" y="22"/>
                  </a:lnTo>
                  <a:lnTo>
                    <a:pt x="7" y="3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70" name="Freeform 36"/>
            <p:cNvSpPr>
              <a:spLocks/>
            </p:cNvSpPr>
            <p:nvPr/>
          </p:nvSpPr>
          <p:spPr bwMode="auto">
            <a:xfrm>
              <a:off x="5123" y="1763"/>
              <a:ext cx="157" cy="415"/>
            </a:xfrm>
            <a:custGeom>
              <a:avLst/>
              <a:gdLst>
                <a:gd name="T0" fmla="*/ 24 w 159"/>
                <a:gd name="T1" fmla="*/ 406 h 454"/>
                <a:gd name="T2" fmla="*/ 24 w 159"/>
                <a:gd name="T3" fmla="*/ 384 h 454"/>
                <a:gd name="T4" fmla="*/ 40 w 159"/>
                <a:gd name="T5" fmla="*/ 392 h 454"/>
                <a:gd name="T6" fmla="*/ 57 w 159"/>
                <a:gd name="T7" fmla="*/ 384 h 454"/>
                <a:gd name="T8" fmla="*/ 82 w 159"/>
                <a:gd name="T9" fmla="*/ 362 h 454"/>
                <a:gd name="T10" fmla="*/ 92 w 159"/>
                <a:gd name="T11" fmla="*/ 362 h 454"/>
                <a:gd name="T12" fmla="*/ 121 w 159"/>
                <a:gd name="T13" fmla="*/ 354 h 454"/>
                <a:gd name="T14" fmla="*/ 156 w 159"/>
                <a:gd name="T15" fmla="*/ 128 h 454"/>
                <a:gd name="T16" fmla="*/ 121 w 159"/>
                <a:gd name="T17" fmla="*/ 0 h 454"/>
                <a:gd name="T18" fmla="*/ 139 w 159"/>
                <a:gd name="T19" fmla="*/ 22 h 454"/>
                <a:gd name="T20" fmla="*/ 156 w 159"/>
                <a:gd name="T21" fmla="*/ 128 h 454"/>
                <a:gd name="T22" fmla="*/ 121 w 159"/>
                <a:gd name="T23" fmla="*/ 374 h 454"/>
                <a:gd name="T24" fmla="*/ 121 w 159"/>
                <a:gd name="T25" fmla="*/ 384 h 454"/>
                <a:gd name="T26" fmla="*/ 92 w 159"/>
                <a:gd name="T27" fmla="*/ 384 h 454"/>
                <a:gd name="T28" fmla="*/ 0 w 159"/>
                <a:gd name="T29" fmla="*/ 414 h 454"/>
                <a:gd name="T30" fmla="*/ 0 w 159"/>
                <a:gd name="T31" fmla="*/ 406 h 454"/>
                <a:gd name="T32" fmla="*/ 24 w 159"/>
                <a:gd name="T33" fmla="*/ 406 h 4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454"/>
                <a:gd name="T53" fmla="*/ 159 w 159"/>
                <a:gd name="T54" fmla="*/ 454 h 4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454">
                  <a:moveTo>
                    <a:pt x="24" y="444"/>
                  </a:moveTo>
                  <a:lnTo>
                    <a:pt x="24" y="420"/>
                  </a:lnTo>
                  <a:lnTo>
                    <a:pt x="41" y="429"/>
                  </a:lnTo>
                  <a:lnTo>
                    <a:pt x="58" y="420"/>
                  </a:lnTo>
                  <a:lnTo>
                    <a:pt x="83" y="396"/>
                  </a:lnTo>
                  <a:lnTo>
                    <a:pt x="93" y="396"/>
                  </a:lnTo>
                  <a:lnTo>
                    <a:pt x="123" y="387"/>
                  </a:lnTo>
                  <a:lnTo>
                    <a:pt x="158" y="140"/>
                  </a:lnTo>
                  <a:lnTo>
                    <a:pt x="123" y="0"/>
                  </a:lnTo>
                  <a:lnTo>
                    <a:pt x="141" y="24"/>
                  </a:lnTo>
                  <a:lnTo>
                    <a:pt x="158" y="140"/>
                  </a:lnTo>
                  <a:lnTo>
                    <a:pt x="123" y="409"/>
                  </a:lnTo>
                  <a:lnTo>
                    <a:pt x="123" y="420"/>
                  </a:lnTo>
                  <a:lnTo>
                    <a:pt x="93" y="420"/>
                  </a:lnTo>
                  <a:lnTo>
                    <a:pt x="0" y="453"/>
                  </a:lnTo>
                  <a:lnTo>
                    <a:pt x="0" y="444"/>
                  </a:lnTo>
                  <a:lnTo>
                    <a:pt x="24" y="444"/>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71" name="Freeform 37"/>
            <p:cNvSpPr>
              <a:spLocks/>
            </p:cNvSpPr>
            <p:nvPr/>
          </p:nvSpPr>
          <p:spPr bwMode="auto">
            <a:xfrm>
              <a:off x="4981" y="1614"/>
              <a:ext cx="167" cy="286"/>
            </a:xfrm>
            <a:custGeom>
              <a:avLst/>
              <a:gdLst>
                <a:gd name="T0" fmla="*/ 7 w 169"/>
                <a:gd name="T1" fmla="*/ 61 h 313"/>
                <a:gd name="T2" fmla="*/ 48 w 169"/>
                <a:gd name="T3" fmla="*/ 43 h 313"/>
                <a:gd name="T4" fmla="*/ 48 w 169"/>
                <a:gd name="T5" fmla="*/ 61 h 313"/>
                <a:gd name="T6" fmla="*/ 66 w 169"/>
                <a:gd name="T7" fmla="*/ 61 h 313"/>
                <a:gd name="T8" fmla="*/ 83 w 169"/>
                <a:gd name="T9" fmla="*/ 83 h 313"/>
                <a:gd name="T10" fmla="*/ 83 w 169"/>
                <a:gd name="T11" fmla="*/ 61 h 313"/>
                <a:gd name="T12" fmla="*/ 66 w 169"/>
                <a:gd name="T13" fmla="*/ 61 h 313"/>
                <a:gd name="T14" fmla="*/ 48 w 169"/>
                <a:gd name="T15" fmla="*/ 43 h 313"/>
                <a:gd name="T16" fmla="*/ 66 w 169"/>
                <a:gd name="T17" fmla="*/ 30 h 313"/>
                <a:gd name="T18" fmla="*/ 83 w 169"/>
                <a:gd name="T19" fmla="*/ 43 h 313"/>
                <a:gd name="T20" fmla="*/ 107 w 169"/>
                <a:gd name="T21" fmla="*/ 43 h 313"/>
                <a:gd name="T22" fmla="*/ 75 w 169"/>
                <a:gd name="T23" fmla="*/ 22 h 313"/>
                <a:gd name="T24" fmla="*/ 83 w 169"/>
                <a:gd name="T25" fmla="*/ 22 h 313"/>
                <a:gd name="T26" fmla="*/ 83 w 169"/>
                <a:gd name="T27" fmla="*/ 0 h 313"/>
                <a:gd name="T28" fmla="*/ 117 w 169"/>
                <a:gd name="T29" fmla="*/ 22 h 313"/>
                <a:gd name="T30" fmla="*/ 107 w 169"/>
                <a:gd name="T31" fmla="*/ 22 h 313"/>
                <a:gd name="T32" fmla="*/ 125 w 169"/>
                <a:gd name="T33" fmla="*/ 43 h 313"/>
                <a:gd name="T34" fmla="*/ 141 w 169"/>
                <a:gd name="T35" fmla="*/ 75 h 313"/>
                <a:gd name="T36" fmla="*/ 141 w 169"/>
                <a:gd name="T37" fmla="*/ 96 h 313"/>
                <a:gd name="T38" fmla="*/ 166 w 169"/>
                <a:gd name="T39" fmla="*/ 128 h 313"/>
                <a:gd name="T40" fmla="*/ 148 w 169"/>
                <a:gd name="T41" fmla="*/ 149 h 313"/>
                <a:gd name="T42" fmla="*/ 166 w 169"/>
                <a:gd name="T43" fmla="*/ 201 h 313"/>
                <a:gd name="T44" fmla="*/ 148 w 169"/>
                <a:gd name="T45" fmla="*/ 210 h 313"/>
                <a:gd name="T46" fmla="*/ 141 w 169"/>
                <a:gd name="T47" fmla="*/ 193 h 313"/>
                <a:gd name="T48" fmla="*/ 125 w 169"/>
                <a:gd name="T49" fmla="*/ 210 h 313"/>
                <a:gd name="T50" fmla="*/ 148 w 169"/>
                <a:gd name="T51" fmla="*/ 254 h 313"/>
                <a:gd name="T52" fmla="*/ 125 w 169"/>
                <a:gd name="T53" fmla="*/ 277 h 313"/>
                <a:gd name="T54" fmla="*/ 125 w 169"/>
                <a:gd name="T55" fmla="*/ 285 h 313"/>
                <a:gd name="T56" fmla="*/ 83 w 169"/>
                <a:gd name="T57" fmla="*/ 285 h 313"/>
                <a:gd name="T58" fmla="*/ 100 w 169"/>
                <a:gd name="T59" fmla="*/ 277 h 313"/>
                <a:gd name="T60" fmla="*/ 100 w 169"/>
                <a:gd name="T61" fmla="*/ 262 h 313"/>
                <a:gd name="T62" fmla="*/ 83 w 169"/>
                <a:gd name="T63" fmla="*/ 277 h 313"/>
                <a:gd name="T64" fmla="*/ 83 w 169"/>
                <a:gd name="T65" fmla="*/ 254 h 313"/>
                <a:gd name="T66" fmla="*/ 66 w 169"/>
                <a:gd name="T67" fmla="*/ 254 h 313"/>
                <a:gd name="T68" fmla="*/ 48 w 169"/>
                <a:gd name="T69" fmla="*/ 224 h 313"/>
                <a:gd name="T70" fmla="*/ 0 w 169"/>
                <a:gd name="T71" fmla="*/ 224 h 313"/>
                <a:gd name="T72" fmla="*/ 7 w 169"/>
                <a:gd name="T73" fmla="*/ 61 h 3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313"/>
                <a:gd name="T113" fmla="*/ 169 w 169"/>
                <a:gd name="T114" fmla="*/ 313 h 3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313">
                  <a:moveTo>
                    <a:pt x="7" y="67"/>
                  </a:moveTo>
                  <a:lnTo>
                    <a:pt x="49" y="47"/>
                  </a:lnTo>
                  <a:lnTo>
                    <a:pt x="49" y="67"/>
                  </a:lnTo>
                  <a:lnTo>
                    <a:pt x="67" y="67"/>
                  </a:lnTo>
                  <a:lnTo>
                    <a:pt x="84" y="91"/>
                  </a:lnTo>
                  <a:lnTo>
                    <a:pt x="84" y="67"/>
                  </a:lnTo>
                  <a:lnTo>
                    <a:pt x="67" y="67"/>
                  </a:lnTo>
                  <a:lnTo>
                    <a:pt x="49" y="47"/>
                  </a:lnTo>
                  <a:lnTo>
                    <a:pt x="67" y="33"/>
                  </a:lnTo>
                  <a:lnTo>
                    <a:pt x="84" y="47"/>
                  </a:lnTo>
                  <a:lnTo>
                    <a:pt x="108" y="47"/>
                  </a:lnTo>
                  <a:lnTo>
                    <a:pt x="76" y="24"/>
                  </a:lnTo>
                  <a:lnTo>
                    <a:pt x="84" y="24"/>
                  </a:lnTo>
                  <a:lnTo>
                    <a:pt x="84" y="0"/>
                  </a:lnTo>
                  <a:lnTo>
                    <a:pt x="118" y="24"/>
                  </a:lnTo>
                  <a:lnTo>
                    <a:pt x="108" y="24"/>
                  </a:lnTo>
                  <a:lnTo>
                    <a:pt x="126" y="47"/>
                  </a:lnTo>
                  <a:lnTo>
                    <a:pt x="143" y="82"/>
                  </a:lnTo>
                  <a:lnTo>
                    <a:pt x="143" y="105"/>
                  </a:lnTo>
                  <a:lnTo>
                    <a:pt x="168" y="140"/>
                  </a:lnTo>
                  <a:lnTo>
                    <a:pt x="150" y="163"/>
                  </a:lnTo>
                  <a:lnTo>
                    <a:pt x="168" y="220"/>
                  </a:lnTo>
                  <a:lnTo>
                    <a:pt x="150" y="230"/>
                  </a:lnTo>
                  <a:lnTo>
                    <a:pt x="143" y="211"/>
                  </a:lnTo>
                  <a:lnTo>
                    <a:pt x="126" y="230"/>
                  </a:lnTo>
                  <a:lnTo>
                    <a:pt x="150" y="278"/>
                  </a:lnTo>
                  <a:lnTo>
                    <a:pt x="126" y="303"/>
                  </a:lnTo>
                  <a:lnTo>
                    <a:pt x="126" y="312"/>
                  </a:lnTo>
                  <a:lnTo>
                    <a:pt x="84" y="312"/>
                  </a:lnTo>
                  <a:lnTo>
                    <a:pt x="101" y="303"/>
                  </a:lnTo>
                  <a:lnTo>
                    <a:pt x="101" y="287"/>
                  </a:lnTo>
                  <a:lnTo>
                    <a:pt x="84" y="303"/>
                  </a:lnTo>
                  <a:lnTo>
                    <a:pt x="84" y="278"/>
                  </a:lnTo>
                  <a:lnTo>
                    <a:pt x="67" y="278"/>
                  </a:lnTo>
                  <a:lnTo>
                    <a:pt x="49" y="245"/>
                  </a:lnTo>
                  <a:lnTo>
                    <a:pt x="0" y="245"/>
                  </a:lnTo>
                  <a:lnTo>
                    <a:pt x="7" y="67"/>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72" name="Freeform 38"/>
            <p:cNvSpPr>
              <a:spLocks/>
            </p:cNvSpPr>
            <p:nvPr/>
          </p:nvSpPr>
          <p:spPr bwMode="auto">
            <a:xfrm>
              <a:off x="5116" y="1441"/>
              <a:ext cx="128" cy="310"/>
            </a:xfrm>
            <a:custGeom>
              <a:avLst/>
              <a:gdLst>
                <a:gd name="T0" fmla="*/ 88 w 130"/>
                <a:gd name="T1" fmla="*/ 234 h 339"/>
                <a:gd name="T2" fmla="*/ 70 w 130"/>
                <a:gd name="T3" fmla="*/ 202 h 339"/>
                <a:gd name="T4" fmla="*/ 47 w 130"/>
                <a:gd name="T5" fmla="*/ 180 h 339"/>
                <a:gd name="T6" fmla="*/ 39 w 130"/>
                <a:gd name="T7" fmla="*/ 119 h 339"/>
                <a:gd name="T8" fmla="*/ 23 w 130"/>
                <a:gd name="T9" fmla="*/ 127 h 339"/>
                <a:gd name="T10" fmla="*/ 13 w 130"/>
                <a:gd name="T11" fmla="*/ 127 h 339"/>
                <a:gd name="T12" fmla="*/ 0 w 130"/>
                <a:gd name="T13" fmla="*/ 0 h 339"/>
                <a:gd name="T14" fmla="*/ 127 w 130"/>
                <a:gd name="T15" fmla="*/ 309 h 339"/>
                <a:gd name="T16" fmla="*/ 97 w 130"/>
                <a:gd name="T17" fmla="*/ 269 h 339"/>
                <a:gd name="T18" fmla="*/ 88 w 130"/>
                <a:gd name="T19" fmla="*/ 234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339"/>
                <a:gd name="T32" fmla="*/ 130 w 130"/>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339">
                  <a:moveTo>
                    <a:pt x="89" y="256"/>
                  </a:moveTo>
                  <a:lnTo>
                    <a:pt x="71" y="221"/>
                  </a:lnTo>
                  <a:lnTo>
                    <a:pt x="48" y="197"/>
                  </a:lnTo>
                  <a:lnTo>
                    <a:pt x="40" y="130"/>
                  </a:lnTo>
                  <a:lnTo>
                    <a:pt x="23" y="139"/>
                  </a:lnTo>
                  <a:lnTo>
                    <a:pt x="13" y="139"/>
                  </a:lnTo>
                  <a:lnTo>
                    <a:pt x="0" y="0"/>
                  </a:lnTo>
                  <a:lnTo>
                    <a:pt x="129" y="338"/>
                  </a:lnTo>
                  <a:lnTo>
                    <a:pt x="99" y="294"/>
                  </a:lnTo>
                  <a:lnTo>
                    <a:pt x="89" y="256"/>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73" name="Freeform 39"/>
            <p:cNvSpPr>
              <a:spLocks/>
            </p:cNvSpPr>
            <p:nvPr/>
          </p:nvSpPr>
          <p:spPr bwMode="auto">
            <a:xfrm>
              <a:off x="5138" y="1643"/>
              <a:ext cx="59" cy="91"/>
            </a:xfrm>
            <a:custGeom>
              <a:avLst/>
              <a:gdLst>
                <a:gd name="T0" fmla="*/ 0 w 60"/>
                <a:gd name="T1" fmla="*/ 0 h 99"/>
                <a:gd name="T2" fmla="*/ 32 w 60"/>
                <a:gd name="T3" fmla="*/ 12 h 99"/>
                <a:gd name="T4" fmla="*/ 32 w 60"/>
                <a:gd name="T5" fmla="*/ 27 h 99"/>
                <a:gd name="T6" fmla="*/ 39 w 60"/>
                <a:gd name="T7" fmla="*/ 18 h 99"/>
                <a:gd name="T8" fmla="*/ 39 w 60"/>
                <a:gd name="T9" fmla="*/ 27 h 99"/>
                <a:gd name="T10" fmla="*/ 56 w 60"/>
                <a:gd name="T11" fmla="*/ 58 h 99"/>
                <a:gd name="T12" fmla="*/ 39 w 60"/>
                <a:gd name="T13" fmla="*/ 46 h 99"/>
                <a:gd name="T14" fmla="*/ 56 w 60"/>
                <a:gd name="T15" fmla="*/ 64 h 99"/>
                <a:gd name="T16" fmla="*/ 56 w 60"/>
                <a:gd name="T17" fmla="*/ 76 h 99"/>
                <a:gd name="T18" fmla="*/ 39 w 60"/>
                <a:gd name="T19" fmla="*/ 64 h 99"/>
                <a:gd name="T20" fmla="*/ 0 w 60"/>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99"/>
                <a:gd name="T35" fmla="*/ 60 w 60"/>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99">
                  <a:moveTo>
                    <a:pt x="0" y="0"/>
                  </a:moveTo>
                  <a:lnTo>
                    <a:pt x="35" y="15"/>
                  </a:lnTo>
                  <a:lnTo>
                    <a:pt x="35" y="35"/>
                  </a:lnTo>
                  <a:lnTo>
                    <a:pt x="42" y="24"/>
                  </a:lnTo>
                  <a:lnTo>
                    <a:pt x="42" y="35"/>
                  </a:lnTo>
                  <a:lnTo>
                    <a:pt x="59" y="74"/>
                  </a:lnTo>
                  <a:lnTo>
                    <a:pt x="42" y="59"/>
                  </a:lnTo>
                  <a:lnTo>
                    <a:pt x="59" y="83"/>
                  </a:lnTo>
                  <a:lnTo>
                    <a:pt x="59" y="98"/>
                  </a:lnTo>
                  <a:lnTo>
                    <a:pt x="42" y="83"/>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74" name="Freeform 40"/>
            <p:cNvSpPr>
              <a:spLocks/>
            </p:cNvSpPr>
            <p:nvPr/>
          </p:nvSpPr>
          <p:spPr bwMode="auto">
            <a:xfrm>
              <a:off x="2507" y="1583"/>
              <a:ext cx="243" cy="369"/>
            </a:xfrm>
            <a:custGeom>
              <a:avLst/>
              <a:gdLst>
                <a:gd name="T0" fmla="*/ 66 w 247"/>
                <a:gd name="T1" fmla="*/ 77 h 404"/>
                <a:gd name="T2" fmla="*/ 39 w 247"/>
                <a:gd name="T3" fmla="*/ 77 h 404"/>
                <a:gd name="T4" fmla="*/ 49 w 247"/>
                <a:gd name="T5" fmla="*/ 95 h 404"/>
                <a:gd name="T6" fmla="*/ 56 w 247"/>
                <a:gd name="T7" fmla="*/ 107 h 404"/>
                <a:gd name="T8" fmla="*/ 32 w 247"/>
                <a:gd name="T9" fmla="*/ 95 h 404"/>
                <a:gd name="T10" fmla="*/ 27 w 247"/>
                <a:gd name="T11" fmla="*/ 113 h 404"/>
                <a:gd name="T12" fmla="*/ 17 w 247"/>
                <a:gd name="T13" fmla="*/ 113 h 404"/>
                <a:gd name="T14" fmla="*/ 10 w 247"/>
                <a:gd name="T15" fmla="*/ 107 h 404"/>
                <a:gd name="T16" fmla="*/ 0 w 247"/>
                <a:gd name="T17" fmla="*/ 113 h 404"/>
                <a:gd name="T18" fmla="*/ 17 w 247"/>
                <a:gd name="T19" fmla="*/ 169 h 404"/>
                <a:gd name="T20" fmla="*/ 39 w 247"/>
                <a:gd name="T21" fmla="*/ 175 h 404"/>
                <a:gd name="T22" fmla="*/ 83 w 247"/>
                <a:gd name="T23" fmla="*/ 187 h 404"/>
                <a:gd name="T24" fmla="*/ 83 w 247"/>
                <a:gd name="T25" fmla="*/ 202 h 404"/>
                <a:gd name="T26" fmla="*/ 151 w 247"/>
                <a:gd name="T27" fmla="*/ 257 h 404"/>
                <a:gd name="T28" fmla="*/ 160 w 247"/>
                <a:gd name="T29" fmla="*/ 307 h 404"/>
                <a:gd name="T30" fmla="*/ 223 w 247"/>
                <a:gd name="T31" fmla="*/ 307 h 404"/>
                <a:gd name="T32" fmla="*/ 234 w 247"/>
                <a:gd name="T33" fmla="*/ 63 h 404"/>
                <a:gd name="T34" fmla="*/ 234 w 247"/>
                <a:gd name="T35" fmla="*/ 8 h 404"/>
                <a:gd name="T36" fmla="*/ 146 w 247"/>
                <a:gd name="T37" fmla="*/ 0 h 404"/>
                <a:gd name="T38" fmla="*/ 146 w 247"/>
                <a:gd name="T39" fmla="*/ 15 h 404"/>
                <a:gd name="T40" fmla="*/ 90 w 247"/>
                <a:gd name="T41" fmla="*/ 15 h 404"/>
                <a:gd name="T42" fmla="*/ 49 w 247"/>
                <a:gd name="T43" fmla="*/ 26 h 404"/>
                <a:gd name="T44" fmla="*/ 66 w 247"/>
                <a:gd name="T45" fmla="*/ 77 h 4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404"/>
                <a:gd name="T71" fmla="*/ 247 w 247"/>
                <a:gd name="T72" fmla="*/ 404 h 4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404">
                  <a:moveTo>
                    <a:pt x="69" y="101"/>
                  </a:moveTo>
                  <a:lnTo>
                    <a:pt x="42" y="101"/>
                  </a:lnTo>
                  <a:lnTo>
                    <a:pt x="52" y="125"/>
                  </a:lnTo>
                  <a:lnTo>
                    <a:pt x="59" y="140"/>
                  </a:lnTo>
                  <a:lnTo>
                    <a:pt x="35" y="125"/>
                  </a:lnTo>
                  <a:lnTo>
                    <a:pt x="27" y="149"/>
                  </a:lnTo>
                  <a:lnTo>
                    <a:pt x="17" y="149"/>
                  </a:lnTo>
                  <a:lnTo>
                    <a:pt x="10" y="140"/>
                  </a:lnTo>
                  <a:lnTo>
                    <a:pt x="0" y="149"/>
                  </a:lnTo>
                  <a:lnTo>
                    <a:pt x="17" y="221"/>
                  </a:lnTo>
                  <a:lnTo>
                    <a:pt x="42" y="230"/>
                  </a:lnTo>
                  <a:lnTo>
                    <a:pt x="86" y="245"/>
                  </a:lnTo>
                  <a:lnTo>
                    <a:pt x="86" y="265"/>
                  </a:lnTo>
                  <a:lnTo>
                    <a:pt x="159" y="337"/>
                  </a:lnTo>
                  <a:lnTo>
                    <a:pt x="169" y="403"/>
                  </a:lnTo>
                  <a:lnTo>
                    <a:pt x="235" y="403"/>
                  </a:lnTo>
                  <a:lnTo>
                    <a:pt x="246" y="82"/>
                  </a:lnTo>
                  <a:lnTo>
                    <a:pt x="246" y="11"/>
                  </a:lnTo>
                  <a:lnTo>
                    <a:pt x="152" y="0"/>
                  </a:lnTo>
                  <a:lnTo>
                    <a:pt x="152" y="20"/>
                  </a:lnTo>
                  <a:lnTo>
                    <a:pt x="94" y="20"/>
                  </a:lnTo>
                  <a:lnTo>
                    <a:pt x="52" y="34"/>
                  </a:lnTo>
                  <a:lnTo>
                    <a:pt x="69" y="101"/>
                  </a:lnTo>
                </a:path>
              </a:pathLst>
            </a:custGeom>
            <a:solidFill>
              <a:srgbClr val="00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75" name="Freeform 41"/>
            <p:cNvSpPr>
              <a:spLocks/>
            </p:cNvSpPr>
            <p:nvPr/>
          </p:nvSpPr>
          <p:spPr bwMode="auto">
            <a:xfrm>
              <a:off x="2383" y="1547"/>
              <a:ext cx="193" cy="240"/>
            </a:xfrm>
            <a:custGeom>
              <a:avLst/>
              <a:gdLst>
                <a:gd name="T0" fmla="*/ 190 w 194"/>
                <a:gd name="T1" fmla="*/ 107 h 262"/>
                <a:gd name="T2" fmla="*/ 163 w 194"/>
                <a:gd name="T3" fmla="*/ 107 h 262"/>
                <a:gd name="T4" fmla="*/ 173 w 194"/>
                <a:gd name="T5" fmla="*/ 125 h 262"/>
                <a:gd name="T6" fmla="*/ 180 w 194"/>
                <a:gd name="T7" fmla="*/ 137 h 262"/>
                <a:gd name="T8" fmla="*/ 156 w 194"/>
                <a:gd name="T9" fmla="*/ 125 h 262"/>
                <a:gd name="T10" fmla="*/ 148 w 194"/>
                <a:gd name="T11" fmla="*/ 145 h 262"/>
                <a:gd name="T12" fmla="*/ 138 w 194"/>
                <a:gd name="T13" fmla="*/ 145 h 262"/>
                <a:gd name="T14" fmla="*/ 131 w 194"/>
                <a:gd name="T15" fmla="*/ 137 h 262"/>
                <a:gd name="T16" fmla="*/ 121 w 194"/>
                <a:gd name="T17" fmla="*/ 145 h 262"/>
                <a:gd name="T18" fmla="*/ 138 w 194"/>
                <a:gd name="T19" fmla="*/ 201 h 262"/>
                <a:gd name="T20" fmla="*/ 131 w 194"/>
                <a:gd name="T21" fmla="*/ 182 h 262"/>
                <a:gd name="T22" fmla="*/ 121 w 194"/>
                <a:gd name="T23" fmla="*/ 182 h 262"/>
                <a:gd name="T24" fmla="*/ 114 w 194"/>
                <a:gd name="T25" fmla="*/ 171 h 262"/>
                <a:gd name="T26" fmla="*/ 104 w 194"/>
                <a:gd name="T27" fmla="*/ 182 h 262"/>
                <a:gd name="T28" fmla="*/ 97 w 194"/>
                <a:gd name="T29" fmla="*/ 171 h 262"/>
                <a:gd name="T30" fmla="*/ 41 w 194"/>
                <a:gd name="T31" fmla="*/ 137 h 262"/>
                <a:gd name="T32" fmla="*/ 24 w 194"/>
                <a:gd name="T33" fmla="*/ 137 h 262"/>
                <a:gd name="T34" fmla="*/ 17 w 194"/>
                <a:gd name="T35" fmla="*/ 125 h 262"/>
                <a:gd name="T36" fmla="*/ 0 w 194"/>
                <a:gd name="T37" fmla="*/ 125 h 262"/>
                <a:gd name="T38" fmla="*/ 7 w 194"/>
                <a:gd name="T39" fmla="*/ 12 h 262"/>
                <a:gd name="T40" fmla="*/ 114 w 194"/>
                <a:gd name="T41" fmla="*/ 18 h 262"/>
                <a:gd name="T42" fmla="*/ 131 w 194"/>
                <a:gd name="T43" fmla="*/ 0 h 262"/>
                <a:gd name="T44" fmla="*/ 163 w 194"/>
                <a:gd name="T45" fmla="*/ 38 h 262"/>
                <a:gd name="T46" fmla="*/ 156 w 194"/>
                <a:gd name="T47" fmla="*/ 56 h 262"/>
                <a:gd name="T48" fmla="*/ 173 w 194"/>
                <a:gd name="T49" fmla="*/ 56 h 262"/>
                <a:gd name="T50" fmla="*/ 190 w 194"/>
                <a:gd name="T51" fmla="*/ 107 h 2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262"/>
                <a:gd name="T80" fmla="*/ 194 w 194"/>
                <a:gd name="T81" fmla="*/ 262 h 2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262">
                  <a:moveTo>
                    <a:pt x="193" y="140"/>
                  </a:moveTo>
                  <a:lnTo>
                    <a:pt x="166" y="140"/>
                  </a:lnTo>
                  <a:lnTo>
                    <a:pt x="176" y="164"/>
                  </a:lnTo>
                  <a:lnTo>
                    <a:pt x="183" y="179"/>
                  </a:lnTo>
                  <a:lnTo>
                    <a:pt x="159" y="164"/>
                  </a:lnTo>
                  <a:lnTo>
                    <a:pt x="151" y="188"/>
                  </a:lnTo>
                  <a:lnTo>
                    <a:pt x="141" y="188"/>
                  </a:lnTo>
                  <a:lnTo>
                    <a:pt x="134" y="179"/>
                  </a:lnTo>
                  <a:lnTo>
                    <a:pt x="124" y="188"/>
                  </a:lnTo>
                  <a:lnTo>
                    <a:pt x="141" y="261"/>
                  </a:lnTo>
                  <a:lnTo>
                    <a:pt x="134" y="237"/>
                  </a:lnTo>
                  <a:lnTo>
                    <a:pt x="124" y="237"/>
                  </a:lnTo>
                  <a:lnTo>
                    <a:pt x="117" y="223"/>
                  </a:lnTo>
                  <a:lnTo>
                    <a:pt x="107" y="237"/>
                  </a:lnTo>
                  <a:lnTo>
                    <a:pt x="100" y="223"/>
                  </a:lnTo>
                  <a:lnTo>
                    <a:pt x="41" y="179"/>
                  </a:lnTo>
                  <a:lnTo>
                    <a:pt x="24" y="179"/>
                  </a:lnTo>
                  <a:lnTo>
                    <a:pt x="17" y="164"/>
                  </a:lnTo>
                  <a:lnTo>
                    <a:pt x="0" y="164"/>
                  </a:lnTo>
                  <a:lnTo>
                    <a:pt x="7" y="15"/>
                  </a:lnTo>
                  <a:lnTo>
                    <a:pt x="117" y="24"/>
                  </a:lnTo>
                  <a:lnTo>
                    <a:pt x="134" y="0"/>
                  </a:lnTo>
                  <a:lnTo>
                    <a:pt x="166" y="49"/>
                  </a:lnTo>
                  <a:lnTo>
                    <a:pt x="159" y="73"/>
                  </a:lnTo>
                  <a:lnTo>
                    <a:pt x="176" y="73"/>
                  </a:lnTo>
                  <a:lnTo>
                    <a:pt x="193" y="140"/>
                  </a:lnTo>
                </a:path>
              </a:pathLst>
            </a:custGeom>
            <a:solidFill>
              <a:srgbClr val="33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76" name="Freeform 42"/>
            <p:cNvSpPr>
              <a:spLocks/>
            </p:cNvSpPr>
            <p:nvPr/>
          </p:nvSpPr>
          <p:spPr bwMode="auto">
            <a:xfrm>
              <a:off x="3774" y="2168"/>
              <a:ext cx="297" cy="341"/>
            </a:xfrm>
            <a:custGeom>
              <a:avLst/>
              <a:gdLst>
                <a:gd name="T0" fmla="*/ 244 w 300"/>
                <a:gd name="T1" fmla="*/ 114 h 373"/>
                <a:gd name="T2" fmla="*/ 228 w 300"/>
                <a:gd name="T3" fmla="*/ 37 h 373"/>
                <a:gd name="T4" fmla="*/ 193 w 300"/>
                <a:gd name="T5" fmla="*/ 18 h 373"/>
                <a:gd name="T6" fmla="*/ 159 w 300"/>
                <a:gd name="T7" fmla="*/ 18 h 373"/>
                <a:gd name="T8" fmla="*/ 159 w 300"/>
                <a:gd name="T9" fmla="*/ 37 h 373"/>
                <a:gd name="T10" fmla="*/ 147 w 300"/>
                <a:gd name="T11" fmla="*/ 18 h 373"/>
                <a:gd name="T12" fmla="*/ 114 w 300"/>
                <a:gd name="T13" fmla="*/ 18 h 373"/>
                <a:gd name="T14" fmla="*/ 114 w 300"/>
                <a:gd name="T15" fmla="*/ 6 h 373"/>
                <a:gd name="T16" fmla="*/ 90 w 300"/>
                <a:gd name="T17" fmla="*/ 0 h 373"/>
                <a:gd name="T18" fmla="*/ 63 w 300"/>
                <a:gd name="T19" fmla="*/ 18 h 373"/>
                <a:gd name="T20" fmla="*/ 18 w 300"/>
                <a:gd name="T21" fmla="*/ 6 h 373"/>
                <a:gd name="T22" fmla="*/ 24 w 300"/>
                <a:gd name="T23" fmla="*/ 177 h 373"/>
                <a:gd name="T24" fmla="*/ 0 w 300"/>
                <a:gd name="T25" fmla="*/ 269 h 373"/>
                <a:gd name="T26" fmla="*/ 35 w 300"/>
                <a:gd name="T27" fmla="*/ 284 h 373"/>
                <a:gd name="T28" fmla="*/ 41 w 300"/>
                <a:gd name="T29" fmla="*/ 284 h 373"/>
                <a:gd name="T30" fmla="*/ 97 w 300"/>
                <a:gd name="T31" fmla="*/ 278 h 373"/>
                <a:gd name="T32" fmla="*/ 114 w 300"/>
                <a:gd name="T33" fmla="*/ 284 h 373"/>
                <a:gd name="T34" fmla="*/ 273 w 300"/>
                <a:gd name="T35" fmla="*/ 284 h 373"/>
                <a:gd name="T36" fmla="*/ 290 w 300"/>
                <a:gd name="T37" fmla="*/ 162 h 373"/>
                <a:gd name="T38" fmla="*/ 273 w 300"/>
                <a:gd name="T39" fmla="*/ 132 h 373"/>
                <a:gd name="T40" fmla="*/ 244 w 300"/>
                <a:gd name="T41" fmla="*/ 114 h 3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373"/>
                <a:gd name="T65" fmla="*/ 300 w 300"/>
                <a:gd name="T66" fmla="*/ 373 h 3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373">
                  <a:moveTo>
                    <a:pt x="251" y="150"/>
                  </a:moveTo>
                  <a:lnTo>
                    <a:pt x="234" y="49"/>
                  </a:lnTo>
                  <a:lnTo>
                    <a:pt x="199" y="24"/>
                  </a:lnTo>
                  <a:lnTo>
                    <a:pt x="165" y="24"/>
                  </a:lnTo>
                  <a:lnTo>
                    <a:pt x="165" y="49"/>
                  </a:lnTo>
                  <a:lnTo>
                    <a:pt x="151" y="24"/>
                  </a:lnTo>
                  <a:lnTo>
                    <a:pt x="117" y="24"/>
                  </a:lnTo>
                  <a:lnTo>
                    <a:pt x="117" y="9"/>
                  </a:lnTo>
                  <a:lnTo>
                    <a:pt x="93" y="0"/>
                  </a:lnTo>
                  <a:lnTo>
                    <a:pt x="66" y="24"/>
                  </a:lnTo>
                  <a:lnTo>
                    <a:pt x="18" y="9"/>
                  </a:lnTo>
                  <a:lnTo>
                    <a:pt x="24" y="232"/>
                  </a:lnTo>
                  <a:lnTo>
                    <a:pt x="0" y="352"/>
                  </a:lnTo>
                  <a:lnTo>
                    <a:pt x="35" y="372"/>
                  </a:lnTo>
                  <a:lnTo>
                    <a:pt x="41" y="372"/>
                  </a:lnTo>
                  <a:lnTo>
                    <a:pt x="100" y="363"/>
                  </a:lnTo>
                  <a:lnTo>
                    <a:pt x="117" y="372"/>
                  </a:lnTo>
                  <a:lnTo>
                    <a:pt x="282" y="372"/>
                  </a:lnTo>
                  <a:lnTo>
                    <a:pt x="299" y="212"/>
                  </a:lnTo>
                  <a:lnTo>
                    <a:pt x="282" y="173"/>
                  </a:lnTo>
                  <a:lnTo>
                    <a:pt x="251" y="150"/>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77" name="Freeform 43"/>
            <p:cNvSpPr>
              <a:spLocks/>
            </p:cNvSpPr>
            <p:nvPr/>
          </p:nvSpPr>
          <p:spPr bwMode="auto">
            <a:xfrm>
              <a:off x="3319" y="1431"/>
              <a:ext cx="176" cy="266"/>
            </a:xfrm>
            <a:custGeom>
              <a:avLst/>
              <a:gdLst>
                <a:gd name="T0" fmla="*/ 0 w 177"/>
                <a:gd name="T1" fmla="*/ 221 h 291"/>
                <a:gd name="T2" fmla="*/ 31 w 177"/>
                <a:gd name="T3" fmla="*/ 0 h 291"/>
                <a:gd name="T4" fmla="*/ 115 w 177"/>
                <a:gd name="T5" fmla="*/ 0 h 291"/>
                <a:gd name="T6" fmla="*/ 115 w 177"/>
                <a:gd name="T7" fmla="*/ 90 h 291"/>
                <a:gd name="T8" fmla="*/ 121 w 177"/>
                <a:gd name="T9" fmla="*/ 96 h 291"/>
                <a:gd name="T10" fmla="*/ 145 w 177"/>
                <a:gd name="T11" fmla="*/ 96 h 291"/>
                <a:gd name="T12" fmla="*/ 138 w 177"/>
                <a:gd name="T13" fmla="*/ 114 h 291"/>
                <a:gd name="T14" fmla="*/ 145 w 177"/>
                <a:gd name="T15" fmla="*/ 133 h 291"/>
                <a:gd name="T16" fmla="*/ 156 w 177"/>
                <a:gd name="T17" fmla="*/ 114 h 291"/>
                <a:gd name="T18" fmla="*/ 173 w 177"/>
                <a:gd name="T19" fmla="*/ 133 h 291"/>
                <a:gd name="T20" fmla="*/ 156 w 177"/>
                <a:gd name="T21" fmla="*/ 170 h 291"/>
                <a:gd name="T22" fmla="*/ 138 w 177"/>
                <a:gd name="T23" fmla="*/ 188 h 291"/>
                <a:gd name="T24" fmla="*/ 115 w 177"/>
                <a:gd name="T25" fmla="*/ 188 h 291"/>
                <a:gd name="T26" fmla="*/ 97 w 177"/>
                <a:gd name="T27" fmla="*/ 221 h 291"/>
                <a:gd name="T28" fmla="*/ 59 w 177"/>
                <a:gd name="T29" fmla="*/ 221 h 291"/>
                <a:gd name="T30" fmla="*/ 0 w 177"/>
                <a:gd name="T31" fmla="*/ 221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291"/>
                <a:gd name="T50" fmla="*/ 177 w 177"/>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291">
                  <a:moveTo>
                    <a:pt x="0" y="290"/>
                  </a:moveTo>
                  <a:lnTo>
                    <a:pt x="31" y="0"/>
                  </a:lnTo>
                  <a:lnTo>
                    <a:pt x="118" y="0"/>
                  </a:lnTo>
                  <a:lnTo>
                    <a:pt x="118" y="117"/>
                  </a:lnTo>
                  <a:lnTo>
                    <a:pt x="124" y="126"/>
                  </a:lnTo>
                  <a:lnTo>
                    <a:pt x="148" y="126"/>
                  </a:lnTo>
                  <a:lnTo>
                    <a:pt x="141" y="150"/>
                  </a:lnTo>
                  <a:lnTo>
                    <a:pt x="148" y="175"/>
                  </a:lnTo>
                  <a:lnTo>
                    <a:pt x="159" y="150"/>
                  </a:lnTo>
                  <a:lnTo>
                    <a:pt x="176" y="175"/>
                  </a:lnTo>
                  <a:lnTo>
                    <a:pt x="159" y="222"/>
                  </a:lnTo>
                  <a:lnTo>
                    <a:pt x="141" y="246"/>
                  </a:lnTo>
                  <a:lnTo>
                    <a:pt x="118" y="246"/>
                  </a:lnTo>
                  <a:lnTo>
                    <a:pt x="100" y="290"/>
                  </a:lnTo>
                  <a:lnTo>
                    <a:pt x="59" y="290"/>
                  </a:lnTo>
                  <a:lnTo>
                    <a:pt x="0" y="29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78" name="Freeform 44"/>
            <p:cNvSpPr>
              <a:spLocks/>
            </p:cNvSpPr>
            <p:nvPr/>
          </p:nvSpPr>
          <p:spPr bwMode="auto">
            <a:xfrm>
              <a:off x="3972" y="1485"/>
              <a:ext cx="267" cy="342"/>
            </a:xfrm>
            <a:custGeom>
              <a:avLst/>
              <a:gdLst>
                <a:gd name="T0" fmla="*/ 220 w 270"/>
                <a:gd name="T1" fmla="*/ 90 h 374"/>
                <a:gd name="T2" fmla="*/ 194 w 270"/>
                <a:gd name="T3" fmla="*/ 70 h 374"/>
                <a:gd name="T4" fmla="*/ 171 w 270"/>
                <a:gd name="T5" fmla="*/ 70 h 374"/>
                <a:gd name="T6" fmla="*/ 153 w 270"/>
                <a:gd name="T7" fmla="*/ 37 h 374"/>
                <a:gd name="T8" fmla="*/ 114 w 270"/>
                <a:gd name="T9" fmla="*/ 25 h 374"/>
                <a:gd name="T10" fmla="*/ 107 w 270"/>
                <a:gd name="T11" fmla="*/ 18 h 374"/>
                <a:gd name="T12" fmla="*/ 73 w 270"/>
                <a:gd name="T13" fmla="*/ 0 h 374"/>
                <a:gd name="T14" fmla="*/ 0 w 270"/>
                <a:gd name="T15" fmla="*/ 177 h 374"/>
                <a:gd name="T16" fmla="*/ 42 w 270"/>
                <a:gd name="T17" fmla="*/ 196 h 374"/>
                <a:gd name="T18" fmla="*/ 56 w 270"/>
                <a:gd name="T19" fmla="*/ 251 h 374"/>
                <a:gd name="T20" fmla="*/ 97 w 270"/>
                <a:gd name="T21" fmla="*/ 285 h 374"/>
                <a:gd name="T22" fmla="*/ 194 w 270"/>
                <a:gd name="T23" fmla="*/ 215 h 374"/>
                <a:gd name="T24" fmla="*/ 220 w 270"/>
                <a:gd name="T25" fmla="*/ 215 h 374"/>
                <a:gd name="T26" fmla="*/ 233 w 270"/>
                <a:gd name="T27" fmla="*/ 196 h 374"/>
                <a:gd name="T28" fmla="*/ 260 w 270"/>
                <a:gd name="T29" fmla="*/ 208 h 374"/>
                <a:gd name="T30" fmla="*/ 260 w 270"/>
                <a:gd name="T31" fmla="*/ 144 h 374"/>
                <a:gd name="T32" fmla="*/ 242 w 270"/>
                <a:gd name="T33" fmla="*/ 126 h 374"/>
                <a:gd name="T34" fmla="*/ 225 w 270"/>
                <a:gd name="T35" fmla="*/ 90 h 374"/>
                <a:gd name="T36" fmla="*/ 220 w 270"/>
                <a:gd name="T37" fmla="*/ 90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0"/>
                <a:gd name="T58" fmla="*/ 0 h 374"/>
                <a:gd name="T59" fmla="*/ 270 w 270"/>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0" h="374">
                  <a:moveTo>
                    <a:pt x="227" y="117"/>
                  </a:moveTo>
                  <a:lnTo>
                    <a:pt x="200" y="92"/>
                  </a:lnTo>
                  <a:lnTo>
                    <a:pt x="177" y="92"/>
                  </a:lnTo>
                  <a:lnTo>
                    <a:pt x="159" y="49"/>
                  </a:lnTo>
                  <a:lnTo>
                    <a:pt x="117" y="33"/>
                  </a:lnTo>
                  <a:lnTo>
                    <a:pt x="110" y="24"/>
                  </a:lnTo>
                  <a:lnTo>
                    <a:pt x="76" y="0"/>
                  </a:lnTo>
                  <a:lnTo>
                    <a:pt x="0" y="232"/>
                  </a:lnTo>
                  <a:lnTo>
                    <a:pt x="42" y="256"/>
                  </a:lnTo>
                  <a:lnTo>
                    <a:pt x="59" y="329"/>
                  </a:lnTo>
                  <a:lnTo>
                    <a:pt x="100" y="373"/>
                  </a:lnTo>
                  <a:lnTo>
                    <a:pt x="200" y="281"/>
                  </a:lnTo>
                  <a:lnTo>
                    <a:pt x="227" y="281"/>
                  </a:lnTo>
                  <a:lnTo>
                    <a:pt x="242" y="256"/>
                  </a:lnTo>
                  <a:lnTo>
                    <a:pt x="269" y="271"/>
                  </a:lnTo>
                  <a:lnTo>
                    <a:pt x="269" y="188"/>
                  </a:lnTo>
                  <a:lnTo>
                    <a:pt x="251" y="165"/>
                  </a:lnTo>
                  <a:lnTo>
                    <a:pt x="234" y="117"/>
                  </a:lnTo>
                  <a:lnTo>
                    <a:pt x="227" y="117"/>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79" name="Freeform 45"/>
            <p:cNvSpPr>
              <a:spLocks/>
            </p:cNvSpPr>
            <p:nvPr/>
          </p:nvSpPr>
          <p:spPr bwMode="auto">
            <a:xfrm>
              <a:off x="2501" y="1411"/>
              <a:ext cx="254" cy="204"/>
            </a:xfrm>
            <a:custGeom>
              <a:avLst/>
              <a:gdLst>
                <a:gd name="T0" fmla="*/ 152 w 258"/>
                <a:gd name="T1" fmla="*/ 144 h 223"/>
                <a:gd name="T2" fmla="*/ 152 w 258"/>
                <a:gd name="T3" fmla="*/ 158 h 223"/>
                <a:gd name="T4" fmla="*/ 94 w 258"/>
                <a:gd name="T5" fmla="*/ 158 h 223"/>
                <a:gd name="T6" fmla="*/ 55 w 258"/>
                <a:gd name="T7" fmla="*/ 170 h 223"/>
                <a:gd name="T8" fmla="*/ 38 w 258"/>
                <a:gd name="T9" fmla="*/ 170 h 223"/>
                <a:gd name="T10" fmla="*/ 45 w 258"/>
                <a:gd name="T11" fmla="*/ 152 h 223"/>
                <a:gd name="T12" fmla="*/ 17 w 258"/>
                <a:gd name="T13" fmla="*/ 113 h 223"/>
                <a:gd name="T14" fmla="*/ 0 w 258"/>
                <a:gd name="T15" fmla="*/ 133 h 223"/>
                <a:gd name="T16" fmla="*/ 0 w 258"/>
                <a:gd name="T17" fmla="*/ 101 h 223"/>
                <a:gd name="T18" fmla="*/ 17 w 258"/>
                <a:gd name="T19" fmla="*/ 88 h 223"/>
                <a:gd name="T20" fmla="*/ 32 w 258"/>
                <a:gd name="T21" fmla="*/ 81 h 223"/>
                <a:gd name="T22" fmla="*/ 32 w 258"/>
                <a:gd name="T23" fmla="*/ 26 h 223"/>
                <a:gd name="T24" fmla="*/ 23 w 258"/>
                <a:gd name="T25" fmla="*/ 6 h 223"/>
                <a:gd name="T26" fmla="*/ 23 w 258"/>
                <a:gd name="T27" fmla="*/ 0 h 223"/>
                <a:gd name="T28" fmla="*/ 245 w 258"/>
                <a:gd name="T29" fmla="*/ 6 h 223"/>
                <a:gd name="T30" fmla="*/ 238 w 258"/>
                <a:gd name="T31" fmla="*/ 152 h 223"/>
                <a:gd name="T32" fmla="*/ 152 w 258"/>
                <a:gd name="T33" fmla="*/ 144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8"/>
                <a:gd name="T52" fmla="*/ 0 h 223"/>
                <a:gd name="T53" fmla="*/ 258 w 258"/>
                <a:gd name="T54" fmla="*/ 223 h 2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8" h="223">
                  <a:moveTo>
                    <a:pt x="158" y="188"/>
                  </a:moveTo>
                  <a:lnTo>
                    <a:pt x="158" y="207"/>
                  </a:lnTo>
                  <a:lnTo>
                    <a:pt x="99" y="207"/>
                  </a:lnTo>
                  <a:lnTo>
                    <a:pt x="58" y="222"/>
                  </a:lnTo>
                  <a:lnTo>
                    <a:pt x="41" y="222"/>
                  </a:lnTo>
                  <a:lnTo>
                    <a:pt x="48" y="198"/>
                  </a:lnTo>
                  <a:lnTo>
                    <a:pt x="17" y="149"/>
                  </a:lnTo>
                  <a:lnTo>
                    <a:pt x="0" y="173"/>
                  </a:lnTo>
                  <a:lnTo>
                    <a:pt x="0" y="131"/>
                  </a:lnTo>
                  <a:lnTo>
                    <a:pt x="17" y="115"/>
                  </a:lnTo>
                  <a:lnTo>
                    <a:pt x="34" y="106"/>
                  </a:lnTo>
                  <a:lnTo>
                    <a:pt x="34" y="34"/>
                  </a:lnTo>
                  <a:lnTo>
                    <a:pt x="23" y="9"/>
                  </a:lnTo>
                  <a:lnTo>
                    <a:pt x="23" y="0"/>
                  </a:lnTo>
                  <a:lnTo>
                    <a:pt x="257" y="9"/>
                  </a:lnTo>
                  <a:lnTo>
                    <a:pt x="250" y="198"/>
                  </a:lnTo>
                  <a:lnTo>
                    <a:pt x="158" y="188"/>
                  </a:lnTo>
                </a:path>
              </a:pathLst>
            </a:custGeom>
            <a:solidFill>
              <a:srgbClr val="00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0" name="Freeform 46"/>
            <p:cNvSpPr>
              <a:spLocks/>
            </p:cNvSpPr>
            <p:nvPr/>
          </p:nvSpPr>
          <p:spPr bwMode="auto">
            <a:xfrm>
              <a:off x="3575" y="1411"/>
              <a:ext cx="298" cy="323"/>
            </a:xfrm>
            <a:custGeom>
              <a:avLst/>
              <a:gdLst>
                <a:gd name="T0" fmla="*/ 0 w 301"/>
                <a:gd name="T1" fmla="*/ 107 h 353"/>
                <a:gd name="T2" fmla="*/ 0 w 301"/>
                <a:gd name="T3" fmla="*/ 144 h 353"/>
                <a:gd name="T4" fmla="*/ 63 w 301"/>
                <a:gd name="T5" fmla="*/ 170 h 353"/>
                <a:gd name="T6" fmla="*/ 80 w 301"/>
                <a:gd name="T7" fmla="*/ 195 h 353"/>
                <a:gd name="T8" fmla="*/ 104 w 301"/>
                <a:gd name="T9" fmla="*/ 195 h 353"/>
                <a:gd name="T10" fmla="*/ 104 w 301"/>
                <a:gd name="T11" fmla="*/ 213 h 353"/>
                <a:gd name="T12" fmla="*/ 145 w 301"/>
                <a:gd name="T13" fmla="*/ 232 h 353"/>
                <a:gd name="T14" fmla="*/ 160 w 301"/>
                <a:gd name="T15" fmla="*/ 270 h 353"/>
                <a:gd name="T16" fmla="*/ 291 w 301"/>
                <a:gd name="T17" fmla="*/ 37 h 353"/>
                <a:gd name="T18" fmla="*/ 274 w 301"/>
                <a:gd name="T19" fmla="*/ 26 h 353"/>
                <a:gd name="T20" fmla="*/ 245 w 301"/>
                <a:gd name="T21" fmla="*/ 26 h 353"/>
                <a:gd name="T22" fmla="*/ 229 w 301"/>
                <a:gd name="T23" fmla="*/ 6 h 353"/>
                <a:gd name="T24" fmla="*/ 201 w 301"/>
                <a:gd name="T25" fmla="*/ 6 h 353"/>
                <a:gd name="T26" fmla="*/ 194 w 301"/>
                <a:gd name="T27" fmla="*/ 6 h 353"/>
                <a:gd name="T28" fmla="*/ 132 w 301"/>
                <a:gd name="T29" fmla="*/ 0 h 353"/>
                <a:gd name="T30" fmla="*/ 115 w 301"/>
                <a:gd name="T31" fmla="*/ 18 h 353"/>
                <a:gd name="T32" fmla="*/ 90 w 301"/>
                <a:gd name="T33" fmla="*/ 18 h 353"/>
                <a:gd name="T34" fmla="*/ 63 w 301"/>
                <a:gd name="T35" fmla="*/ 63 h 353"/>
                <a:gd name="T36" fmla="*/ 49 w 301"/>
                <a:gd name="T37" fmla="*/ 63 h 353"/>
                <a:gd name="T38" fmla="*/ 35 w 301"/>
                <a:gd name="T39" fmla="*/ 44 h 353"/>
                <a:gd name="T40" fmla="*/ 35 w 301"/>
                <a:gd name="T41" fmla="*/ 51 h 353"/>
                <a:gd name="T42" fmla="*/ 0 w 301"/>
                <a:gd name="T43" fmla="*/ 107 h 3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1"/>
                <a:gd name="T67" fmla="*/ 0 h 353"/>
                <a:gd name="T68" fmla="*/ 301 w 301"/>
                <a:gd name="T69" fmla="*/ 353 h 3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1" h="353">
                  <a:moveTo>
                    <a:pt x="0" y="140"/>
                  </a:moveTo>
                  <a:lnTo>
                    <a:pt x="0" y="188"/>
                  </a:lnTo>
                  <a:lnTo>
                    <a:pt x="66" y="222"/>
                  </a:lnTo>
                  <a:lnTo>
                    <a:pt x="83" y="255"/>
                  </a:lnTo>
                  <a:lnTo>
                    <a:pt x="107" y="255"/>
                  </a:lnTo>
                  <a:lnTo>
                    <a:pt x="107" y="279"/>
                  </a:lnTo>
                  <a:lnTo>
                    <a:pt x="148" y="304"/>
                  </a:lnTo>
                  <a:lnTo>
                    <a:pt x="166" y="352"/>
                  </a:lnTo>
                  <a:lnTo>
                    <a:pt x="300" y="48"/>
                  </a:lnTo>
                  <a:lnTo>
                    <a:pt x="283" y="34"/>
                  </a:lnTo>
                  <a:lnTo>
                    <a:pt x="252" y="34"/>
                  </a:lnTo>
                  <a:lnTo>
                    <a:pt x="235" y="9"/>
                  </a:lnTo>
                  <a:lnTo>
                    <a:pt x="207" y="9"/>
                  </a:lnTo>
                  <a:lnTo>
                    <a:pt x="200" y="9"/>
                  </a:lnTo>
                  <a:lnTo>
                    <a:pt x="135" y="0"/>
                  </a:lnTo>
                  <a:lnTo>
                    <a:pt x="118" y="24"/>
                  </a:lnTo>
                  <a:lnTo>
                    <a:pt x="93" y="24"/>
                  </a:lnTo>
                  <a:lnTo>
                    <a:pt x="66" y="82"/>
                  </a:lnTo>
                  <a:lnTo>
                    <a:pt x="49" y="82"/>
                  </a:lnTo>
                  <a:lnTo>
                    <a:pt x="35" y="57"/>
                  </a:lnTo>
                  <a:lnTo>
                    <a:pt x="35" y="67"/>
                  </a:lnTo>
                  <a:lnTo>
                    <a:pt x="0" y="14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1" name="Freeform 47"/>
            <p:cNvSpPr>
              <a:spLocks/>
            </p:cNvSpPr>
            <p:nvPr/>
          </p:nvSpPr>
          <p:spPr bwMode="auto">
            <a:xfrm>
              <a:off x="1969" y="2018"/>
              <a:ext cx="299" cy="196"/>
            </a:xfrm>
            <a:custGeom>
              <a:avLst/>
              <a:gdLst>
                <a:gd name="T0" fmla="*/ 73 w 302"/>
                <a:gd name="T1" fmla="*/ 145 h 214"/>
                <a:gd name="T2" fmla="*/ 73 w 302"/>
                <a:gd name="T3" fmla="*/ 89 h 214"/>
                <a:gd name="T4" fmla="*/ 56 w 302"/>
                <a:gd name="T5" fmla="*/ 70 h 214"/>
                <a:gd name="T6" fmla="*/ 56 w 302"/>
                <a:gd name="T7" fmla="*/ 45 h 214"/>
                <a:gd name="T8" fmla="*/ 31 w 302"/>
                <a:gd name="T9" fmla="*/ 38 h 214"/>
                <a:gd name="T10" fmla="*/ 0 w 302"/>
                <a:gd name="T11" fmla="*/ 0 h 214"/>
                <a:gd name="T12" fmla="*/ 274 w 302"/>
                <a:gd name="T13" fmla="*/ 0 h 214"/>
                <a:gd name="T14" fmla="*/ 257 w 302"/>
                <a:gd name="T15" fmla="*/ 25 h 214"/>
                <a:gd name="T16" fmla="*/ 274 w 302"/>
                <a:gd name="T17" fmla="*/ 18 h 214"/>
                <a:gd name="T18" fmla="*/ 292 w 302"/>
                <a:gd name="T19" fmla="*/ 25 h 214"/>
                <a:gd name="T20" fmla="*/ 257 w 302"/>
                <a:gd name="T21" fmla="*/ 45 h 214"/>
                <a:gd name="T22" fmla="*/ 243 w 302"/>
                <a:gd name="T23" fmla="*/ 89 h 214"/>
                <a:gd name="T24" fmla="*/ 243 w 302"/>
                <a:gd name="T25" fmla="*/ 145 h 214"/>
                <a:gd name="T26" fmla="*/ 229 w 302"/>
                <a:gd name="T27" fmla="*/ 164 h 214"/>
                <a:gd name="T28" fmla="*/ 73 w 302"/>
                <a:gd name="T29" fmla="*/ 145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2"/>
                <a:gd name="T46" fmla="*/ 0 h 214"/>
                <a:gd name="T47" fmla="*/ 302 w 302"/>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2" h="214">
                  <a:moveTo>
                    <a:pt x="76" y="188"/>
                  </a:moveTo>
                  <a:lnTo>
                    <a:pt x="76" y="116"/>
                  </a:lnTo>
                  <a:lnTo>
                    <a:pt x="59" y="91"/>
                  </a:lnTo>
                  <a:lnTo>
                    <a:pt x="59" y="58"/>
                  </a:lnTo>
                  <a:lnTo>
                    <a:pt x="31" y="49"/>
                  </a:lnTo>
                  <a:lnTo>
                    <a:pt x="0" y="0"/>
                  </a:lnTo>
                  <a:lnTo>
                    <a:pt x="283" y="0"/>
                  </a:lnTo>
                  <a:lnTo>
                    <a:pt x="266" y="33"/>
                  </a:lnTo>
                  <a:lnTo>
                    <a:pt x="283" y="24"/>
                  </a:lnTo>
                  <a:lnTo>
                    <a:pt x="301" y="33"/>
                  </a:lnTo>
                  <a:lnTo>
                    <a:pt x="266" y="58"/>
                  </a:lnTo>
                  <a:lnTo>
                    <a:pt x="249" y="116"/>
                  </a:lnTo>
                  <a:lnTo>
                    <a:pt x="249" y="188"/>
                  </a:lnTo>
                  <a:lnTo>
                    <a:pt x="235" y="213"/>
                  </a:lnTo>
                  <a:lnTo>
                    <a:pt x="76" y="188"/>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2" name="Freeform 48"/>
            <p:cNvSpPr>
              <a:spLocks/>
            </p:cNvSpPr>
            <p:nvPr/>
          </p:nvSpPr>
          <p:spPr bwMode="auto">
            <a:xfrm>
              <a:off x="4452" y="1209"/>
              <a:ext cx="281" cy="180"/>
            </a:xfrm>
            <a:custGeom>
              <a:avLst/>
              <a:gdLst>
                <a:gd name="T0" fmla="*/ 146 w 284"/>
                <a:gd name="T1" fmla="*/ 179 h 197"/>
                <a:gd name="T2" fmla="*/ 99 w 284"/>
                <a:gd name="T3" fmla="*/ 126 h 197"/>
                <a:gd name="T4" fmla="*/ 74 w 284"/>
                <a:gd name="T5" fmla="*/ 126 h 197"/>
                <a:gd name="T6" fmla="*/ 7 w 284"/>
                <a:gd name="T7" fmla="*/ 96 h 197"/>
                <a:gd name="T8" fmla="*/ 0 w 284"/>
                <a:gd name="T9" fmla="*/ 52 h 197"/>
                <a:gd name="T10" fmla="*/ 31 w 284"/>
                <a:gd name="T11" fmla="*/ 30 h 197"/>
                <a:gd name="T12" fmla="*/ 25 w 284"/>
                <a:gd name="T13" fmla="*/ 0 h 197"/>
                <a:gd name="T14" fmla="*/ 232 w 284"/>
                <a:gd name="T15" fmla="*/ 0 h 197"/>
                <a:gd name="T16" fmla="*/ 255 w 284"/>
                <a:gd name="T17" fmla="*/ 20 h 197"/>
                <a:gd name="T18" fmla="*/ 255 w 284"/>
                <a:gd name="T19" fmla="*/ 61 h 197"/>
                <a:gd name="T20" fmla="*/ 280 w 284"/>
                <a:gd name="T21" fmla="*/ 126 h 197"/>
                <a:gd name="T22" fmla="*/ 222 w 284"/>
                <a:gd name="T23" fmla="*/ 134 h 197"/>
                <a:gd name="T24" fmla="*/ 215 w 284"/>
                <a:gd name="T25" fmla="*/ 148 h 197"/>
                <a:gd name="T26" fmla="*/ 198 w 284"/>
                <a:gd name="T27" fmla="*/ 157 h 197"/>
                <a:gd name="T28" fmla="*/ 181 w 284"/>
                <a:gd name="T29" fmla="*/ 157 h 197"/>
                <a:gd name="T30" fmla="*/ 146 w 284"/>
                <a:gd name="T31" fmla="*/ 169 h 197"/>
                <a:gd name="T32" fmla="*/ 146 w 284"/>
                <a:gd name="T33" fmla="*/ 179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197"/>
                <a:gd name="T53" fmla="*/ 284 w 284"/>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197">
                  <a:moveTo>
                    <a:pt x="148" y="196"/>
                  </a:moveTo>
                  <a:lnTo>
                    <a:pt x="100" y="138"/>
                  </a:lnTo>
                  <a:lnTo>
                    <a:pt x="75" y="138"/>
                  </a:lnTo>
                  <a:lnTo>
                    <a:pt x="7" y="105"/>
                  </a:lnTo>
                  <a:lnTo>
                    <a:pt x="0" y="57"/>
                  </a:lnTo>
                  <a:lnTo>
                    <a:pt x="31" y="33"/>
                  </a:lnTo>
                  <a:lnTo>
                    <a:pt x="25" y="0"/>
                  </a:lnTo>
                  <a:lnTo>
                    <a:pt x="234" y="0"/>
                  </a:lnTo>
                  <a:lnTo>
                    <a:pt x="258" y="22"/>
                  </a:lnTo>
                  <a:lnTo>
                    <a:pt x="258" y="67"/>
                  </a:lnTo>
                  <a:lnTo>
                    <a:pt x="283" y="138"/>
                  </a:lnTo>
                  <a:lnTo>
                    <a:pt x="224" y="147"/>
                  </a:lnTo>
                  <a:lnTo>
                    <a:pt x="217" y="162"/>
                  </a:lnTo>
                  <a:lnTo>
                    <a:pt x="200" y="172"/>
                  </a:lnTo>
                  <a:lnTo>
                    <a:pt x="183" y="172"/>
                  </a:lnTo>
                  <a:lnTo>
                    <a:pt x="148" y="185"/>
                  </a:lnTo>
                  <a:lnTo>
                    <a:pt x="148" y="196"/>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83" name="Freeform 49"/>
            <p:cNvSpPr>
              <a:spLocks/>
            </p:cNvSpPr>
            <p:nvPr/>
          </p:nvSpPr>
          <p:spPr bwMode="auto">
            <a:xfrm>
              <a:off x="553" y="1975"/>
              <a:ext cx="243" cy="180"/>
            </a:xfrm>
            <a:custGeom>
              <a:avLst/>
              <a:gdLst>
                <a:gd name="T0" fmla="*/ 10 w 245"/>
                <a:gd name="T1" fmla="*/ 36 h 197"/>
                <a:gd name="T2" fmla="*/ 45 w 245"/>
                <a:gd name="T3" fmla="*/ 0 h 197"/>
                <a:gd name="T4" fmla="*/ 52 w 245"/>
                <a:gd name="T5" fmla="*/ 18 h 197"/>
                <a:gd name="T6" fmla="*/ 58 w 245"/>
                <a:gd name="T7" fmla="*/ 0 h 197"/>
                <a:gd name="T8" fmla="*/ 90 w 245"/>
                <a:gd name="T9" fmla="*/ 18 h 197"/>
                <a:gd name="T10" fmla="*/ 124 w 245"/>
                <a:gd name="T11" fmla="*/ 18 h 197"/>
                <a:gd name="T12" fmla="*/ 124 w 245"/>
                <a:gd name="T13" fmla="*/ 11 h 197"/>
                <a:gd name="T14" fmla="*/ 204 w 245"/>
                <a:gd name="T15" fmla="*/ 29 h 197"/>
                <a:gd name="T16" fmla="*/ 204 w 245"/>
                <a:gd name="T17" fmla="*/ 18 h 197"/>
                <a:gd name="T18" fmla="*/ 221 w 245"/>
                <a:gd name="T19" fmla="*/ 29 h 197"/>
                <a:gd name="T20" fmla="*/ 238 w 245"/>
                <a:gd name="T21" fmla="*/ 18 h 197"/>
                <a:gd name="T22" fmla="*/ 238 w 245"/>
                <a:gd name="T23" fmla="*/ 54 h 197"/>
                <a:gd name="T24" fmla="*/ 221 w 245"/>
                <a:gd name="T25" fmla="*/ 73 h 197"/>
                <a:gd name="T26" fmla="*/ 181 w 245"/>
                <a:gd name="T27" fmla="*/ 92 h 197"/>
                <a:gd name="T28" fmla="*/ 187 w 245"/>
                <a:gd name="T29" fmla="*/ 118 h 197"/>
                <a:gd name="T30" fmla="*/ 172 w 245"/>
                <a:gd name="T31" fmla="*/ 124 h 197"/>
                <a:gd name="T32" fmla="*/ 155 w 245"/>
                <a:gd name="T33" fmla="*/ 134 h 197"/>
                <a:gd name="T34" fmla="*/ 124 w 245"/>
                <a:gd name="T35" fmla="*/ 124 h 197"/>
                <a:gd name="T36" fmla="*/ 100 w 245"/>
                <a:gd name="T37" fmla="*/ 124 h 197"/>
                <a:gd name="T38" fmla="*/ 34 w 245"/>
                <a:gd name="T39" fmla="*/ 150 h 197"/>
                <a:gd name="T40" fmla="*/ 10 w 245"/>
                <a:gd name="T41" fmla="*/ 143 h 197"/>
                <a:gd name="T42" fmla="*/ 0 w 245"/>
                <a:gd name="T43" fmla="*/ 105 h 197"/>
                <a:gd name="T44" fmla="*/ 10 w 245"/>
                <a:gd name="T45" fmla="*/ 36 h 1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5"/>
                <a:gd name="T70" fmla="*/ 0 h 197"/>
                <a:gd name="T71" fmla="*/ 245 w 245"/>
                <a:gd name="T72" fmla="*/ 197 h 1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5" h="197">
                  <a:moveTo>
                    <a:pt x="10" y="47"/>
                  </a:moveTo>
                  <a:lnTo>
                    <a:pt x="45" y="0"/>
                  </a:lnTo>
                  <a:lnTo>
                    <a:pt x="52" y="24"/>
                  </a:lnTo>
                  <a:lnTo>
                    <a:pt x="58" y="0"/>
                  </a:lnTo>
                  <a:lnTo>
                    <a:pt x="93" y="24"/>
                  </a:lnTo>
                  <a:lnTo>
                    <a:pt x="127" y="24"/>
                  </a:lnTo>
                  <a:lnTo>
                    <a:pt x="127" y="14"/>
                  </a:lnTo>
                  <a:lnTo>
                    <a:pt x="210" y="38"/>
                  </a:lnTo>
                  <a:lnTo>
                    <a:pt x="210" y="24"/>
                  </a:lnTo>
                  <a:lnTo>
                    <a:pt x="227" y="38"/>
                  </a:lnTo>
                  <a:lnTo>
                    <a:pt x="244" y="24"/>
                  </a:lnTo>
                  <a:lnTo>
                    <a:pt x="244" y="71"/>
                  </a:lnTo>
                  <a:lnTo>
                    <a:pt x="227" y="96"/>
                  </a:lnTo>
                  <a:lnTo>
                    <a:pt x="186" y="120"/>
                  </a:lnTo>
                  <a:lnTo>
                    <a:pt x="193" y="154"/>
                  </a:lnTo>
                  <a:lnTo>
                    <a:pt x="175" y="163"/>
                  </a:lnTo>
                  <a:lnTo>
                    <a:pt x="158" y="176"/>
                  </a:lnTo>
                  <a:lnTo>
                    <a:pt x="127" y="163"/>
                  </a:lnTo>
                  <a:lnTo>
                    <a:pt x="103" y="163"/>
                  </a:lnTo>
                  <a:lnTo>
                    <a:pt x="34" y="196"/>
                  </a:lnTo>
                  <a:lnTo>
                    <a:pt x="10" y="187"/>
                  </a:lnTo>
                  <a:lnTo>
                    <a:pt x="0" y="138"/>
                  </a:lnTo>
                  <a:lnTo>
                    <a:pt x="10" y="47"/>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4" name="Freeform 50"/>
            <p:cNvSpPr>
              <a:spLocks/>
            </p:cNvSpPr>
            <p:nvPr/>
          </p:nvSpPr>
          <p:spPr bwMode="auto">
            <a:xfrm>
              <a:off x="3436" y="1209"/>
              <a:ext cx="189" cy="375"/>
            </a:xfrm>
            <a:custGeom>
              <a:avLst/>
              <a:gdLst>
                <a:gd name="T0" fmla="*/ 182 w 192"/>
                <a:gd name="T1" fmla="*/ 0 h 410"/>
                <a:gd name="T2" fmla="*/ 168 w 192"/>
                <a:gd name="T3" fmla="*/ 17 h 410"/>
                <a:gd name="T4" fmla="*/ 154 w 192"/>
                <a:gd name="T5" fmla="*/ 52 h 410"/>
                <a:gd name="T6" fmla="*/ 168 w 192"/>
                <a:gd name="T7" fmla="*/ 220 h 410"/>
                <a:gd name="T8" fmla="*/ 136 w 192"/>
                <a:gd name="T9" fmla="*/ 276 h 410"/>
                <a:gd name="T10" fmla="*/ 136 w 192"/>
                <a:gd name="T11" fmla="*/ 313 h 410"/>
                <a:gd name="T12" fmla="*/ 63 w 192"/>
                <a:gd name="T13" fmla="*/ 284 h 410"/>
                <a:gd name="T14" fmla="*/ 30 w 192"/>
                <a:gd name="T15" fmla="*/ 284 h 410"/>
                <a:gd name="T16" fmla="*/ 7 w 192"/>
                <a:gd name="T17" fmla="*/ 284 h 410"/>
                <a:gd name="T18" fmla="*/ 0 w 192"/>
                <a:gd name="T19" fmla="*/ 276 h 410"/>
                <a:gd name="T20" fmla="*/ 0 w 192"/>
                <a:gd name="T21" fmla="*/ 188 h 410"/>
                <a:gd name="T22" fmla="*/ 7 w 192"/>
                <a:gd name="T23" fmla="*/ 0 h 410"/>
                <a:gd name="T24" fmla="*/ 182 w 192"/>
                <a:gd name="T25" fmla="*/ 0 h 4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10"/>
                <a:gd name="T41" fmla="*/ 192 w 192"/>
                <a:gd name="T42" fmla="*/ 410 h 4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10">
                  <a:moveTo>
                    <a:pt x="191" y="0"/>
                  </a:moveTo>
                  <a:lnTo>
                    <a:pt x="177" y="23"/>
                  </a:lnTo>
                  <a:lnTo>
                    <a:pt x="160" y="68"/>
                  </a:lnTo>
                  <a:lnTo>
                    <a:pt x="177" y="289"/>
                  </a:lnTo>
                  <a:lnTo>
                    <a:pt x="142" y="361"/>
                  </a:lnTo>
                  <a:lnTo>
                    <a:pt x="142" y="409"/>
                  </a:lnTo>
                  <a:lnTo>
                    <a:pt x="66" y="371"/>
                  </a:lnTo>
                  <a:lnTo>
                    <a:pt x="30" y="371"/>
                  </a:lnTo>
                  <a:lnTo>
                    <a:pt x="7" y="371"/>
                  </a:lnTo>
                  <a:lnTo>
                    <a:pt x="0" y="361"/>
                  </a:lnTo>
                  <a:lnTo>
                    <a:pt x="0" y="245"/>
                  </a:lnTo>
                  <a:lnTo>
                    <a:pt x="7" y="0"/>
                  </a:lnTo>
                  <a:lnTo>
                    <a:pt x="191" y="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5" name="Freeform 51"/>
            <p:cNvSpPr>
              <a:spLocks/>
            </p:cNvSpPr>
            <p:nvPr/>
          </p:nvSpPr>
          <p:spPr bwMode="auto">
            <a:xfrm>
              <a:off x="3972" y="1846"/>
              <a:ext cx="198" cy="217"/>
            </a:xfrm>
            <a:custGeom>
              <a:avLst/>
              <a:gdLst>
                <a:gd name="T0" fmla="*/ 66 w 200"/>
                <a:gd name="T1" fmla="*/ 162 h 237"/>
                <a:gd name="T2" fmla="*/ 80 w 200"/>
                <a:gd name="T3" fmla="*/ 181 h 237"/>
                <a:gd name="T4" fmla="*/ 107 w 200"/>
                <a:gd name="T5" fmla="*/ 181 h 237"/>
                <a:gd name="T6" fmla="*/ 113 w 200"/>
                <a:gd name="T7" fmla="*/ 162 h 237"/>
                <a:gd name="T8" fmla="*/ 138 w 200"/>
                <a:gd name="T9" fmla="*/ 162 h 237"/>
                <a:gd name="T10" fmla="*/ 170 w 200"/>
                <a:gd name="T11" fmla="*/ 144 h 237"/>
                <a:gd name="T12" fmla="*/ 186 w 200"/>
                <a:gd name="T13" fmla="*/ 144 h 237"/>
                <a:gd name="T14" fmla="*/ 193 w 200"/>
                <a:gd name="T15" fmla="*/ 136 h 237"/>
                <a:gd name="T16" fmla="*/ 170 w 200"/>
                <a:gd name="T17" fmla="*/ 81 h 237"/>
                <a:gd name="T18" fmla="*/ 113 w 200"/>
                <a:gd name="T19" fmla="*/ 38 h 237"/>
                <a:gd name="T20" fmla="*/ 72 w 200"/>
                <a:gd name="T21" fmla="*/ 0 h 237"/>
                <a:gd name="T22" fmla="*/ 0 w 200"/>
                <a:gd name="T23" fmla="*/ 45 h 237"/>
                <a:gd name="T24" fmla="*/ 0 w 200"/>
                <a:gd name="T25" fmla="*/ 136 h 237"/>
                <a:gd name="T26" fmla="*/ 17 w 200"/>
                <a:gd name="T27" fmla="*/ 168 h 237"/>
                <a:gd name="T28" fmla="*/ 66 w 200"/>
                <a:gd name="T29" fmla="*/ 162 h 2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237"/>
                <a:gd name="T47" fmla="*/ 200 w 200"/>
                <a:gd name="T48" fmla="*/ 237 h 2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237">
                  <a:moveTo>
                    <a:pt x="69" y="211"/>
                  </a:moveTo>
                  <a:lnTo>
                    <a:pt x="83" y="236"/>
                  </a:lnTo>
                  <a:lnTo>
                    <a:pt x="110" y="236"/>
                  </a:lnTo>
                  <a:lnTo>
                    <a:pt x="116" y="211"/>
                  </a:lnTo>
                  <a:lnTo>
                    <a:pt x="141" y="211"/>
                  </a:lnTo>
                  <a:lnTo>
                    <a:pt x="176" y="187"/>
                  </a:lnTo>
                  <a:lnTo>
                    <a:pt x="192" y="187"/>
                  </a:lnTo>
                  <a:lnTo>
                    <a:pt x="199" y="178"/>
                  </a:lnTo>
                  <a:lnTo>
                    <a:pt x="176" y="105"/>
                  </a:lnTo>
                  <a:lnTo>
                    <a:pt x="116" y="49"/>
                  </a:lnTo>
                  <a:lnTo>
                    <a:pt x="75" y="0"/>
                  </a:lnTo>
                  <a:lnTo>
                    <a:pt x="0" y="58"/>
                  </a:lnTo>
                  <a:lnTo>
                    <a:pt x="0" y="178"/>
                  </a:lnTo>
                  <a:lnTo>
                    <a:pt x="17" y="220"/>
                  </a:lnTo>
                  <a:lnTo>
                    <a:pt x="69" y="211"/>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6" name="Freeform 52"/>
            <p:cNvSpPr>
              <a:spLocks/>
            </p:cNvSpPr>
            <p:nvPr/>
          </p:nvSpPr>
          <p:spPr bwMode="auto">
            <a:xfrm>
              <a:off x="2749" y="1419"/>
              <a:ext cx="281" cy="257"/>
            </a:xfrm>
            <a:custGeom>
              <a:avLst/>
              <a:gdLst>
                <a:gd name="T0" fmla="*/ 276 w 283"/>
                <a:gd name="T1" fmla="*/ 212 h 282"/>
                <a:gd name="T2" fmla="*/ 0 w 283"/>
                <a:gd name="T3" fmla="*/ 198 h 282"/>
                <a:gd name="T4" fmla="*/ 0 w 283"/>
                <a:gd name="T5" fmla="*/ 144 h 282"/>
                <a:gd name="T6" fmla="*/ 7 w 283"/>
                <a:gd name="T7" fmla="*/ 0 h 282"/>
                <a:gd name="T8" fmla="*/ 276 w 283"/>
                <a:gd name="T9" fmla="*/ 0 h 282"/>
                <a:gd name="T10" fmla="*/ 276 w 283"/>
                <a:gd name="T11" fmla="*/ 212 h 282"/>
                <a:gd name="T12" fmla="*/ 0 60000 65536"/>
                <a:gd name="T13" fmla="*/ 0 60000 65536"/>
                <a:gd name="T14" fmla="*/ 0 60000 65536"/>
                <a:gd name="T15" fmla="*/ 0 60000 65536"/>
                <a:gd name="T16" fmla="*/ 0 60000 65536"/>
                <a:gd name="T17" fmla="*/ 0 60000 65536"/>
                <a:gd name="T18" fmla="*/ 0 w 283"/>
                <a:gd name="T19" fmla="*/ 0 h 282"/>
                <a:gd name="T20" fmla="*/ 283 w 283"/>
                <a:gd name="T21" fmla="*/ 282 h 282"/>
              </a:gdLst>
              <a:ahLst/>
              <a:cxnLst>
                <a:cxn ang="T12">
                  <a:pos x="T0" y="T1"/>
                </a:cxn>
                <a:cxn ang="T13">
                  <a:pos x="T2" y="T3"/>
                </a:cxn>
                <a:cxn ang="T14">
                  <a:pos x="T4" y="T5"/>
                </a:cxn>
                <a:cxn ang="T15">
                  <a:pos x="T6" y="T7"/>
                </a:cxn>
                <a:cxn ang="T16">
                  <a:pos x="T8" y="T9"/>
                </a:cxn>
                <a:cxn ang="T17">
                  <a:pos x="T10" y="T11"/>
                </a:cxn>
              </a:cxnLst>
              <a:rect l="T18" t="T19" r="T20" b="T21"/>
              <a:pathLst>
                <a:path w="283" h="282">
                  <a:moveTo>
                    <a:pt x="282" y="281"/>
                  </a:moveTo>
                  <a:lnTo>
                    <a:pt x="0" y="261"/>
                  </a:lnTo>
                  <a:lnTo>
                    <a:pt x="0" y="190"/>
                  </a:lnTo>
                  <a:lnTo>
                    <a:pt x="7" y="0"/>
                  </a:lnTo>
                  <a:lnTo>
                    <a:pt x="282" y="0"/>
                  </a:lnTo>
                  <a:lnTo>
                    <a:pt x="282" y="281"/>
                  </a:lnTo>
                </a:path>
              </a:pathLst>
            </a:custGeom>
            <a:solidFill>
              <a:srgbClr val="00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7" name="Freeform 53"/>
            <p:cNvSpPr>
              <a:spLocks/>
            </p:cNvSpPr>
            <p:nvPr/>
          </p:nvSpPr>
          <p:spPr bwMode="auto">
            <a:xfrm>
              <a:off x="3872" y="1239"/>
              <a:ext cx="429" cy="353"/>
            </a:xfrm>
            <a:custGeom>
              <a:avLst/>
              <a:gdLst>
                <a:gd name="T0" fmla="*/ 428 w 434"/>
                <a:gd name="T1" fmla="*/ 291 h 386"/>
                <a:gd name="T2" fmla="*/ 381 w 434"/>
                <a:gd name="T3" fmla="*/ 307 h 386"/>
                <a:gd name="T4" fmla="*/ 329 w 434"/>
                <a:gd name="T5" fmla="*/ 352 h 386"/>
                <a:gd name="T6" fmla="*/ 323 w 434"/>
                <a:gd name="T7" fmla="*/ 352 h 386"/>
                <a:gd name="T8" fmla="*/ 296 w 434"/>
                <a:gd name="T9" fmla="*/ 329 h 386"/>
                <a:gd name="T10" fmla="*/ 273 w 434"/>
                <a:gd name="T11" fmla="*/ 329 h 386"/>
                <a:gd name="T12" fmla="*/ 255 w 434"/>
                <a:gd name="T13" fmla="*/ 291 h 386"/>
                <a:gd name="T14" fmla="*/ 215 w 434"/>
                <a:gd name="T15" fmla="*/ 276 h 386"/>
                <a:gd name="T16" fmla="*/ 208 w 434"/>
                <a:gd name="T17" fmla="*/ 268 h 386"/>
                <a:gd name="T18" fmla="*/ 173 w 434"/>
                <a:gd name="T19" fmla="*/ 246 h 386"/>
                <a:gd name="T20" fmla="*/ 156 w 434"/>
                <a:gd name="T21" fmla="*/ 268 h 386"/>
                <a:gd name="T22" fmla="*/ 139 w 434"/>
                <a:gd name="T23" fmla="*/ 246 h 386"/>
                <a:gd name="T24" fmla="*/ 123 w 434"/>
                <a:gd name="T25" fmla="*/ 254 h 386"/>
                <a:gd name="T26" fmla="*/ 65 w 434"/>
                <a:gd name="T27" fmla="*/ 254 h 386"/>
                <a:gd name="T28" fmla="*/ 51 w 434"/>
                <a:gd name="T29" fmla="*/ 223 h 386"/>
                <a:gd name="T30" fmla="*/ 35 w 434"/>
                <a:gd name="T31" fmla="*/ 223 h 386"/>
                <a:gd name="T32" fmla="*/ 24 w 434"/>
                <a:gd name="T33" fmla="*/ 223 h 386"/>
                <a:gd name="T34" fmla="*/ 17 w 434"/>
                <a:gd name="T35" fmla="*/ 232 h 386"/>
                <a:gd name="T36" fmla="*/ 0 w 434"/>
                <a:gd name="T37" fmla="*/ 215 h 386"/>
                <a:gd name="T38" fmla="*/ 51 w 434"/>
                <a:gd name="T39" fmla="*/ 83 h 386"/>
                <a:gd name="T40" fmla="*/ 65 w 434"/>
                <a:gd name="T41" fmla="*/ 0 h 386"/>
                <a:gd name="T42" fmla="*/ 109 w 434"/>
                <a:gd name="T43" fmla="*/ 0 h 386"/>
                <a:gd name="T44" fmla="*/ 139 w 434"/>
                <a:gd name="T45" fmla="*/ 22 h 386"/>
                <a:gd name="T46" fmla="*/ 156 w 434"/>
                <a:gd name="T47" fmla="*/ 14 h 386"/>
                <a:gd name="T48" fmla="*/ 198 w 434"/>
                <a:gd name="T49" fmla="*/ 22 h 386"/>
                <a:gd name="T50" fmla="*/ 215 w 434"/>
                <a:gd name="T51" fmla="*/ 43 h 386"/>
                <a:gd name="T52" fmla="*/ 255 w 434"/>
                <a:gd name="T53" fmla="*/ 75 h 386"/>
                <a:gd name="T54" fmla="*/ 255 w 434"/>
                <a:gd name="T55" fmla="*/ 96 h 386"/>
                <a:gd name="T56" fmla="*/ 231 w 434"/>
                <a:gd name="T57" fmla="*/ 118 h 386"/>
                <a:gd name="T58" fmla="*/ 238 w 434"/>
                <a:gd name="T59" fmla="*/ 140 h 386"/>
                <a:gd name="T60" fmla="*/ 265 w 434"/>
                <a:gd name="T61" fmla="*/ 140 h 386"/>
                <a:gd name="T62" fmla="*/ 312 w 434"/>
                <a:gd name="T63" fmla="*/ 128 h 386"/>
                <a:gd name="T64" fmla="*/ 329 w 434"/>
                <a:gd name="T65" fmla="*/ 171 h 386"/>
                <a:gd name="T66" fmla="*/ 346 w 434"/>
                <a:gd name="T67" fmla="*/ 179 h 386"/>
                <a:gd name="T68" fmla="*/ 346 w 434"/>
                <a:gd name="T69" fmla="*/ 203 h 386"/>
                <a:gd name="T70" fmla="*/ 394 w 434"/>
                <a:gd name="T71" fmla="*/ 246 h 386"/>
                <a:gd name="T72" fmla="*/ 428 w 434"/>
                <a:gd name="T73" fmla="*/ 291 h 3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386"/>
                <a:gd name="T113" fmla="*/ 434 w 434"/>
                <a:gd name="T114" fmla="*/ 386 h 3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386">
                  <a:moveTo>
                    <a:pt x="433" y="318"/>
                  </a:moveTo>
                  <a:lnTo>
                    <a:pt x="385" y="336"/>
                  </a:lnTo>
                  <a:lnTo>
                    <a:pt x="333" y="385"/>
                  </a:lnTo>
                  <a:lnTo>
                    <a:pt x="327" y="385"/>
                  </a:lnTo>
                  <a:lnTo>
                    <a:pt x="299" y="360"/>
                  </a:lnTo>
                  <a:lnTo>
                    <a:pt x="276" y="360"/>
                  </a:lnTo>
                  <a:lnTo>
                    <a:pt x="258" y="318"/>
                  </a:lnTo>
                  <a:lnTo>
                    <a:pt x="217" y="302"/>
                  </a:lnTo>
                  <a:lnTo>
                    <a:pt x="210" y="293"/>
                  </a:lnTo>
                  <a:lnTo>
                    <a:pt x="175" y="269"/>
                  </a:lnTo>
                  <a:lnTo>
                    <a:pt x="158" y="293"/>
                  </a:lnTo>
                  <a:lnTo>
                    <a:pt x="141" y="269"/>
                  </a:lnTo>
                  <a:lnTo>
                    <a:pt x="124" y="278"/>
                  </a:lnTo>
                  <a:lnTo>
                    <a:pt x="66" y="278"/>
                  </a:lnTo>
                  <a:lnTo>
                    <a:pt x="52" y="244"/>
                  </a:lnTo>
                  <a:lnTo>
                    <a:pt x="35" y="244"/>
                  </a:lnTo>
                  <a:lnTo>
                    <a:pt x="24" y="244"/>
                  </a:lnTo>
                  <a:lnTo>
                    <a:pt x="17" y="254"/>
                  </a:lnTo>
                  <a:lnTo>
                    <a:pt x="0" y="235"/>
                  </a:lnTo>
                  <a:lnTo>
                    <a:pt x="52" y="91"/>
                  </a:lnTo>
                  <a:lnTo>
                    <a:pt x="66" y="0"/>
                  </a:lnTo>
                  <a:lnTo>
                    <a:pt x="110" y="0"/>
                  </a:lnTo>
                  <a:lnTo>
                    <a:pt x="141" y="24"/>
                  </a:lnTo>
                  <a:lnTo>
                    <a:pt x="158" y="15"/>
                  </a:lnTo>
                  <a:lnTo>
                    <a:pt x="200" y="24"/>
                  </a:lnTo>
                  <a:lnTo>
                    <a:pt x="217" y="47"/>
                  </a:lnTo>
                  <a:lnTo>
                    <a:pt x="258" y="82"/>
                  </a:lnTo>
                  <a:lnTo>
                    <a:pt x="258" y="105"/>
                  </a:lnTo>
                  <a:lnTo>
                    <a:pt x="234" y="129"/>
                  </a:lnTo>
                  <a:lnTo>
                    <a:pt x="241" y="153"/>
                  </a:lnTo>
                  <a:lnTo>
                    <a:pt x="268" y="153"/>
                  </a:lnTo>
                  <a:lnTo>
                    <a:pt x="316" y="140"/>
                  </a:lnTo>
                  <a:lnTo>
                    <a:pt x="333" y="187"/>
                  </a:lnTo>
                  <a:lnTo>
                    <a:pt x="350" y="196"/>
                  </a:lnTo>
                  <a:lnTo>
                    <a:pt x="350" y="222"/>
                  </a:lnTo>
                  <a:lnTo>
                    <a:pt x="399" y="269"/>
                  </a:lnTo>
                  <a:lnTo>
                    <a:pt x="433" y="318"/>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88" name="Freeform 54"/>
            <p:cNvSpPr>
              <a:spLocks/>
            </p:cNvSpPr>
            <p:nvPr/>
          </p:nvSpPr>
          <p:spPr bwMode="auto">
            <a:xfrm>
              <a:off x="3202" y="1891"/>
              <a:ext cx="380" cy="278"/>
            </a:xfrm>
            <a:custGeom>
              <a:avLst/>
              <a:gdLst>
                <a:gd name="T0" fmla="*/ 170 w 384"/>
                <a:gd name="T1" fmla="*/ 0 h 304"/>
                <a:gd name="T2" fmla="*/ 284 w 384"/>
                <a:gd name="T3" fmla="*/ 44 h 304"/>
                <a:gd name="T4" fmla="*/ 325 w 384"/>
                <a:gd name="T5" fmla="*/ 81 h 304"/>
                <a:gd name="T6" fmla="*/ 371 w 384"/>
                <a:gd name="T7" fmla="*/ 151 h 304"/>
                <a:gd name="T8" fmla="*/ 363 w 384"/>
                <a:gd name="T9" fmla="*/ 162 h 304"/>
                <a:gd name="T10" fmla="*/ 346 w 384"/>
                <a:gd name="T11" fmla="*/ 176 h 304"/>
                <a:gd name="T12" fmla="*/ 330 w 384"/>
                <a:gd name="T13" fmla="*/ 206 h 304"/>
                <a:gd name="T14" fmla="*/ 267 w 384"/>
                <a:gd name="T15" fmla="*/ 195 h 304"/>
                <a:gd name="T16" fmla="*/ 249 w 384"/>
                <a:gd name="T17" fmla="*/ 195 h 304"/>
                <a:gd name="T18" fmla="*/ 234 w 384"/>
                <a:gd name="T19" fmla="*/ 195 h 304"/>
                <a:gd name="T20" fmla="*/ 159 w 384"/>
                <a:gd name="T21" fmla="*/ 213 h 304"/>
                <a:gd name="T22" fmla="*/ 73 w 384"/>
                <a:gd name="T23" fmla="*/ 231 h 304"/>
                <a:gd name="T24" fmla="*/ 0 w 384"/>
                <a:gd name="T25" fmla="*/ 195 h 304"/>
                <a:gd name="T26" fmla="*/ 25 w 384"/>
                <a:gd name="T27" fmla="*/ 169 h 304"/>
                <a:gd name="T28" fmla="*/ 139 w 384"/>
                <a:gd name="T29" fmla="*/ 37 h 304"/>
                <a:gd name="T30" fmla="*/ 170 w 384"/>
                <a:gd name="T31" fmla="*/ 0 h 3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
                <a:gd name="T49" fmla="*/ 0 h 304"/>
                <a:gd name="T50" fmla="*/ 384 w 384"/>
                <a:gd name="T51" fmla="*/ 304 h 3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 h="304">
                  <a:moveTo>
                    <a:pt x="176" y="0"/>
                  </a:moveTo>
                  <a:lnTo>
                    <a:pt x="293" y="57"/>
                  </a:lnTo>
                  <a:lnTo>
                    <a:pt x="334" y="106"/>
                  </a:lnTo>
                  <a:lnTo>
                    <a:pt x="383" y="197"/>
                  </a:lnTo>
                  <a:lnTo>
                    <a:pt x="375" y="212"/>
                  </a:lnTo>
                  <a:lnTo>
                    <a:pt x="358" y="230"/>
                  </a:lnTo>
                  <a:lnTo>
                    <a:pt x="341" y="269"/>
                  </a:lnTo>
                  <a:lnTo>
                    <a:pt x="276" y="255"/>
                  </a:lnTo>
                  <a:lnTo>
                    <a:pt x="258" y="255"/>
                  </a:lnTo>
                  <a:lnTo>
                    <a:pt x="241" y="255"/>
                  </a:lnTo>
                  <a:lnTo>
                    <a:pt x="165" y="279"/>
                  </a:lnTo>
                  <a:lnTo>
                    <a:pt x="76" y="303"/>
                  </a:lnTo>
                  <a:lnTo>
                    <a:pt x="0" y="255"/>
                  </a:lnTo>
                  <a:lnTo>
                    <a:pt x="25" y="221"/>
                  </a:lnTo>
                  <a:lnTo>
                    <a:pt x="142" y="48"/>
                  </a:lnTo>
                  <a:lnTo>
                    <a:pt x="176" y="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89" name="Freeform 55"/>
            <p:cNvSpPr>
              <a:spLocks/>
            </p:cNvSpPr>
            <p:nvPr/>
          </p:nvSpPr>
          <p:spPr bwMode="auto">
            <a:xfrm>
              <a:off x="977" y="1741"/>
              <a:ext cx="280" cy="361"/>
            </a:xfrm>
            <a:custGeom>
              <a:avLst/>
              <a:gdLst>
                <a:gd name="T0" fmla="*/ 0 w 282"/>
                <a:gd name="T1" fmla="*/ 54 h 395"/>
                <a:gd name="T2" fmla="*/ 34 w 282"/>
                <a:gd name="T3" fmla="*/ 44 h 395"/>
                <a:gd name="T4" fmla="*/ 58 w 282"/>
                <a:gd name="T5" fmla="*/ 18 h 395"/>
                <a:gd name="T6" fmla="*/ 97 w 282"/>
                <a:gd name="T7" fmla="*/ 6 h 395"/>
                <a:gd name="T8" fmla="*/ 148 w 282"/>
                <a:gd name="T9" fmla="*/ 18 h 395"/>
                <a:gd name="T10" fmla="*/ 161 w 282"/>
                <a:gd name="T11" fmla="*/ 0 h 395"/>
                <a:gd name="T12" fmla="*/ 161 w 282"/>
                <a:gd name="T13" fmla="*/ 37 h 395"/>
                <a:gd name="T14" fmla="*/ 189 w 282"/>
                <a:gd name="T15" fmla="*/ 37 h 395"/>
                <a:gd name="T16" fmla="*/ 207 w 282"/>
                <a:gd name="T17" fmla="*/ 69 h 395"/>
                <a:gd name="T18" fmla="*/ 217 w 282"/>
                <a:gd name="T19" fmla="*/ 106 h 395"/>
                <a:gd name="T20" fmla="*/ 245 w 282"/>
                <a:gd name="T21" fmla="*/ 106 h 395"/>
                <a:gd name="T22" fmla="*/ 262 w 282"/>
                <a:gd name="T23" fmla="*/ 132 h 395"/>
                <a:gd name="T24" fmla="*/ 252 w 282"/>
                <a:gd name="T25" fmla="*/ 195 h 395"/>
                <a:gd name="T26" fmla="*/ 262 w 282"/>
                <a:gd name="T27" fmla="*/ 213 h 395"/>
                <a:gd name="T28" fmla="*/ 275 w 282"/>
                <a:gd name="T29" fmla="*/ 225 h 395"/>
                <a:gd name="T30" fmla="*/ 227 w 282"/>
                <a:gd name="T31" fmla="*/ 286 h 395"/>
                <a:gd name="T32" fmla="*/ 210 w 282"/>
                <a:gd name="T33" fmla="*/ 286 h 395"/>
                <a:gd name="T34" fmla="*/ 178 w 282"/>
                <a:gd name="T35" fmla="*/ 301 h 395"/>
                <a:gd name="T36" fmla="*/ 161 w 282"/>
                <a:gd name="T37" fmla="*/ 286 h 395"/>
                <a:gd name="T38" fmla="*/ 148 w 282"/>
                <a:gd name="T39" fmla="*/ 257 h 395"/>
                <a:gd name="T40" fmla="*/ 121 w 282"/>
                <a:gd name="T41" fmla="*/ 239 h 395"/>
                <a:gd name="T42" fmla="*/ 89 w 282"/>
                <a:gd name="T43" fmla="*/ 207 h 395"/>
                <a:gd name="T44" fmla="*/ 65 w 282"/>
                <a:gd name="T45" fmla="*/ 195 h 395"/>
                <a:gd name="T46" fmla="*/ 65 w 282"/>
                <a:gd name="T47" fmla="*/ 175 h 395"/>
                <a:gd name="T48" fmla="*/ 41 w 282"/>
                <a:gd name="T49" fmla="*/ 169 h 395"/>
                <a:gd name="T50" fmla="*/ 58 w 282"/>
                <a:gd name="T51" fmla="*/ 143 h 395"/>
                <a:gd name="T52" fmla="*/ 41 w 282"/>
                <a:gd name="T53" fmla="*/ 125 h 395"/>
                <a:gd name="T54" fmla="*/ 52 w 282"/>
                <a:gd name="T55" fmla="*/ 100 h 395"/>
                <a:gd name="T56" fmla="*/ 34 w 282"/>
                <a:gd name="T57" fmla="*/ 88 h 395"/>
                <a:gd name="T58" fmla="*/ 41 w 282"/>
                <a:gd name="T59" fmla="*/ 69 h 395"/>
                <a:gd name="T60" fmla="*/ 23 w 282"/>
                <a:gd name="T61" fmla="*/ 62 h 395"/>
                <a:gd name="T62" fmla="*/ 0 w 282"/>
                <a:gd name="T63" fmla="*/ 62 h 395"/>
                <a:gd name="T64" fmla="*/ 0 w 282"/>
                <a:gd name="T65" fmla="*/ 54 h 3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2"/>
                <a:gd name="T100" fmla="*/ 0 h 395"/>
                <a:gd name="T101" fmla="*/ 282 w 282"/>
                <a:gd name="T102" fmla="*/ 395 h 3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2" h="395">
                  <a:moveTo>
                    <a:pt x="0" y="71"/>
                  </a:moveTo>
                  <a:lnTo>
                    <a:pt x="34" y="57"/>
                  </a:lnTo>
                  <a:lnTo>
                    <a:pt x="58" y="24"/>
                  </a:lnTo>
                  <a:lnTo>
                    <a:pt x="100" y="9"/>
                  </a:lnTo>
                  <a:lnTo>
                    <a:pt x="151" y="24"/>
                  </a:lnTo>
                  <a:lnTo>
                    <a:pt x="164" y="0"/>
                  </a:lnTo>
                  <a:lnTo>
                    <a:pt x="164" y="48"/>
                  </a:lnTo>
                  <a:lnTo>
                    <a:pt x="192" y="48"/>
                  </a:lnTo>
                  <a:lnTo>
                    <a:pt x="210" y="91"/>
                  </a:lnTo>
                  <a:lnTo>
                    <a:pt x="223" y="139"/>
                  </a:lnTo>
                  <a:lnTo>
                    <a:pt x="251" y="139"/>
                  </a:lnTo>
                  <a:lnTo>
                    <a:pt x="268" y="173"/>
                  </a:lnTo>
                  <a:lnTo>
                    <a:pt x="258" y="255"/>
                  </a:lnTo>
                  <a:lnTo>
                    <a:pt x="268" y="279"/>
                  </a:lnTo>
                  <a:lnTo>
                    <a:pt x="281" y="294"/>
                  </a:lnTo>
                  <a:lnTo>
                    <a:pt x="233" y="375"/>
                  </a:lnTo>
                  <a:lnTo>
                    <a:pt x="216" y="375"/>
                  </a:lnTo>
                  <a:lnTo>
                    <a:pt x="181" y="394"/>
                  </a:lnTo>
                  <a:lnTo>
                    <a:pt x="164" y="375"/>
                  </a:lnTo>
                  <a:lnTo>
                    <a:pt x="151" y="336"/>
                  </a:lnTo>
                  <a:lnTo>
                    <a:pt x="124" y="313"/>
                  </a:lnTo>
                  <a:lnTo>
                    <a:pt x="92" y="270"/>
                  </a:lnTo>
                  <a:lnTo>
                    <a:pt x="65" y="255"/>
                  </a:lnTo>
                  <a:lnTo>
                    <a:pt x="65" y="230"/>
                  </a:lnTo>
                  <a:lnTo>
                    <a:pt x="41" y="221"/>
                  </a:lnTo>
                  <a:lnTo>
                    <a:pt x="58" y="188"/>
                  </a:lnTo>
                  <a:lnTo>
                    <a:pt x="41" y="164"/>
                  </a:lnTo>
                  <a:lnTo>
                    <a:pt x="52" y="130"/>
                  </a:lnTo>
                  <a:lnTo>
                    <a:pt x="34" y="115"/>
                  </a:lnTo>
                  <a:lnTo>
                    <a:pt x="41" y="91"/>
                  </a:lnTo>
                  <a:lnTo>
                    <a:pt x="23" y="81"/>
                  </a:lnTo>
                  <a:lnTo>
                    <a:pt x="0" y="81"/>
                  </a:lnTo>
                  <a:lnTo>
                    <a:pt x="0" y="71"/>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0" name="Freeform 56"/>
            <p:cNvSpPr>
              <a:spLocks/>
            </p:cNvSpPr>
            <p:nvPr/>
          </p:nvSpPr>
          <p:spPr bwMode="auto">
            <a:xfrm>
              <a:off x="1256" y="1951"/>
              <a:ext cx="267" cy="263"/>
            </a:xfrm>
            <a:custGeom>
              <a:avLst/>
              <a:gdLst>
                <a:gd name="T0" fmla="*/ 204 w 270"/>
                <a:gd name="T1" fmla="*/ 189 h 287"/>
                <a:gd name="T2" fmla="*/ 198 w 270"/>
                <a:gd name="T3" fmla="*/ 170 h 287"/>
                <a:gd name="T4" fmla="*/ 163 w 270"/>
                <a:gd name="T5" fmla="*/ 201 h 287"/>
                <a:gd name="T6" fmla="*/ 146 w 270"/>
                <a:gd name="T7" fmla="*/ 201 h 287"/>
                <a:gd name="T8" fmla="*/ 97 w 270"/>
                <a:gd name="T9" fmla="*/ 220 h 287"/>
                <a:gd name="T10" fmla="*/ 66 w 270"/>
                <a:gd name="T11" fmla="*/ 119 h 287"/>
                <a:gd name="T12" fmla="*/ 0 w 270"/>
                <a:gd name="T13" fmla="*/ 49 h 287"/>
                <a:gd name="T14" fmla="*/ 28 w 270"/>
                <a:gd name="T15" fmla="*/ 31 h 287"/>
                <a:gd name="T16" fmla="*/ 44 w 270"/>
                <a:gd name="T17" fmla="*/ 31 h 287"/>
                <a:gd name="T18" fmla="*/ 97 w 270"/>
                <a:gd name="T19" fmla="*/ 38 h 287"/>
                <a:gd name="T20" fmla="*/ 115 w 270"/>
                <a:gd name="T21" fmla="*/ 38 h 287"/>
                <a:gd name="T22" fmla="*/ 146 w 270"/>
                <a:gd name="T23" fmla="*/ 38 h 287"/>
                <a:gd name="T24" fmla="*/ 181 w 270"/>
                <a:gd name="T25" fmla="*/ 19 h 287"/>
                <a:gd name="T26" fmla="*/ 204 w 270"/>
                <a:gd name="T27" fmla="*/ 19 h 287"/>
                <a:gd name="T28" fmla="*/ 204 w 270"/>
                <a:gd name="T29" fmla="*/ 12 h 287"/>
                <a:gd name="T30" fmla="*/ 225 w 270"/>
                <a:gd name="T31" fmla="*/ 0 h 287"/>
                <a:gd name="T32" fmla="*/ 260 w 270"/>
                <a:gd name="T33" fmla="*/ 19 h 287"/>
                <a:gd name="T34" fmla="*/ 260 w 270"/>
                <a:gd name="T35" fmla="*/ 38 h 287"/>
                <a:gd name="T36" fmla="*/ 260 w 270"/>
                <a:gd name="T37" fmla="*/ 64 h 287"/>
                <a:gd name="T38" fmla="*/ 220 w 270"/>
                <a:gd name="T39" fmla="*/ 126 h 287"/>
                <a:gd name="T40" fmla="*/ 211 w 270"/>
                <a:gd name="T41" fmla="*/ 182 h 287"/>
                <a:gd name="T42" fmla="*/ 204 w 270"/>
                <a:gd name="T43" fmla="*/ 189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0"/>
                <a:gd name="T67" fmla="*/ 0 h 287"/>
                <a:gd name="T68" fmla="*/ 270 w 270"/>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0" h="287">
                  <a:moveTo>
                    <a:pt x="210" y="246"/>
                  </a:moveTo>
                  <a:lnTo>
                    <a:pt x="204" y="222"/>
                  </a:lnTo>
                  <a:lnTo>
                    <a:pt x="169" y="261"/>
                  </a:lnTo>
                  <a:lnTo>
                    <a:pt x="152" y="261"/>
                  </a:lnTo>
                  <a:lnTo>
                    <a:pt x="100" y="286"/>
                  </a:lnTo>
                  <a:lnTo>
                    <a:pt x="69" y="155"/>
                  </a:lnTo>
                  <a:lnTo>
                    <a:pt x="0" y="64"/>
                  </a:lnTo>
                  <a:lnTo>
                    <a:pt x="28" y="40"/>
                  </a:lnTo>
                  <a:lnTo>
                    <a:pt x="45" y="40"/>
                  </a:lnTo>
                  <a:lnTo>
                    <a:pt x="100" y="49"/>
                  </a:lnTo>
                  <a:lnTo>
                    <a:pt x="118" y="49"/>
                  </a:lnTo>
                  <a:lnTo>
                    <a:pt x="152" y="49"/>
                  </a:lnTo>
                  <a:lnTo>
                    <a:pt x="187" y="25"/>
                  </a:lnTo>
                  <a:lnTo>
                    <a:pt x="210" y="25"/>
                  </a:lnTo>
                  <a:lnTo>
                    <a:pt x="210" y="15"/>
                  </a:lnTo>
                  <a:lnTo>
                    <a:pt x="234" y="0"/>
                  </a:lnTo>
                  <a:lnTo>
                    <a:pt x="269" y="25"/>
                  </a:lnTo>
                  <a:lnTo>
                    <a:pt x="269" y="49"/>
                  </a:lnTo>
                  <a:lnTo>
                    <a:pt x="269" y="83"/>
                  </a:lnTo>
                  <a:lnTo>
                    <a:pt x="227" y="164"/>
                  </a:lnTo>
                  <a:lnTo>
                    <a:pt x="217" y="237"/>
                  </a:lnTo>
                  <a:lnTo>
                    <a:pt x="210" y="246"/>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1" name="Freeform 57"/>
            <p:cNvSpPr>
              <a:spLocks/>
            </p:cNvSpPr>
            <p:nvPr/>
          </p:nvSpPr>
          <p:spPr bwMode="auto">
            <a:xfrm>
              <a:off x="4314" y="1209"/>
              <a:ext cx="286" cy="209"/>
            </a:xfrm>
            <a:custGeom>
              <a:avLst/>
              <a:gdLst>
                <a:gd name="T0" fmla="*/ 285 w 288"/>
                <a:gd name="T1" fmla="*/ 187 h 228"/>
                <a:gd name="T2" fmla="*/ 268 w 288"/>
                <a:gd name="T3" fmla="*/ 208 h 228"/>
                <a:gd name="T4" fmla="*/ 0 w 288"/>
                <a:gd name="T5" fmla="*/ 208 h 228"/>
                <a:gd name="T6" fmla="*/ 34 w 288"/>
                <a:gd name="T7" fmla="*/ 61 h 228"/>
                <a:gd name="T8" fmla="*/ 41 w 288"/>
                <a:gd name="T9" fmla="*/ 51 h 228"/>
                <a:gd name="T10" fmla="*/ 76 w 288"/>
                <a:gd name="T11" fmla="*/ 43 h 228"/>
                <a:gd name="T12" fmla="*/ 67 w 288"/>
                <a:gd name="T13" fmla="*/ 20 h 228"/>
                <a:gd name="T14" fmla="*/ 34 w 288"/>
                <a:gd name="T15" fmla="*/ 20 h 228"/>
                <a:gd name="T16" fmla="*/ 17 w 288"/>
                <a:gd name="T17" fmla="*/ 0 h 228"/>
                <a:gd name="T18" fmla="*/ 160 w 288"/>
                <a:gd name="T19" fmla="*/ 0 h 228"/>
                <a:gd name="T20" fmla="*/ 167 w 288"/>
                <a:gd name="T21" fmla="*/ 30 h 228"/>
                <a:gd name="T22" fmla="*/ 135 w 288"/>
                <a:gd name="T23" fmla="*/ 51 h 228"/>
                <a:gd name="T24" fmla="*/ 142 w 288"/>
                <a:gd name="T25" fmla="*/ 96 h 228"/>
                <a:gd name="T26" fmla="*/ 212 w 288"/>
                <a:gd name="T27" fmla="*/ 127 h 228"/>
                <a:gd name="T28" fmla="*/ 236 w 288"/>
                <a:gd name="T29" fmla="*/ 127 h 228"/>
                <a:gd name="T30" fmla="*/ 285 w 288"/>
                <a:gd name="T31" fmla="*/ 178 h 228"/>
                <a:gd name="T32" fmla="*/ 285 w 288"/>
                <a:gd name="T33" fmla="*/ 187 h 2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8"/>
                <a:gd name="T52" fmla="*/ 0 h 228"/>
                <a:gd name="T53" fmla="*/ 288 w 288"/>
                <a:gd name="T54" fmla="*/ 228 h 2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8" h="228">
                  <a:moveTo>
                    <a:pt x="287" y="204"/>
                  </a:moveTo>
                  <a:lnTo>
                    <a:pt x="270" y="227"/>
                  </a:lnTo>
                  <a:lnTo>
                    <a:pt x="0" y="227"/>
                  </a:lnTo>
                  <a:lnTo>
                    <a:pt x="34" y="67"/>
                  </a:lnTo>
                  <a:lnTo>
                    <a:pt x="41" y="56"/>
                  </a:lnTo>
                  <a:lnTo>
                    <a:pt x="77" y="47"/>
                  </a:lnTo>
                  <a:lnTo>
                    <a:pt x="67" y="22"/>
                  </a:lnTo>
                  <a:lnTo>
                    <a:pt x="34" y="22"/>
                  </a:lnTo>
                  <a:lnTo>
                    <a:pt x="17" y="0"/>
                  </a:lnTo>
                  <a:lnTo>
                    <a:pt x="161" y="0"/>
                  </a:lnTo>
                  <a:lnTo>
                    <a:pt x="168" y="33"/>
                  </a:lnTo>
                  <a:lnTo>
                    <a:pt x="136" y="56"/>
                  </a:lnTo>
                  <a:lnTo>
                    <a:pt x="143" y="105"/>
                  </a:lnTo>
                  <a:lnTo>
                    <a:pt x="213" y="138"/>
                  </a:lnTo>
                  <a:lnTo>
                    <a:pt x="238" y="138"/>
                  </a:lnTo>
                  <a:lnTo>
                    <a:pt x="287" y="194"/>
                  </a:lnTo>
                  <a:lnTo>
                    <a:pt x="287" y="204"/>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92" name="Freeform 58"/>
            <p:cNvSpPr>
              <a:spLocks/>
            </p:cNvSpPr>
            <p:nvPr/>
          </p:nvSpPr>
          <p:spPr bwMode="auto">
            <a:xfrm>
              <a:off x="3077" y="2154"/>
              <a:ext cx="233" cy="271"/>
            </a:xfrm>
            <a:custGeom>
              <a:avLst/>
              <a:gdLst>
                <a:gd name="T0" fmla="*/ 180 w 236"/>
                <a:gd name="T1" fmla="*/ 56 h 296"/>
                <a:gd name="T2" fmla="*/ 195 w 236"/>
                <a:gd name="T3" fmla="*/ 100 h 296"/>
                <a:gd name="T4" fmla="*/ 226 w 236"/>
                <a:gd name="T5" fmla="*/ 155 h 296"/>
                <a:gd name="T6" fmla="*/ 138 w 236"/>
                <a:gd name="T7" fmla="*/ 226 h 296"/>
                <a:gd name="T8" fmla="*/ 56 w 236"/>
                <a:gd name="T9" fmla="*/ 226 h 296"/>
                <a:gd name="T10" fmla="*/ 49 w 236"/>
                <a:gd name="T11" fmla="*/ 164 h 296"/>
                <a:gd name="T12" fmla="*/ 0 w 236"/>
                <a:gd name="T13" fmla="*/ 100 h 296"/>
                <a:gd name="T14" fmla="*/ 66 w 236"/>
                <a:gd name="T15" fmla="*/ 37 h 296"/>
                <a:gd name="T16" fmla="*/ 114 w 236"/>
                <a:gd name="T17" fmla="*/ 0 h 296"/>
                <a:gd name="T18" fmla="*/ 163 w 236"/>
                <a:gd name="T19" fmla="*/ 29 h 296"/>
                <a:gd name="T20" fmla="*/ 195 w 236"/>
                <a:gd name="T21" fmla="*/ 29 h 296"/>
                <a:gd name="T22" fmla="*/ 180 w 236"/>
                <a:gd name="T23" fmla="*/ 56 h 2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6"/>
                <a:gd name="T37" fmla="*/ 0 h 296"/>
                <a:gd name="T38" fmla="*/ 236 w 236"/>
                <a:gd name="T39" fmla="*/ 296 h 2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6" h="296">
                  <a:moveTo>
                    <a:pt x="186" y="73"/>
                  </a:moveTo>
                  <a:lnTo>
                    <a:pt x="204" y="130"/>
                  </a:lnTo>
                  <a:lnTo>
                    <a:pt x="235" y="202"/>
                  </a:lnTo>
                  <a:lnTo>
                    <a:pt x="144" y="295"/>
                  </a:lnTo>
                  <a:lnTo>
                    <a:pt x="59" y="295"/>
                  </a:lnTo>
                  <a:lnTo>
                    <a:pt x="52" y="213"/>
                  </a:lnTo>
                  <a:lnTo>
                    <a:pt x="0" y="130"/>
                  </a:lnTo>
                  <a:lnTo>
                    <a:pt x="69" y="48"/>
                  </a:lnTo>
                  <a:lnTo>
                    <a:pt x="117" y="0"/>
                  </a:lnTo>
                  <a:lnTo>
                    <a:pt x="169" y="38"/>
                  </a:lnTo>
                  <a:lnTo>
                    <a:pt x="204" y="38"/>
                  </a:lnTo>
                  <a:lnTo>
                    <a:pt x="186" y="73"/>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3" name="Freeform 59"/>
            <p:cNvSpPr>
              <a:spLocks/>
            </p:cNvSpPr>
            <p:nvPr/>
          </p:nvSpPr>
          <p:spPr bwMode="auto">
            <a:xfrm>
              <a:off x="4971" y="2168"/>
              <a:ext cx="146" cy="99"/>
            </a:xfrm>
            <a:custGeom>
              <a:avLst/>
              <a:gdLst>
                <a:gd name="T0" fmla="*/ 42 w 147"/>
                <a:gd name="T1" fmla="*/ 52 h 108"/>
                <a:gd name="T2" fmla="*/ 143 w 147"/>
                <a:gd name="T3" fmla="*/ 0 h 108"/>
                <a:gd name="T4" fmla="*/ 0 w 147"/>
                <a:gd name="T5" fmla="*/ 83 h 108"/>
                <a:gd name="T6" fmla="*/ 17 w 147"/>
                <a:gd name="T7" fmla="*/ 52 h 108"/>
                <a:gd name="T8" fmla="*/ 42 w 147"/>
                <a:gd name="T9" fmla="*/ 52 h 108"/>
                <a:gd name="T10" fmla="*/ 0 60000 65536"/>
                <a:gd name="T11" fmla="*/ 0 60000 65536"/>
                <a:gd name="T12" fmla="*/ 0 60000 65536"/>
                <a:gd name="T13" fmla="*/ 0 60000 65536"/>
                <a:gd name="T14" fmla="*/ 0 60000 65536"/>
                <a:gd name="T15" fmla="*/ 0 w 147"/>
                <a:gd name="T16" fmla="*/ 0 h 108"/>
                <a:gd name="T17" fmla="*/ 147 w 147"/>
                <a:gd name="T18" fmla="*/ 108 h 108"/>
              </a:gdLst>
              <a:ahLst/>
              <a:cxnLst>
                <a:cxn ang="T10">
                  <a:pos x="T0" y="T1"/>
                </a:cxn>
                <a:cxn ang="T11">
                  <a:pos x="T2" y="T3"/>
                </a:cxn>
                <a:cxn ang="T12">
                  <a:pos x="T4" y="T5"/>
                </a:cxn>
                <a:cxn ang="T13">
                  <a:pos x="T6" y="T7"/>
                </a:cxn>
                <a:cxn ang="T14">
                  <a:pos x="T8" y="T9"/>
                </a:cxn>
              </a:cxnLst>
              <a:rect l="T15" t="T16" r="T17" b="T18"/>
              <a:pathLst>
                <a:path w="147" h="108">
                  <a:moveTo>
                    <a:pt x="42" y="68"/>
                  </a:moveTo>
                  <a:lnTo>
                    <a:pt x="146" y="0"/>
                  </a:lnTo>
                  <a:lnTo>
                    <a:pt x="0" y="107"/>
                  </a:lnTo>
                  <a:lnTo>
                    <a:pt x="17" y="68"/>
                  </a:lnTo>
                  <a:lnTo>
                    <a:pt x="42" y="68"/>
                  </a:lnTo>
                </a:path>
              </a:pathLst>
            </a:custGeom>
            <a:solidFill>
              <a:srgbClr val="FFFF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4" name="Freeform 60"/>
            <p:cNvSpPr>
              <a:spLocks/>
            </p:cNvSpPr>
            <p:nvPr/>
          </p:nvSpPr>
          <p:spPr bwMode="auto">
            <a:xfrm>
              <a:off x="4635" y="1806"/>
              <a:ext cx="413" cy="280"/>
            </a:xfrm>
            <a:custGeom>
              <a:avLst/>
              <a:gdLst>
                <a:gd name="T0" fmla="*/ 412 w 417"/>
                <a:gd name="T1" fmla="*/ 93 h 306"/>
                <a:gd name="T2" fmla="*/ 394 w 417"/>
                <a:gd name="T3" fmla="*/ 115 h 306"/>
                <a:gd name="T4" fmla="*/ 364 w 417"/>
                <a:gd name="T5" fmla="*/ 145 h 306"/>
                <a:gd name="T6" fmla="*/ 347 w 417"/>
                <a:gd name="T7" fmla="*/ 182 h 306"/>
                <a:gd name="T8" fmla="*/ 330 w 417"/>
                <a:gd name="T9" fmla="*/ 204 h 306"/>
                <a:gd name="T10" fmla="*/ 306 w 417"/>
                <a:gd name="T11" fmla="*/ 242 h 306"/>
                <a:gd name="T12" fmla="*/ 255 w 417"/>
                <a:gd name="T13" fmla="*/ 279 h 306"/>
                <a:gd name="T14" fmla="*/ 221 w 417"/>
                <a:gd name="T15" fmla="*/ 257 h 306"/>
                <a:gd name="T16" fmla="*/ 214 w 417"/>
                <a:gd name="T17" fmla="*/ 234 h 306"/>
                <a:gd name="T18" fmla="*/ 207 w 417"/>
                <a:gd name="T19" fmla="*/ 257 h 306"/>
                <a:gd name="T20" fmla="*/ 180 w 417"/>
                <a:gd name="T21" fmla="*/ 257 h 306"/>
                <a:gd name="T22" fmla="*/ 163 w 417"/>
                <a:gd name="T23" fmla="*/ 242 h 306"/>
                <a:gd name="T24" fmla="*/ 163 w 417"/>
                <a:gd name="T25" fmla="*/ 234 h 306"/>
                <a:gd name="T26" fmla="*/ 150 w 417"/>
                <a:gd name="T27" fmla="*/ 234 h 306"/>
                <a:gd name="T28" fmla="*/ 122 w 417"/>
                <a:gd name="T29" fmla="*/ 212 h 306"/>
                <a:gd name="T30" fmla="*/ 133 w 417"/>
                <a:gd name="T31" fmla="*/ 204 h 306"/>
                <a:gd name="T32" fmla="*/ 122 w 417"/>
                <a:gd name="T33" fmla="*/ 182 h 306"/>
                <a:gd name="T34" fmla="*/ 122 w 417"/>
                <a:gd name="T35" fmla="*/ 168 h 306"/>
                <a:gd name="T36" fmla="*/ 108 w 417"/>
                <a:gd name="T37" fmla="*/ 182 h 306"/>
                <a:gd name="T38" fmla="*/ 108 w 417"/>
                <a:gd name="T39" fmla="*/ 204 h 306"/>
                <a:gd name="T40" fmla="*/ 99 w 417"/>
                <a:gd name="T41" fmla="*/ 222 h 306"/>
                <a:gd name="T42" fmla="*/ 81 w 417"/>
                <a:gd name="T43" fmla="*/ 212 h 306"/>
                <a:gd name="T44" fmla="*/ 74 w 417"/>
                <a:gd name="T45" fmla="*/ 234 h 306"/>
                <a:gd name="T46" fmla="*/ 64 w 417"/>
                <a:gd name="T47" fmla="*/ 222 h 306"/>
                <a:gd name="T48" fmla="*/ 57 w 417"/>
                <a:gd name="T49" fmla="*/ 190 h 306"/>
                <a:gd name="T50" fmla="*/ 51 w 417"/>
                <a:gd name="T51" fmla="*/ 190 h 306"/>
                <a:gd name="T52" fmla="*/ 51 w 417"/>
                <a:gd name="T53" fmla="*/ 168 h 306"/>
                <a:gd name="T54" fmla="*/ 57 w 417"/>
                <a:gd name="T55" fmla="*/ 159 h 306"/>
                <a:gd name="T56" fmla="*/ 40 w 417"/>
                <a:gd name="T57" fmla="*/ 168 h 306"/>
                <a:gd name="T58" fmla="*/ 74 w 417"/>
                <a:gd name="T59" fmla="*/ 145 h 306"/>
                <a:gd name="T60" fmla="*/ 99 w 417"/>
                <a:gd name="T61" fmla="*/ 107 h 306"/>
                <a:gd name="T62" fmla="*/ 64 w 417"/>
                <a:gd name="T63" fmla="*/ 85 h 306"/>
                <a:gd name="T64" fmla="*/ 17 w 417"/>
                <a:gd name="T65" fmla="*/ 62 h 306"/>
                <a:gd name="T66" fmla="*/ 0 w 417"/>
                <a:gd name="T67" fmla="*/ 0 h 306"/>
                <a:gd name="T68" fmla="*/ 198 w 417"/>
                <a:gd name="T69" fmla="*/ 8 h 306"/>
                <a:gd name="T70" fmla="*/ 231 w 417"/>
                <a:gd name="T71" fmla="*/ 85 h 306"/>
                <a:gd name="T72" fmla="*/ 265 w 417"/>
                <a:gd name="T73" fmla="*/ 0 h 306"/>
                <a:gd name="T74" fmla="*/ 324 w 417"/>
                <a:gd name="T75" fmla="*/ 31 h 306"/>
                <a:gd name="T76" fmla="*/ 394 w 417"/>
                <a:gd name="T77" fmla="*/ 31 h 306"/>
                <a:gd name="T78" fmla="*/ 394 w 417"/>
                <a:gd name="T79" fmla="*/ 70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7"/>
                <a:gd name="T121" fmla="*/ 0 h 306"/>
                <a:gd name="T122" fmla="*/ 417 w 417"/>
                <a:gd name="T123" fmla="*/ 306 h 3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7" h="306">
                  <a:moveTo>
                    <a:pt x="398" y="77"/>
                  </a:moveTo>
                  <a:lnTo>
                    <a:pt x="416" y="102"/>
                  </a:lnTo>
                  <a:lnTo>
                    <a:pt x="398" y="117"/>
                  </a:lnTo>
                  <a:lnTo>
                    <a:pt x="398" y="126"/>
                  </a:lnTo>
                  <a:lnTo>
                    <a:pt x="357" y="150"/>
                  </a:lnTo>
                  <a:lnTo>
                    <a:pt x="368" y="159"/>
                  </a:lnTo>
                  <a:lnTo>
                    <a:pt x="350" y="184"/>
                  </a:lnTo>
                  <a:lnTo>
                    <a:pt x="350" y="199"/>
                  </a:lnTo>
                  <a:lnTo>
                    <a:pt x="340" y="232"/>
                  </a:lnTo>
                  <a:lnTo>
                    <a:pt x="333" y="223"/>
                  </a:lnTo>
                  <a:lnTo>
                    <a:pt x="316" y="223"/>
                  </a:lnTo>
                  <a:lnTo>
                    <a:pt x="309" y="265"/>
                  </a:lnTo>
                  <a:lnTo>
                    <a:pt x="268" y="281"/>
                  </a:lnTo>
                  <a:lnTo>
                    <a:pt x="257" y="305"/>
                  </a:lnTo>
                  <a:lnTo>
                    <a:pt x="250" y="281"/>
                  </a:lnTo>
                  <a:lnTo>
                    <a:pt x="223" y="281"/>
                  </a:lnTo>
                  <a:lnTo>
                    <a:pt x="209" y="265"/>
                  </a:lnTo>
                  <a:lnTo>
                    <a:pt x="216" y="256"/>
                  </a:lnTo>
                  <a:lnTo>
                    <a:pt x="209" y="256"/>
                  </a:lnTo>
                  <a:lnTo>
                    <a:pt x="209" y="281"/>
                  </a:lnTo>
                  <a:lnTo>
                    <a:pt x="200" y="281"/>
                  </a:lnTo>
                  <a:lnTo>
                    <a:pt x="182" y="281"/>
                  </a:lnTo>
                  <a:lnTo>
                    <a:pt x="192" y="265"/>
                  </a:lnTo>
                  <a:lnTo>
                    <a:pt x="165" y="265"/>
                  </a:lnTo>
                  <a:lnTo>
                    <a:pt x="175" y="243"/>
                  </a:lnTo>
                  <a:lnTo>
                    <a:pt x="165" y="256"/>
                  </a:lnTo>
                  <a:lnTo>
                    <a:pt x="151" y="232"/>
                  </a:lnTo>
                  <a:lnTo>
                    <a:pt x="151" y="256"/>
                  </a:lnTo>
                  <a:lnTo>
                    <a:pt x="134" y="256"/>
                  </a:lnTo>
                  <a:lnTo>
                    <a:pt x="123" y="232"/>
                  </a:lnTo>
                  <a:lnTo>
                    <a:pt x="134" y="232"/>
                  </a:lnTo>
                  <a:lnTo>
                    <a:pt x="134" y="223"/>
                  </a:lnTo>
                  <a:lnTo>
                    <a:pt x="117" y="208"/>
                  </a:lnTo>
                  <a:lnTo>
                    <a:pt x="123" y="199"/>
                  </a:lnTo>
                  <a:lnTo>
                    <a:pt x="134" y="199"/>
                  </a:lnTo>
                  <a:lnTo>
                    <a:pt x="123" y="184"/>
                  </a:lnTo>
                  <a:lnTo>
                    <a:pt x="117" y="199"/>
                  </a:lnTo>
                  <a:lnTo>
                    <a:pt x="109" y="199"/>
                  </a:lnTo>
                  <a:lnTo>
                    <a:pt x="117" y="223"/>
                  </a:lnTo>
                  <a:lnTo>
                    <a:pt x="109" y="223"/>
                  </a:lnTo>
                  <a:lnTo>
                    <a:pt x="109" y="243"/>
                  </a:lnTo>
                  <a:lnTo>
                    <a:pt x="100" y="243"/>
                  </a:lnTo>
                  <a:lnTo>
                    <a:pt x="100" y="223"/>
                  </a:lnTo>
                  <a:lnTo>
                    <a:pt x="82" y="232"/>
                  </a:lnTo>
                  <a:lnTo>
                    <a:pt x="92" y="256"/>
                  </a:lnTo>
                  <a:lnTo>
                    <a:pt x="75" y="256"/>
                  </a:lnTo>
                  <a:lnTo>
                    <a:pt x="65" y="232"/>
                  </a:lnTo>
                  <a:lnTo>
                    <a:pt x="65" y="243"/>
                  </a:lnTo>
                  <a:lnTo>
                    <a:pt x="51" y="232"/>
                  </a:lnTo>
                  <a:lnTo>
                    <a:pt x="58" y="208"/>
                  </a:lnTo>
                  <a:lnTo>
                    <a:pt x="65" y="223"/>
                  </a:lnTo>
                  <a:lnTo>
                    <a:pt x="51" y="208"/>
                  </a:lnTo>
                  <a:lnTo>
                    <a:pt x="34" y="199"/>
                  </a:lnTo>
                  <a:lnTo>
                    <a:pt x="51" y="184"/>
                  </a:lnTo>
                  <a:lnTo>
                    <a:pt x="75" y="199"/>
                  </a:lnTo>
                  <a:lnTo>
                    <a:pt x="58" y="174"/>
                  </a:lnTo>
                  <a:lnTo>
                    <a:pt x="51" y="174"/>
                  </a:lnTo>
                  <a:lnTo>
                    <a:pt x="40" y="184"/>
                  </a:lnTo>
                  <a:lnTo>
                    <a:pt x="24" y="159"/>
                  </a:lnTo>
                  <a:lnTo>
                    <a:pt x="75" y="159"/>
                  </a:lnTo>
                  <a:lnTo>
                    <a:pt x="82" y="150"/>
                  </a:lnTo>
                  <a:lnTo>
                    <a:pt x="100" y="117"/>
                  </a:lnTo>
                  <a:lnTo>
                    <a:pt x="82" y="117"/>
                  </a:lnTo>
                  <a:lnTo>
                    <a:pt x="65" y="93"/>
                  </a:lnTo>
                  <a:lnTo>
                    <a:pt x="51" y="93"/>
                  </a:lnTo>
                  <a:lnTo>
                    <a:pt x="17" y="68"/>
                  </a:lnTo>
                  <a:lnTo>
                    <a:pt x="17" y="34"/>
                  </a:lnTo>
                  <a:lnTo>
                    <a:pt x="0" y="0"/>
                  </a:lnTo>
                  <a:lnTo>
                    <a:pt x="123" y="9"/>
                  </a:lnTo>
                  <a:lnTo>
                    <a:pt x="200" y="9"/>
                  </a:lnTo>
                  <a:lnTo>
                    <a:pt x="182" y="77"/>
                  </a:lnTo>
                  <a:lnTo>
                    <a:pt x="233" y="93"/>
                  </a:lnTo>
                  <a:lnTo>
                    <a:pt x="250" y="9"/>
                  </a:lnTo>
                  <a:lnTo>
                    <a:pt x="268" y="0"/>
                  </a:lnTo>
                  <a:lnTo>
                    <a:pt x="298" y="20"/>
                  </a:lnTo>
                  <a:lnTo>
                    <a:pt x="327" y="34"/>
                  </a:lnTo>
                  <a:lnTo>
                    <a:pt x="350" y="34"/>
                  </a:lnTo>
                  <a:lnTo>
                    <a:pt x="398" y="34"/>
                  </a:lnTo>
                  <a:lnTo>
                    <a:pt x="416" y="68"/>
                  </a:lnTo>
                  <a:lnTo>
                    <a:pt x="398" y="77"/>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295" name="Freeform 61"/>
            <p:cNvSpPr>
              <a:spLocks/>
            </p:cNvSpPr>
            <p:nvPr/>
          </p:nvSpPr>
          <p:spPr bwMode="auto">
            <a:xfrm>
              <a:off x="2162" y="1560"/>
              <a:ext cx="228" cy="392"/>
            </a:xfrm>
            <a:custGeom>
              <a:avLst/>
              <a:gdLst>
                <a:gd name="T0" fmla="*/ 38 w 231"/>
                <a:gd name="T1" fmla="*/ 113 h 429"/>
                <a:gd name="T2" fmla="*/ 52 w 231"/>
                <a:gd name="T3" fmla="*/ 63 h 429"/>
                <a:gd name="T4" fmla="*/ 45 w 231"/>
                <a:gd name="T5" fmla="*/ 6 h 429"/>
                <a:gd name="T6" fmla="*/ 69 w 231"/>
                <a:gd name="T7" fmla="*/ 0 h 429"/>
                <a:gd name="T8" fmla="*/ 118 w 231"/>
                <a:gd name="T9" fmla="*/ 0 h 429"/>
                <a:gd name="T10" fmla="*/ 221 w 231"/>
                <a:gd name="T11" fmla="*/ 0 h 429"/>
                <a:gd name="T12" fmla="*/ 214 w 231"/>
                <a:gd name="T13" fmla="*/ 113 h 429"/>
                <a:gd name="T14" fmla="*/ 183 w 231"/>
                <a:gd name="T15" fmla="*/ 220 h 429"/>
                <a:gd name="T16" fmla="*/ 197 w 231"/>
                <a:gd name="T17" fmla="*/ 326 h 429"/>
                <a:gd name="T18" fmla="*/ 176 w 231"/>
                <a:gd name="T19" fmla="*/ 326 h 429"/>
                <a:gd name="T20" fmla="*/ 86 w 231"/>
                <a:gd name="T21" fmla="*/ 320 h 429"/>
                <a:gd name="T22" fmla="*/ 86 w 231"/>
                <a:gd name="T23" fmla="*/ 313 h 429"/>
                <a:gd name="T24" fmla="*/ 86 w 231"/>
                <a:gd name="T25" fmla="*/ 302 h 429"/>
                <a:gd name="T26" fmla="*/ 104 w 231"/>
                <a:gd name="T27" fmla="*/ 257 h 429"/>
                <a:gd name="T28" fmla="*/ 52 w 231"/>
                <a:gd name="T29" fmla="*/ 206 h 429"/>
                <a:gd name="T30" fmla="*/ 24 w 231"/>
                <a:gd name="T31" fmla="*/ 206 h 429"/>
                <a:gd name="T32" fmla="*/ 0 w 231"/>
                <a:gd name="T33" fmla="*/ 169 h 429"/>
                <a:gd name="T34" fmla="*/ 38 w 231"/>
                <a:gd name="T35" fmla="*/ 113 h 4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1"/>
                <a:gd name="T55" fmla="*/ 0 h 429"/>
                <a:gd name="T56" fmla="*/ 231 w 231"/>
                <a:gd name="T57" fmla="*/ 429 h 4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1" h="429">
                  <a:moveTo>
                    <a:pt x="41" y="149"/>
                  </a:moveTo>
                  <a:lnTo>
                    <a:pt x="55" y="82"/>
                  </a:lnTo>
                  <a:lnTo>
                    <a:pt x="48" y="9"/>
                  </a:lnTo>
                  <a:lnTo>
                    <a:pt x="72" y="0"/>
                  </a:lnTo>
                  <a:lnTo>
                    <a:pt x="124" y="0"/>
                  </a:lnTo>
                  <a:lnTo>
                    <a:pt x="230" y="0"/>
                  </a:lnTo>
                  <a:lnTo>
                    <a:pt x="223" y="149"/>
                  </a:lnTo>
                  <a:lnTo>
                    <a:pt x="189" y="289"/>
                  </a:lnTo>
                  <a:lnTo>
                    <a:pt x="206" y="428"/>
                  </a:lnTo>
                  <a:lnTo>
                    <a:pt x="182" y="428"/>
                  </a:lnTo>
                  <a:lnTo>
                    <a:pt x="89" y="419"/>
                  </a:lnTo>
                  <a:lnTo>
                    <a:pt x="89" y="410"/>
                  </a:lnTo>
                  <a:lnTo>
                    <a:pt x="89" y="395"/>
                  </a:lnTo>
                  <a:lnTo>
                    <a:pt x="107" y="337"/>
                  </a:lnTo>
                  <a:lnTo>
                    <a:pt x="55" y="269"/>
                  </a:lnTo>
                  <a:lnTo>
                    <a:pt x="24" y="269"/>
                  </a:lnTo>
                  <a:lnTo>
                    <a:pt x="0" y="222"/>
                  </a:lnTo>
                  <a:lnTo>
                    <a:pt x="41" y="149"/>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6" name="Freeform 62"/>
            <p:cNvSpPr>
              <a:spLocks/>
            </p:cNvSpPr>
            <p:nvPr/>
          </p:nvSpPr>
          <p:spPr bwMode="auto">
            <a:xfrm>
              <a:off x="918" y="1936"/>
              <a:ext cx="240" cy="370"/>
            </a:xfrm>
            <a:custGeom>
              <a:avLst/>
              <a:gdLst>
                <a:gd name="T0" fmla="*/ 139 w 242"/>
                <a:gd name="T1" fmla="*/ 308 h 405"/>
                <a:gd name="T2" fmla="*/ 108 w 242"/>
                <a:gd name="T3" fmla="*/ 275 h 405"/>
                <a:gd name="T4" fmla="*/ 114 w 242"/>
                <a:gd name="T5" fmla="*/ 257 h 405"/>
                <a:gd name="T6" fmla="*/ 73 w 242"/>
                <a:gd name="T7" fmla="*/ 213 h 405"/>
                <a:gd name="T8" fmla="*/ 73 w 242"/>
                <a:gd name="T9" fmla="*/ 176 h 405"/>
                <a:gd name="T10" fmla="*/ 42 w 242"/>
                <a:gd name="T11" fmla="*/ 176 h 405"/>
                <a:gd name="T12" fmla="*/ 7 w 242"/>
                <a:gd name="T13" fmla="*/ 113 h 405"/>
                <a:gd name="T14" fmla="*/ 17 w 242"/>
                <a:gd name="T15" fmla="*/ 88 h 405"/>
                <a:gd name="T16" fmla="*/ 0 w 242"/>
                <a:gd name="T17" fmla="*/ 69 h 405"/>
                <a:gd name="T18" fmla="*/ 7 w 242"/>
                <a:gd name="T19" fmla="*/ 34 h 405"/>
                <a:gd name="T20" fmla="*/ 24 w 242"/>
                <a:gd name="T21" fmla="*/ 34 h 405"/>
                <a:gd name="T22" fmla="*/ 73 w 242"/>
                <a:gd name="T23" fmla="*/ 0 h 405"/>
                <a:gd name="T24" fmla="*/ 97 w 242"/>
                <a:gd name="T25" fmla="*/ 6 h 405"/>
                <a:gd name="T26" fmla="*/ 121 w 242"/>
                <a:gd name="T27" fmla="*/ 14 h 405"/>
                <a:gd name="T28" fmla="*/ 121 w 242"/>
                <a:gd name="T29" fmla="*/ 34 h 405"/>
                <a:gd name="T30" fmla="*/ 148 w 242"/>
                <a:gd name="T31" fmla="*/ 44 h 405"/>
                <a:gd name="T32" fmla="*/ 179 w 242"/>
                <a:gd name="T33" fmla="*/ 78 h 405"/>
                <a:gd name="T34" fmla="*/ 205 w 242"/>
                <a:gd name="T35" fmla="*/ 94 h 405"/>
                <a:gd name="T36" fmla="*/ 218 w 242"/>
                <a:gd name="T37" fmla="*/ 125 h 405"/>
                <a:gd name="T38" fmla="*/ 235 w 242"/>
                <a:gd name="T39" fmla="*/ 139 h 405"/>
                <a:gd name="T40" fmla="*/ 235 w 242"/>
                <a:gd name="T41" fmla="*/ 176 h 405"/>
                <a:gd name="T42" fmla="*/ 205 w 242"/>
                <a:gd name="T43" fmla="*/ 219 h 405"/>
                <a:gd name="T44" fmla="*/ 211 w 242"/>
                <a:gd name="T45" fmla="*/ 232 h 405"/>
                <a:gd name="T46" fmla="*/ 173 w 242"/>
                <a:gd name="T47" fmla="*/ 282 h 405"/>
                <a:gd name="T48" fmla="*/ 194 w 242"/>
                <a:gd name="T49" fmla="*/ 301 h 405"/>
                <a:gd name="T50" fmla="*/ 139 w 242"/>
                <a:gd name="T51" fmla="*/ 308 h 4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2"/>
                <a:gd name="T79" fmla="*/ 0 h 405"/>
                <a:gd name="T80" fmla="*/ 242 w 242"/>
                <a:gd name="T81" fmla="*/ 405 h 4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2" h="405">
                  <a:moveTo>
                    <a:pt x="142" y="404"/>
                  </a:moveTo>
                  <a:lnTo>
                    <a:pt x="111" y="360"/>
                  </a:lnTo>
                  <a:lnTo>
                    <a:pt x="117" y="337"/>
                  </a:lnTo>
                  <a:lnTo>
                    <a:pt x="76" y="279"/>
                  </a:lnTo>
                  <a:lnTo>
                    <a:pt x="76" y="231"/>
                  </a:lnTo>
                  <a:lnTo>
                    <a:pt x="42" y="231"/>
                  </a:lnTo>
                  <a:lnTo>
                    <a:pt x="7" y="149"/>
                  </a:lnTo>
                  <a:lnTo>
                    <a:pt x="17" y="115"/>
                  </a:lnTo>
                  <a:lnTo>
                    <a:pt x="0" y="91"/>
                  </a:lnTo>
                  <a:lnTo>
                    <a:pt x="7" y="44"/>
                  </a:lnTo>
                  <a:lnTo>
                    <a:pt x="24" y="44"/>
                  </a:lnTo>
                  <a:lnTo>
                    <a:pt x="76" y="0"/>
                  </a:lnTo>
                  <a:lnTo>
                    <a:pt x="100" y="9"/>
                  </a:lnTo>
                  <a:lnTo>
                    <a:pt x="124" y="18"/>
                  </a:lnTo>
                  <a:lnTo>
                    <a:pt x="124" y="44"/>
                  </a:lnTo>
                  <a:lnTo>
                    <a:pt x="151" y="58"/>
                  </a:lnTo>
                  <a:lnTo>
                    <a:pt x="183" y="102"/>
                  </a:lnTo>
                  <a:lnTo>
                    <a:pt x="211" y="124"/>
                  </a:lnTo>
                  <a:lnTo>
                    <a:pt x="224" y="164"/>
                  </a:lnTo>
                  <a:lnTo>
                    <a:pt x="241" y="182"/>
                  </a:lnTo>
                  <a:lnTo>
                    <a:pt x="241" y="231"/>
                  </a:lnTo>
                  <a:lnTo>
                    <a:pt x="211" y="288"/>
                  </a:lnTo>
                  <a:lnTo>
                    <a:pt x="217" y="304"/>
                  </a:lnTo>
                  <a:lnTo>
                    <a:pt x="176" y="370"/>
                  </a:lnTo>
                  <a:lnTo>
                    <a:pt x="200" y="395"/>
                  </a:lnTo>
                  <a:lnTo>
                    <a:pt x="142" y="404"/>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7" name="Freeform 63"/>
            <p:cNvSpPr>
              <a:spLocks/>
            </p:cNvSpPr>
            <p:nvPr/>
          </p:nvSpPr>
          <p:spPr bwMode="auto">
            <a:xfrm>
              <a:off x="3494" y="1733"/>
              <a:ext cx="345" cy="393"/>
            </a:xfrm>
            <a:custGeom>
              <a:avLst/>
              <a:gdLst>
                <a:gd name="T0" fmla="*/ 87 w 349"/>
                <a:gd name="T1" fmla="*/ 283 h 430"/>
                <a:gd name="T2" fmla="*/ 41 w 349"/>
                <a:gd name="T3" fmla="*/ 214 h 430"/>
                <a:gd name="T4" fmla="*/ 0 w 349"/>
                <a:gd name="T5" fmla="*/ 176 h 430"/>
                <a:gd name="T6" fmla="*/ 127 w 349"/>
                <a:gd name="T7" fmla="*/ 63 h 430"/>
                <a:gd name="T8" fmla="*/ 239 w 349"/>
                <a:gd name="T9" fmla="*/ 0 h 430"/>
                <a:gd name="T10" fmla="*/ 239 w 349"/>
                <a:gd name="T11" fmla="*/ 26 h 430"/>
                <a:gd name="T12" fmla="*/ 273 w 349"/>
                <a:gd name="T13" fmla="*/ 44 h 430"/>
                <a:gd name="T14" fmla="*/ 291 w 349"/>
                <a:gd name="T15" fmla="*/ 63 h 430"/>
                <a:gd name="T16" fmla="*/ 305 w 349"/>
                <a:gd name="T17" fmla="*/ 121 h 430"/>
                <a:gd name="T18" fmla="*/ 336 w 349"/>
                <a:gd name="T19" fmla="*/ 133 h 430"/>
                <a:gd name="T20" fmla="*/ 291 w 349"/>
                <a:gd name="T21" fmla="*/ 239 h 430"/>
                <a:gd name="T22" fmla="*/ 291 w 349"/>
                <a:gd name="T23" fmla="*/ 277 h 430"/>
                <a:gd name="T24" fmla="*/ 221 w 349"/>
                <a:gd name="T25" fmla="*/ 294 h 430"/>
                <a:gd name="T26" fmla="*/ 211 w 349"/>
                <a:gd name="T27" fmla="*/ 308 h 430"/>
                <a:gd name="T28" fmla="*/ 152 w 349"/>
                <a:gd name="T29" fmla="*/ 327 h 430"/>
                <a:gd name="T30" fmla="*/ 114 w 349"/>
                <a:gd name="T31" fmla="*/ 327 h 430"/>
                <a:gd name="T32" fmla="*/ 79 w 349"/>
                <a:gd name="T33" fmla="*/ 294 h 430"/>
                <a:gd name="T34" fmla="*/ 87 w 349"/>
                <a:gd name="T35" fmla="*/ 283 h 4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430"/>
                <a:gd name="T56" fmla="*/ 349 w 349"/>
                <a:gd name="T57" fmla="*/ 430 h 4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430">
                  <a:moveTo>
                    <a:pt x="90" y="371"/>
                  </a:moveTo>
                  <a:lnTo>
                    <a:pt x="41" y="280"/>
                  </a:lnTo>
                  <a:lnTo>
                    <a:pt x="0" y="231"/>
                  </a:lnTo>
                  <a:lnTo>
                    <a:pt x="131" y="82"/>
                  </a:lnTo>
                  <a:lnTo>
                    <a:pt x="248" y="0"/>
                  </a:lnTo>
                  <a:lnTo>
                    <a:pt x="248" y="34"/>
                  </a:lnTo>
                  <a:lnTo>
                    <a:pt x="282" y="58"/>
                  </a:lnTo>
                  <a:lnTo>
                    <a:pt x="300" y="82"/>
                  </a:lnTo>
                  <a:lnTo>
                    <a:pt x="317" y="158"/>
                  </a:lnTo>
                  <a:lnTo>
                    <a:pt x="348" y="174"/>
                  </a:lnTo>
                  <a:lnTo>
                    <a:pt x="300" y="313"/>
                  </a:lnTo>
                  <a:lnTo>
                    <a:pt x="300" y="362"/>
                  </a:lnTo>
                  <a:lnTo>
                    <a:pt x="230" y="385"/>
                  </a:lnTo>
                  <a:lnTo>
                    <a:pt x="217" y="404"/>
                  </a:lnTo>
                  <a:lnTo>
                    <a:pt x="158" y="429"/>
                  </a:lnTo>
                  <a:lnTo>
                    <a:pt x="117" y="429"/>
                  </a:lnTo>
                  <a:lnTo>
                    <a:pt x="82" y="385"/>
                  </a:lnTo>
                  <a:lnTo>
                    <a:pt x="90" y="371"/>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8" name="Freeform 64"/>
            <p:cNvSpPr>
              <a:spLocks/>
            </p:cNvSpPr>
            <p:nvPr/>
          </p:nvSpPr>
          <p:spPr bwMode="auto">
            <a:xfrm>
              <a:off x="4023" y="2137"/>
              <a:ext cx="379" cy="332"/>
            </a:xfrm>
            <a:custGeom>
              <a:avLst/>
              <a:gdLst>
                <a:gd name="T0" fmla="*/ 344 w 384"/>
                <a:gd name="T1" fmla="*/ 259 h 363"/>
                <a:gd name="T2" fmla="*/ 306 w 384"/>
                <a:gd name="T3" fmla="*/ 265 h 363"/>
                <a:gd name="T4" fmla="*/ 306 w 384"/>
                <a:gd name="T5" fmla="*/ 277 h 363"/>
                <a:gd name="T6" fmla="*/ 289 w 384"/>
                <a:gd name="T7" fmla="*/ 259 h 363"/>
                <a:gd name="T8" fmla="*/ 306 w 384"/>
                <a:gd name="T9" fmla="*/ 240 h 363"/>
                <a:gd name="T10" fmla="*/ 289 w 384"/>
                <a:gd name="T11" fmla="*/ 240 h 363"/>
                <a:gd name="T12" fmla="*/ 250 w 384"/>
                <a:gd name="T13" fmla="*/ 188 h 363"/>
                <a:gd name="T14" fmla="*/ 226 w 384"/>
                <a:gd name="T15" fmla="*/ 188 h 363"/>
                <a:gd name="T16" fmla="*/ 198 w 384"/>
                <a:gd name="T17" fmla="*/ 196 h 363"/>
                <a:gd name="T18" fmla="*/ 125 w 384"/>
                <a:gd name="T19" fmla="*/ 170 h 363"/>
                <a:gd name="T20" fmla="*/ 45 w 384"/>
                <a:gd name="T21" fmla="*/ 152 h 363"/>
                <a:gd name="T22" fmla="*/ 31 w 384"/>
                <a:gd name="T23" fmla="*/ 158 h 363"/>
                <a:gd name="T24" fmla="*/ 0 w 384"/>
                <a:gd name="T25" fmla="*/ 141 h 363"/>
                <a:gd name="T26" fmla="*/ 73 w 384"/>
                <a:gd name="T27" fmla="*/ 96 h 363"/>
                <a:gd name="T28" fmla="*/ 119 w 384"/>
                <a:gd name="T29" fmla="*/ 44 h 363"/>
                <a:gd name="T30" fmla="*/ 113 w 384"/>
                <a:gd name="T31" fmla="*/ 0 h 363"/>
                <a:gd name="T32" fmla="*/ 142 w 384"/>
                <a:gd name="T33" fmla="*/ 8 h 363"/>
                <a:gd name="T34" fmla="*/ 184 w 384"/>
                <a:gd name="T35" fmla="*/ 44 h 363"/>
                <a:gd name="T36" fmla="*/ 289 w 384"/>
                <a:gd name="T37" fmla="*/ 96 h 363"/>
                <a:gd name="T38" fmla="*/ 295 w 384"/>
                <a:gd name="T39" fmla="*/ 107 h 363"/>
                <a:gd name="T40" fmla="*/ 323 w 384"/>
                <a:gd name="T41" fmla="*/ 113 h 363"/>
                <a:gd name="T42" fmla="*/ 329 w 384"/>
                <a:gd name="T43" fmla="*/ 96 h 363"/>
                <a:gd name="T44" fmla="*/ 336 w 384"/>
                <a:gd name="T45" fmla="*/ 96 h 363"/>
                <a:gd name="T46" fmla="*/ 336 w 384"/>
                <a:gd name="T47" fmla="*/ 240 h 363"/>
                <a:gd name="T48" fmla="*/ 368 w 384"/>
                <a:gd name="T49" fmla="*/ 240 h 363"/>
                <a:gd name="T50" fmla="*/ 344 w 384"/>
                <a:gd name="T51" fmla="*/ 259 h 3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4"/>
                <a:gd name="T79" fmla="*/ 0 h 363"/>
                <a:gd name="T80" fmla="*/ 384 w 384"/>
                <a:gd name="T81" fmla="*/ 363 h 3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4" h="363">
                  <a:moveTo>
                    <a:pt x="359" y="338"/>
                  </a:moveTo>
                  <a:lnTo>
                    <a:pt x="318" y="347"/>
                  </a:lnTo>
                  <a:lnTo>
                    <a:pt x="318" y="362"/>
                  </a:lnTo>
                  <a:lnTo>
                    <a:pt x="301" y="338"/>
                  </a:lnTo>
                  <a:lnTo>
                    <a:pt x="318" y="314"/>
                  </a:lnTo>
                  <a:lnTo>
                    <a:pt x="301" y="314"/>
                  </a:lnTo>
                  <a:lnTo>
                    <a:pt x="259" y="246"/>
                  </a:lnTo>
                  <a:lnTo>
                    <a:pt x="235" y="246"/>
                  </a:lnTo>
                  <a:lnTo>
                    <a:pt x="207" y="256"/>
                  </a:lnTo>
                  <a:lnTo>
                    <a:pt x="131" y="222"/>
                  </a:lnTo>
                  <a:lnTo>
                    <a:pt x="48" y="198"/>
                  </a:lnTo>
                  <a:lnTo>
                    <a:pt x="31" y="207"/>
                  </a:lnTo>
                  <a:lnTo>
                    <a:pt x="0" y="184"/>
                  </a:lnTo>
                  <a:lnTo>
                    <a:pt x="76" y="126"/>
                  </a:lnTo>
                  <a:lnTo>
                    <a:pt x="125" y="58"/>
                  </a:lnTo>
                  <a:lnTo>
                    <a:pt x="117" y="0"/>
                  </a:lnTo>
                  <a:lnTo>
                    <a:pt x="148" y="11"/>
                  </a:lnTo>
                  <a:lnTo>
                    <a:pt x="190" y="58"/>
                  </a:lnTo>
                  <a:lnTo>
                    <a:pt x="301" y="126"/>
                  </a:lnTo>
                  <a:lnTo>
                    <a:pt x="307" y="140"/>
                  </a:lnTo>
                  <a:lnTo>
                    <a:pt x="335" y="149"/>
                  </a:lnTo>
                  <a:lnTo>
                    <a:pt x="341" y="126"/>
                  </a:lnTo>
                  <a:lnTo>
                    <a:pt x="349" y="126"/>
                  </a:lnTo>
                  <a:lnTo>
                    <a:pt x="349" y="314"/>
                  </a:lnTo>
                  <a:lnTo>
                    <a:pt x="383" y="314"/>
                  </a:lnTo>
                  <a:lnTo>
                    <a:pt x="359" y="338"/>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299" name="Freeform 65"/>
            <p:cNvSpPr>
              <a:spLocks/>
            </p:cNvSpPr>
            <p:nvPr/>
          </p:nvSpPr>
          <p:spPr bwMode="auto">
            <a:xfrm>
              <a:off x="3128" y="1869"/>
              <a:ext cx="216" cy="225"/>
            </a:xfrm>
            <a:custGeom>
              <a:avLst/>
              <a:gdLst>
                <a:gd name="T0" fmla="*/ 24 w 219"/>
                <a:gd name="T1" fmla="*/ 55 h 246"/>
                <a:gd name="T2" fmla="*/ 34 w 219"/>
                <a:gd name="T3" fmla="*/ 38 h 246"/>
                <a:gd name="T4" fmla="*/ 39 w 219"/>
                <a:gd name="T5" fmla="*/ 38 h 246"/>
                <a:gd name="T6" fmla="*/ 34 w 219"/>
                <a:gd name="T7" fmla="*/ 55 h 246"/>
                <a:gd name="T8" fmla="*/ 48 w 219"/>
                <a:gd name="T9" fmla="*/ 55 h 246"/>
                <a:gd name="T10" fmla="*/ 62 w 219"/>
                <a:gd name="T11" fmla="*/ 26 h 246"/>
                <a:gd name="T12" fmla="*/ 73 w 219"/>
                <a:gd name="T13" fmla="*/ 38 h 246"/>
                <a:gd name="T14" fmla="*/ 80 w 219"/>
                <a:gd name="T15" fmla="*/ 38 h 246"/>
                <a:gd name="T16" fmla="*/ 129 w 219"/>
                <a:gd name="T17" fmla="*/ 0 h 246"/>
                <a:gd name="T18" fmla="*/ 160 w 219"/>
                <a:gd name="T19" fmla="*/ 6 h 246"/>
                <a:gd name="T20" fmla="*/ 177 w 219"/>
                <a:gd name="T21" fmla="*/ 44 h 246"/>
                <a:gd name="T22" fmla="*/ 209 w 219"/>
                <a:gd name="T23" fmla="*/ 55 h 246"/>
                <a:gd name="T24" fmla="*/ 97 w 219"/>
                <a:gd name="T25" fmla="*/ 188 h 246"/>
                <a:gd name="T26" fmla="*/ 48 w 219"/>
                <a:gd name="T27" fmla="*/ 162 h 246"/>
                <a:gd name="T28" fmla="*/ 39 w 219"/>
                <a:gd name="T29" fmla="*/ 133 h 246"/>
                <a:gd name="T30" fmla="*/ 17 w 219"/>
                <a:gd name="T31" fmla="*/ 118 h 246"/>
                <a:gd name="T32" fmla="*/ 0 w 219"/>
                <a:gd name="T33" fmla="*/ 89 h 246"/>
                <a:gd name="T34" fmla="*/ 17 w 219"/>
                <a:gd name="T35" fmla="*/ 70 h 246"/>
                <a:gd name="T36" fmla="*/ 0 w 219"/>
                <a:gd name="T37" fmla="*/ 63 h 246"/>
                <a:gd name="T38" fmla="*/ 24 w 219"/>
                <a:gd name="T39" fmla="*/ 55 h 2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246"/>
                <a:gd name="T62" fmla="*/ 219 w 219"/>
                <a:gd name="T63" fmla="*/ 246 h 2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246">
                  <a:moveTo>
                    <a:pt x="24" y="72"/>
                  </a:moveTo>
                  <a:lnTo>
                    <a:pt x="34" y="49"/>
                  </a:lnTo>
                  <a:lnTo>
                    <a:pt x="42" y="49"/>
                  </a:lnTo>
                  <a:lnTo>
                    <a:pt x="34" y="72"/>
                  </a:lnTo>
                  <a:lnTo>
                    <a:pt x="51" y="72"/>
                  </a:lnTo>
                  <a:lnTo>
                    <a:pt x="65" y="34"/>
                  </a:lnTo>
                  <a:lnTo>
                    <a:pt x="76" y="49"/>
                  </a:lnTo>
                  <a:lnTo>
                    <a:pt x="83" y="49"/>
                  </a:lnTo>
                  <a:lnTo>
                    <a:pt x="135" y="0"/>
                  </a:lnTo>
                  <a:lnTo>
                    <a:pt x="166" y="9"/>
                  </a:lnTo>
                  <a:lnTo>
                    <a:pt x="184" y="58"/>
                  </a:lnTo>
                  <a:lnTo>
                    <a:pt x="218" y="72"/>
                  </a:lnTo>
                  <a:lnTo>
                    <a:pt x="100" y="245"/>
                  </a:lnTo>
                  <a:lnTo>
                    <a:pt x="51" y="212"/>
                  </a:lnTo>
                  <a:lnTo>
                    <a:pt x="42" y="174"/>
                  </a:lnTo>
                  <a:lnTo>
                    <a:pt x="17" y="154"/>
                  </a:lnTo>
                  <a:lnTo>
                    <a:pt x="0" y="116"/>
                  </a:lnTo>
                  <a:lnTo>
                    <a:pt x="17" y="91"/>
                  </a:lnTo>
                  <a:lnTo>
                    <a:pt x="0" y="82"/>
                  </a:lnTo>
                  <a:lnTo>
                    <a:pt x="24" y="72"/>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0" name="Freeform 66"/>
            <p:cNvSpPr>
              <a:spLocks/>
            </p:cNvSpPr>
            <p:nvPr/>
          </p:nvSpPr>
          <p:spPr bwMode="auto">
            <a:xfrm>
              <a:off x="3972" y="2011"/>
              <a:ext cx="248" cy="295"/>
            </a:xfrm>
            <a:custGeom>
              <a:avLst/>
              <a:gdLst>
                <a:gd name="T0" fmla="*/ 209 w 250"/>
                <a:gd name="T1" fmla="*/ 62 h 323"/>
                <a:gd name="T2" fmla="*/ 209 w 250"/>
                <a:gd name="T3" fmla="*/ 76 h 323"/>
                <a:gd name="T4" fmla="*/ 226 w 250"/>
                <a:gd name="T5" fmla="*/ 95 h 323"/>
                <a:gd name="T6" fmla="*/ 192 w 250"/>
                <a:gd name="T7" fmla="*/ 113 h 323"/>
                <a:gd name="T8" fmla="*/ 165 w 250"/>
                <a:gd name="T9" fmla="*/ 106 h 323"/>
                <a:gd name="T10" fmla="*/ 172 w 250"/>
                <a:gd name="T11" fmla="*/ 150 h 323"/>
                <a:gd name="T12" fmla="*/ 123 w 250"/>
                <a:gd name="T13" fmla="*/ 201 h 323"/>
                <a:gd name="T14" fmla="*/ 51 w 250"/>
                <a:gd name="T15" fmla="*/ 246 h 323"/>
                <a:gd name="T16" fmla="*/ 35 w 250"/>
                <a:gd name="T17" fmla="*/ 169 h 323"/>
                <a:gd name="T18" fmla="*/ 0 w 250"/>
                <a:gd name="T19" fmla="*/ 150 h 323"/>
                <a:gd name="T20" fmla="*/ 0 w 250"/>
                <a:gd name="T21" fmla="*/ 44 h 323"/>
                <a:gd name="T22" fmla="*/ 17 w 250"/>
                <a:gd name="T23" fmla="*/ 32 h 323"/>
                <a:gd name="T24" fmla="*/ 65 w 250"/>
                <a:gd name="T25" fmla="*/ 25 h 323"/>
                <a:gd name="T26" fmla="*/ 79 w 250"/>
                <a:gd name="T27" fmla="*/ 44 h 323"/>
                <a:gd name="T28" fmla="*/ 107 w 250"/>
                <a:gd name="T29" fmla="*/ 44 h 323"/>
                <a:gd name="T30" fmla="*/ 113 w 250"/>
                <a:gd name="T31" fmla="*/ 25 h 323"/>
                <a:gd name="T32" fmla="*/ 137 w 250"/>
                <a:gd name="T33" fmla="*/ 25 h 323"/>
                <a:gd name="T34" fmla="*/ 172 w 250"/>
                <a:gd name="T35" fmla="*/ 6 h 323"/>
                <a:gd name="T36" fmla="*/ 186 w 250"/>
                <a:gd name="T37" fmla="*/ 6 h 323"/>
                <a:gd name="T38" fmla="*/ 192 w 250"/>
                <a:gd name="T39" fmla="*/ 0 h 323"/>
                <a:gd name="T40" fmla="*/ 209 w 250"/>
                <a:gd name="T41" fmla="*/ 25 h 323"/>
                <a:gd name="T42" fmla="*/ 243 w 250"/>
                <a:gd name="T43" fmla="*/ 44 h 323"/>
                <a:gd name="T44" fmla="*/ 209 w 250"/>
                <a:gd name="T45" fmla="*/ 62 h 3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323"/>
                <a:gd name="T71" fmla="*/ 250 w 250"/>
                <a:gd name="T72" fmla="*/ 323 h 3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323">
                  <a:moveTo>
                    <a:pt x="215" y="82"/>
                  </a:moveTo>
                  <a:lnTo>
                    <a:pt x="215" y="100"/>
                  </a:lnTo>
                  <a:lnTo>
                    <a:pt x="232" y="125"/>
                  </a:lnTo>
                  <a:lnTo>
                    <a:pt x="198" y="149"/>
                  </a:lnTo>
                  <a:lnTo>
                    <a:pt x="168" y="139"/>
                  </a:lnTo>
                  <a:lnTo>
                    <a:pt x="175" y="197"/>
                  </a:lnTo>
                  <a:lnTo>
                    <a:pt x="126" y="264"/>
                  </a:lnTo>
                  <a:lnTo>
                    <a:pt x="51" y="322"/>
                  </a:lnTo>
                  <a:lnTo>
                    <a:pt x="35" y="222"/>
                  </a:lnTo>
                  <a:lnTo>
                    <a:pt x="0" y="197"/>
                  </a:lnTo>
                  <a:lnTo>
                    <a:pt x="0" y="58"/>
                  </a:lnTo>
                  <a:lnTo>
                    <a:pt x="17" y="42"/>
                  </a:lnTo>
                  <a:lnTo>
                    <a:pt x="68" y="33"/>
                  </a:lnTo>
                  <a:lnTo>
                    <a:pt x="82" y="58"/>
                  </a:lnTo>
                  <a:lnTo>
                    <a:pt x="110" y="58"/>
                  </a:lnTo>
                  <a:lnTo>
                    <a:pt x="116" y="33"/>
                  </a:lnTo>
                  <a:lnTo>
                    <a:pt x="140" y="33"/>
                  </a:lnTo>
                  <a:lnTo>
                    <a:pt x="175" y="9"/>
                  </a:lnTo>
                  <a:lnTo>
                    <a:pt x="192" y="9"/>
                  </a:lnTo>
                  <a:lnTo>
                    <a:pt x="198" y="0"/>
                  </a:lnTo>
                  <a:lnTo>
                    <a:pt x="215" y="33"/>
                  </a:lnTo>
                  <a:lnTo>
                    <a:pt x="249" y="58"/>
                  </a:lnTo>
                  <a:lnTo>
                    <a:pt x="215" y="82"/>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1" name="Freeform 67"/>
            <p:cNvSpPr>
              <a:spLocks/>
            </p:cNvSpPr>
            <p:nvPr/>
          </p:nvSpPr>
          <p:spPr bwMode="auto">
            <a:xfrm>
              <a:off x="1929" y="1913"/>
              <a:ext cx="321" cy="106"/>
            </a:xfrm>
            <a:custGeom>
              <a:avLst/>
              <a:gdLst>
                <a:gd name="T0" fmla="*/ 314 w 324"/>
                <a:gd name="T1" fmla="*/ 6 h 116"/>
                <a:gd name="T2" fmla="*/ 314 w 324"/>
                <a:gd name="T3" fmla="*/ 18 h 116"/>
                <a:gd name="T4" fmla="*/ 314 w 324"/>
                <a:gd name="T5" fmla="*/ 25 h 116"/>
                <a:gd name="T6" fmla="*/ 314 w 324"/>
                <a:gd name="T7" fmla="*/ 88 h 116"/>
                <a:gd name="T8" fmla="*/ 41 w 324"/>
                <a:gd name="T9" fmla="*/ 88 h 116"/>
                <a:gd name="T10" fmla="*/ 17 w 324"/>
                <a:gd name="T11" fmla="*/ 0 h 116"/>
                <a:gd name="T12" fmla="*/ 0 w 324"/>
                <a:gd name="T13" fmla="*/ 0 h 116"/>
                <a:gd name="T14" fmla="*/ 314 w 324"/>
                <a:gd name="T15" fmla="*/ 6 h 116"/>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116"/>
                <a:gd name="T26" fmla="*/ 324 w 324"/>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116">
                  <a:moveTo>
                    <a:pt x="323" y="9"/>
                  </a:moveTo>
                  <a:lnTo>
                    <a:pt x="323" y="24"/>
                  </a:lnTo>
                  <a:lnTo>
                    <a:pt x="323" y="33"/>
                  </a:lnTo>
                  <a:lnTo>
                    <a:pt x="323" y="115"/>
                  </a:lnTo>
                  <a:lnTo>
                    <a:pt x="41" y="115"/>
                  </a:lnTo>
                  <a:lnTo>
                    <a:pt x="17" y="0"/>
                  </a:lnTo>
                  <a:lnTo>
                    <a:pt x="0" y="0"/>
                  </a:lnTo>
                  <a:lnTo>
                    <a:pt x="323" y="9"/>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2" name="Freeform 68"/>
            <p:cNvSpPr>
              <a:spLocks/>
            </p:cNvSpPr>
            <p:nvPr/>
          </p:nvSpPr>
          <p:spPr bwMode="auto">
            <a:xfrm>
              <a:off x="1505" y="1636"/>
              <a:ext cx="269" cy="301"/>
            </a:xfrm>
            <a:custGeom>
              <a:avLst/>
              <a:gdLst>
                <a:gd name="T0" fmla="*/ 198 w 271"/>
                <a:gd name="T1" fmla="*/ 0 h 329"/>
                <a:gd name="T2" fmla="*/ 212 w 271"/>
                <a:gd name="T3" fmla="*/ 44 h 329"/>
                <a:gd name="T4" fmla="*/ 205 w 271"/>
                <a:gd name="T5" fmla="*/ 63 h 329"/>
                <a:gd name="T6" fmla="*/ 173 w 271"/>
                <a:gd name="T7" fmla="*/ 89 h 329"/>
                <a:gd name="T8" fmla="*/ 237 w 271"/>
                <a:gd name="T9" fmla="*/ 144 h 329"/>
                <a:gd name="T10" fmla="*/ 264 w 271"/>
                <a:gd name="T11" fmla="*/ 221 h 329"/>
                <a:gd name="T12" fmla="*/ 247 w 271"/>
                <a:gd name="T13" fmla="*/ 240 h 329"/>
                <a:gd name="T14" fmla="*/ 181 w 271"/>
                <a:gd name="T15" fmla="*/ 251 h 329"/>
                <a:gd name="T16" fmla="*/ 167 w 271"/>
                <a:gd name="T17" fmla="*/ 240 h 329"/>
                <a:gd name="T18" fmla="*/ 149 w 271"/>
                <a:gd name="T19" fmla="*/ 251 h 329"/>
                <a:gd name="T20" fmla="*/ 65 w 271"/>
                <a:gd name="T21" fmla="*/ 251 h 329"/>
                <a:gd name="T22" fmla="*/ 0 w 271"/>
                <a:gd name="T23" fmla="*/ 214 h 329"/>
                <a:gd name="T24" fmla="*/ 17 w 271"/>
                <a:gd name="T25" fmla="*/ 195 h 329"/>
                <a:gd name="T26" fmla="*/ 0 w 271"/>
                <a:gd name="T27" fmla="*/ 159 h 329"/>
                <a:gd name="T28" fmla="*/ 17 w 271"/>
                <a:gd name="T29" fmla="*/ 144 h 329"/>
                <a:gd name="T30" fmla="*/ 24 w 271"/>
                <a:gd name="T31" fmla="*/ 151 h 329"/>
                <a:gd name="T32" fmla="*/ 59 w 271"/>
                <a:gd name="T33" fmla="*/ 125 h 329"/>
                <a:gd name="T34" fmla="*/ 91 w 271"/>
                <a:gd name="T35" fmla="*/ 70 h 329"/>
                <a:gd name="T36" fmla="*/ 114 w 271"/>
                <a:gd name="T37" fmla="*/ 51 h 329"/>
                <a:gd name="T38" fmla="*/ 149 w 271"/>
                <a:gd name="T39" fmla="*/ 51 h 329"/>
                <a:gd name="T40" fmla="*/ 149 w 271"/>
                <a:gd name="T41" fmla="*/ 34 h 329"/>
                <a:gd name="T42" fmla="*/ 167 w 271"/>
                <a:gd name="T43" fmla="*/ 44 h 329"/>
                <a:gd name="T44" fmla="*/ 173 w 271"/>
                <a:gd name="T45" fmla="*/ 18 h 329"/>
                <a:gd name="T46" fmla="*/ 198 w 271"/>
                <a:gd name="T47" fmla="*/ 0 h 3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1"/>
                <a:gd name="T73" fmla="*/ 0 h 329"/>
                <a:gd name="T74" fmla="*/ 271 w 271"/>
                <a:gd name="T75" fmla="*/ 329 h 3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1" h="329">
                  <a:moveTo>
                    <a:pt x="201" y="0"/>
                  </a:moveTo>
                  <a:lnTo>
                    <a:pt x="218" y="58"/>
                  </a:lnTo>
                  <a:lnTo>
                    <a:pt x="211" y="82"/>
                  </a:lnTo>
                  <a:lnTo>
                    <a:pt x="176" y="116"/>
                  </a:lnTo>
                  <a:lnTo>
                    <a:pt x="243" y="188"/>
                  </a:lnTo>
                  <a:lnTo>
                    <a:pt x="270" y="290"/>
                  </a:lnTo>
                  <a:lnTo>
                    <a:pt x="253" y="313"/>
                  </a:lnTo>
                  <a:lnTo>
                    <a:pt x="184" y="328"/>
                  </a:lnTo>
                  <a:lnTo>
                    <a:pt x="170" y="313"/>
                  </a:lnTo>
                  <a:lnTo>
                    <a:pt x="152" y="328"/>
                  </a:lnTo>
                  <a:lnTo>
                    <a:pt x="65" y="328"/>
                  </a:lnTo>
                  <a:lnTo>
                    <a:pt x="0" y="280"/>
                  </a:lnTo>
                  <a:lnTo>
                    <a:pt x="17" y="255"/>
                  </a:lnTo>
                  <a:lnTo>
                    <a:pt x="0" y="208"/>
                  </a:lnTo>
                  <a:lnTo>
                    <a:pt x="17" y="188"/>
                  </a:lnTo>
                  <a:lnTo>
                    <a:pt x="24" y="197"/>
                  </a:lnTo>
                  <a:lnTo>
                    <a:pt x="59" y="164"/>
                  </a:lnTo>
                  <a:lnTo>
                    <a:pt x="94" y="91"/>
                  </a:lnTo>
                  <a:lnTo>
                    <a:pt x="117" y="67"/>
                  </a:lnTo>
                  <a:lnTo>
                    <a:pt x="152" y="67"/>
                  </a:lnTo>
                  <a:lnTo>
                    <a:pt x="152" y="44"/>
                  </a:lnTo>
                  <a:lnTo>
                    <a:pt x="170" y="58"/>
                  </a:lnTo>
                  <a:lnTo>
                    <a:pt x="176" y="24"/>
                  </a:lnTo>
                  <a:lnTo>
                    <a:pt x="201" y="0"/>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3" name="Freeform 69"/>
            <p:cNvSpPr>
              <a:spLocks/>
            </p:cNvSpPr>
            <p:nvPr/>
          </p:nvSpPr>
          <p:spPr bwMode="auto">
            <a:xfrm>
              <a:off x="711" y="2072"/>
              <a:ext cx="350" cy="246"/>
            </a:xfrm>
            <a:custGeom>
              <a:avLst/>
              <a:gdLst>
                <a:gd name="T0" fmla="*/ 141 w 353"/>
                <a:gd name="T1" fmla="*/ 205 h 269"/>
                <a:gd name="T2" fmla="*/ 114 w 353"/>
                <a:gd name="T3" fmla="*/ 194 h 269"/>
                <a:gd name="T4" fmla="*/ 52 w 353"/>
                <a:gd name="T5" fmla="*/ 105 h 269"/>
                <a:gd name="T6" fmla="*/ 10 w 353"/>
                <a:gd name="T7" fmla="*/ 118 h 269"/>
                <a:gd name="T8" fmla="*/ 0 w 353"/>
                <a:gd name="T9" fmla="*/ 105 h 269"/>
                <a:gd name="T10" fmla="*/ 17 w 353"/>
                <a:gd name="T11" fmla="*/ 80 h 269"/>
                <a:gd name="T12" fmla="*/ 10 w 353"/>
                <a:gd name="T13" fmla="*/ 80 h 269"/>
                <a:gd name="T14" fmla="*/ 27 w 353"/>
                <a:gd name="T15" fmla="*/ 62 h 269"/>
                <a:gd name="T16" fmla="*/ 17 w 353"/>
                <a:gd name="T17" fmla="*/ 44 h 269"/>
                <a:gd name="T18" fmla="*/ 35 w 353"/>
                <a:gd name="T19" fmla="*/ 37 h 269"/>
                <a:gd name="T20" fmla="*/ 141 w 353"/>
                <a:gd name="T21" fmla="*/ 18 h 269"/>
                <a:gd name="T22" fmla="*/ 149 w 353"/>
                <a:gd name="T23" fmla="*/ 25 h 269"/>
                <a:gd name="T24" fmla="*/ 166 w 353"/>
                <a:gd name="T25" fmla="*/ 11 h 269"/>
                <a:gd name="T26" fmla="*/ 211 w 353"/>
                <a:gd name="T27" fmla="*/ 0 h 269"/>
                <a:gd name="T28" fmla="*/ 246 w 353"/>
                <a:gd name="T29" fmla="*/ 62 h 269"/>
                <a:gd name="T30" fmla="*/ 280 w 353"/>
                <a:gd name="T31" fmla="*/ 62 h 269"/>
                <a:gd name="T32" fmla="*/ 280 w 353"/>
                <a:gd name="T33" fmla="*/ 99 h 269"/>
                <a:gd name="T34" fmla="*/ 318 w 353"/>
                <a:gd name="T35" fmla="*/ 143 h 269"/>
                <a:gd name="T36" fmla="*/ 312 w 353"/>
                <a:gd name="T37" fmla="*/ 161 h 269"/>
                <a:gd name="T38" fmla="*/ 343 w 353"/>
                <a:gd name="T39" fmla="*/ 194 h 269"/>
                <a:gd name="T40" fmla="*/ 141 w 353"/>
                <a:gd name="T41" fmla="*/ 205 h 2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269"/>
                <a:gd name="T65" fmla="*/ 353 w 353"/>
                <a:gd name="T66" fmla="*/ 269 h 2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269">
                  <a:moveTo>
                    <a:pt x="144" y="268"/>
                  </a:moveTo>
                  <a:lnTo>
                    <a:pt x="117" y="254"/>
                  </a:lnTo>
                  <a:lnTo>
                    <a:pt x="52" y="138"/>
                  </a:lnTo>
                  <a:lnTo>
                    <a:pt x="10" y="154"/>
                  </a:lnTo>
                  <a:lnTo>
                    <a:pt x="0" y="138"/>
                  </a:lnTo>
                  <a:lnTo>
                    <a:pt x="17" y="105"/>
                  </a:lnTo>
                  <a:lnTo>
                    <a:pt x="10" y="105"/>
                  </a:lnTo>
                  <a:lnTo>
                    <a:pt x="27" y="81"/>
                  </a:lnTo>
                  <a:lnTo>
                    <a:pt x="17" y="58"/>
                  </a:lnTo>
                  <a:lnTo>
                    <a:pt x="35" y="49"/>
                  </a:lnTo>
                  <a:lnTo>
                    <a:pt x="144" y="24"/>
                  </a:lnTo>
                  <a:lnTo>
                    <a:pt x="152" y="33"/>
                  </a:lnTo>
                  <a:lnTo>
                    <a:pt x="169" y="14"/>
                  </a:lnTo>
                  <a:lnTo>
                    <a:pt x="217" y="0"/>
                  </a:lnTo>
                  <a:lnTo>
                    <a:pt x="252" y="81"/>
                  </a:lnTo>
                  <a:lnTo>
                    <a:pt x="286" y="81"/>
                  </a:lnTo>
                  <a:lnTo>
                    <a:pt x="286" y="129"/>
                  </a:lnTo>
                  <a:lnTo>
                    <a:pt x="327" y="187"/>
                  </a:lnTo>
                  <a:lnTo>
                    <a:pt x="321" y="210"/>
                  </a:lnTo>
                  <a:lnTo>
                    <a:pt x="352" y="254"/>
                  </a:lnTo>
                  <a:lnTo>
                    <a:pt x="144" y="268"/>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4" name="Freeform 70"/>
            <p:cNvSpPr>
              <a:spLocks/>
            </p:cNvSpPr>
            <p:nvPr/>
          </p:nvSpPr>
          <p:spPr bwMode="auto">
            <a:xfrm>
              <a:off x="1140" y="1547"/>
              <a:ext cx="308" cy="280"/>
            </a:xfrm>
            <a:custGeom>
              <a:avLst/>
              <a:gdLst>
                <a:gd name="T0" fmla="*/ 34 w 311"/>
                <a:gd name="T1" fmla="*/ 119 h 306"/>
                <a:gd name="T2" fmla="*/ 17 w 311"/>
                <a:gd name="T3" fmla="*/ 93 h 306"/>
                <a:gd name="T4" fmla="*/ 51 w 311"/>
                <a:gd name="T5" fmla="*/ 74 h 306"/>
                <a:gd name="T6" fmla="*/ 84 w 311"/>
                <a:gd name="T7" fmla="*/ 93 h 306"/>
                <a:gd name="T8" fmla="*/ 101 w 311"/>
                <a:gd name="T9" fmla="*/ 38 h 306"/>
                <a:gd name="T10" fmla="*/ 156 w 311"/>
                <a:gd name="T11" fmla="*/ 12 h 306"/>
                <a:gd name="T12" fmla="*/ 180 w 311"/>
                <a:gd name="T13" fmla="*/ 0 h 306"/>
                <a:gd name="T14" fmla="*/ 198 w 311"/>
                <a:gd name="T15" fmla="*/ 18 h 306"/>
                <a:gd name="T16" fmla="*/ 187 w 311"/>
                <a:gd name="T17" fmla="*/ 38 h 306"/>
                <a:gd name="T18" fmla="*/ 198 w 311"/>
                <a:gd name="T19" fmla="*/ 63 h 306"/>
                <a:gd name="T20" fmla="*/ 211 w 311"/>
                <a:gd name="T21" fmla="*/ 74 h 306"/>
                <a:gd name="T22" fmla="*/ 246 w 311"/>
                <a:gd name="T23" fmla="*/ 56 h 306"/>
                <a:gd name="T24" fmla="*/ 260 w 311"/>
                <a:gd name="T25" fmla="*/ 74 h 306"/>
                <a:gd name="T26" fmla="*/ 255 w 311"/>
                <a:gd name="T27" fmla="*/ 93 h 306"/>
                <a:gd name="T28" fmla="*/ 277 w 311"/>
                <a:gd name="T29" fmla="*/ 108 h 306"/>
                <a:gd name="T30" fmla="*/ 301 w 311"/>
                <a:gd name="T31" fmla="*/ 156 h 306"/>
                <a:gd name="T32" fmla="*/ 260 w 311"/>
                <a:gd name="T33" fmla="*/ 164 h 306"/>
                <a:gd name="T34" fmla="*/ 246 w 311"/>
                <a:gd name="T35" fmla="*/ 164 h 306"/>
                <a:gd name="T36" fmla="*/ 156 w 311"/>
                <a:gd name="T37" fmla="*/ 208 h 306"/>
                <a:gd name="T38" fmla="*/ 142 w 311"/>
                <a:gd name="T39" fmla="*/ 200 h 306"/>
                <a:gd name="T40" fmla="*/ 132 w 311"/>
                <a:gd name="T41" fmla="*/ 219 h 306"/>
                <a:gd name="T42" fmla="*/ 125 w 311"/>
                <a:gd name="T43" fmla="*/ 208 h 306"/>
                <a:gd name="T44" fmla="*/ 84 w 311"/>
                <a:gd name="T45" fmla="*/ 233 h 306"/>
                <a:gd name="T46" fmla="*/ 55 w 311"/>
                <a:gd name="T47" fmla="*/ 219 h 306"/>
                <a:gd name="T48" fmla="*/ 45 w 311"/>
                <a:gd name="T49" fmla="*/ 233 h 306"/>
                <a:gd name="T50" fmla="*/ 27 w 311"/>
                <a:gd name="T51" fmla="*/ 200 h 306"/>
                <a:gd name="T52" fmla="*/ 0 w 311"/>
                <a:gd name="T53" fmla="*/ 200 h 306"/>
                <a:gd name="T54" fmla="*/ 0 w 311"/>
                <a:gd name="T55" fmla="*/ 164 h 306"/>
                <a:gd name="T56" fmla="*/ 34 w 311"/>
                <a:gd name="T57" fmla="*/ 119 h 3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1"/>
                <a:gd name="T88" fmla="*/ 0 h 306"/>
                <a:gd name="T89" fmla="*/ 311 w 311"/>
                <a:gd name="T90" fmla="*/ 306 h 3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1" h="306">
                  <a:moveTo>
                    <a:pt x="34" y="155"/>
                  </a:moveTo>
                  <a:lnTo>
                    <a:pt x="17" y="121"/>
                  </a:lnTo>
                  <a:lnTo>
                    <a:pt x="52" y="97"/>
                  </a:lnTo>
                  <a:lnTo>
                    <a:pt x="87" y="121"/>
                  </a:lnTo>
                  <a:lnTo>
                    <a:pt x="104" y="49"/>
                  </a:lnTo>
                  <a:lnTo>
                    <a:pt x="162" y="15"/>
                  </a:lnTo>
                  <a:lnTo>
                    <a:pt x="186" y="0"/>
                  </a:lnTo>
                  <a:lnTo>
                    <a:pt x="204" y="24"/>
                  </a:lnTo>
                  <a:lnTo>
                    <a:pt x="193" y="49"/>
                  </a:lnTo>
                  <a:lnTo>
                    <a:pt x="204" y="82"/>
                  </a:lnTo>
                  <a:lnTo>
                    <a:pt x="217" y="97"/>
                  </a:lnTo>
                  <a:lnTo>
                    <a:pt x="252" y="73"/>
                  </a:lnTo>
                  <a:lnTo>
                    <a:pt x="269" y="97"/>
                  </a:lnTo>
                  <a:lnTo>
                    <a:pt x="262" y="121"/>
                  </a:lnTo>
                  <a:lnTo>
                    <a:pt x="286" y="141"/>
                  </a:lnTo>
                  <a:lnTo>
                    <a:pt x="310" y="203"/>
                  </a:lnTo>
                  <a:lnTo>
                    <a:pt x="269" y="214"/>
                  </a:lnTo>
                  <a:lnTo>
                    <a:pt x="252" y="214"/>
                  </a:lnTo>
                  <a:lnTo>
                    <a:pt x="162" y="271"/>
                  </a:lnTo>
                  <a:lnTo>
                    <a:pt x="145" y="261"/>
                  </a:lnTo>
                  <a:lnTo>
                    <a:pt x="135" y="285"/>
                  </a:lnTo>
                  <a:lnTo>
                    <a:pt x="128" y="271"/>
                  </a:lnTo>
                  <a:lnTo>
                    <a:pt x="87" y="305"/>
                  </a:lnTo>
                  <a:lnTo>
                    <a:pt x="58" y="285"/>
                  </a:lnTo>
                  <a:lnTo>
                    <a:pt x="45" y="305"/>
                  </a:lnTo>
                  <a:lnTo>
                    <a:pt x="27" y="261"/>
                  </a:lnTo>
                  <a:lnTo>
                    <a:pt x="0" y="261"/>
                  </a:lnTo>
                  <a:lnTo>
                    <a:pt x="0" y="214"/>
                  </a:lnTo>
                  <a:lnTo>
                    <a:pt x="34" y="155"/>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5" name="Freeform 71"/>
            <p:cNvSpPr>
              <a:spLocks/>
            </p:cNvSpPr>
            <p:nvPr/>
          </p:nvSpPr>
          <p:spPr bwMode="auto">
            <a:xfrm>
              <a:off x="4203" y="1547"/>
              <a:ext cx="356" cy="300"/>
            </a:xfrm>
            <a:custGeom>
              <a:avLst/>
              <a:gdLst>
                <a:gd name="T0" fmla="*/ 239 w 359"/>
                <a:gd name="T1" fmla="*/ 299 h 328"/>
                <a:gd name="T2" fmla="*/ 134 w 359"/>
                <a:gd name="T3" fmla="*/ 238 h 328"/>
                <a:gd name="T4" fmla="*/ 110 w 359"/>
                <a:gd name="T5" fmla="*/ 216 h 328"/>
                <a:gd name="T6" fmla="*/ 82 w 359"/>
                <a:gd name="T7" fmla="*/ 216 h 328"/>
                <a:gd name="T8" fmla="*/ 82 w 359"/>
                <a:gd name="T9" fmla="*/ 203 h 328"/>
                <a:gd name="T10" fmla="*/ 35 w 359"/>
                <a:gd name="T11" fmla="*/ 185 h 328"/>
                <a:gd name="T12" fmla="*/ 35 w 359"/>
                <a:gd name="T13" fmla="*/ 110 h 328"/>
                <a:gd name="T14" fmla="*/ 17 w 359"/>
                <a:gd name="T15" fmla="*/ 88 h 328"/>
                <a:gd name="T16" fmla="*/ 0 w 359"/>
                <a:gd name="T17" fmla="*/ 45 h 328"/>
                <a:gd name="T18" fmla="*/ 52 w 359"/>
                <a:gd name="T19" fmla="*/ 0 h 328"/>
                <a:gd name="T20" fmla="*/ 52 w 359"/>
                <a:gd name="T21" fmla="*/ 14 h 328"/>
                <a:gd name="T22" fmla="*/ 117 w 359"/>
                <a:gd name="T23" fmla="*/ 45 h 328"/>
                <a:gd name="T24" fmla="*/ 123 w 359"/>
                <a:gd name="T25" fmla="*/ 96 h 328"/>
                <a:gd name="T26" fmla="*/ 151 w 359"/>
                <a:gd name="T27" fmla="*/ 88 h 328"/>
                <a:gd name="T28" fmla="*/ 157 w 359"/>
                <a:gd name="T29" fmla="*/ 110 h 328"/>
                <a:gd name="T30" fmla="*/ 165 w 359"/>
                <a:gd name="T31" fmla="*/ 96 h 328"/>
                <a:gd name="T32" fmla="*/ 175 w 359"/>
                <a:gd name="T33" fmla="*/ 110 h 328"/>
                <a:gd name="T34" fmla="*/ 198 w 359"/>
                <a:gd name="T35" fmla="*/ 88 h 328"/>
                <a:gd name="T36" fmla="*/ 216 w 359"/>
                <a:gd name="T37" fmla="*/ 96 h 328"/>
                <a:gd name="T38" fmla="*/ 198 w 359"/>
                <a:gd name="T39" fmla="*/ 150 h 328"/>
                <a:gd name="T40" fmla="*/ 233 w 359"/>
                <a:gd name="T41" fmla="*/ 150 h 328"/>
                <a:gd name="T42" fmla="*/ 256 w 359"/>
                <a:gd name="T43" fmla="*/ 118 h 328"/>
                <a:gd name="T44" fmla="*/ 267 w 359"/>
                <a:gd name="T45" fmla="*/ 128 h 328"/>
                <a:gd name="T46" fmla="*/ 291 w 359"/>
                <a:gd name="T47" fmla="*/ 185 h 328"/>
                <a:gd name="T48" fmla="*/ 314 w 359"/>
                <a:gd name="T49" fmla="*/ 150 h 328"/>
                <a:gd name="T50" fmla="*/ 324 w 359"/>
                <a:gd name="T51" fmla="*/ 128 h 328"/>
                <a:gd name="T52" fmla="*/ 355 w 359"/>
                <a:gd name="T53" fmla="*/ 150 h 328"/>
                <a:gd name="T54" fmla="*/ 314 w 359"/>
                <a:gd name="T55" fmla="*/ 259 h 328"/>
                <a:gd name="T56" fmla="*/ 239 w 359"/>
                <a:gd name="T57" fmla="*/ 299 h 3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9"/>
                <a:gd name="T88" fmla="*/ 0 h 328"/>
                <a:gd name="T89" fmla="*/ 359 w 359"/>
                <a:gd name="T90" fmla="*/ 328 h 3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9" h="328">
                  <a:moveTo>
                    <a:pt x="241" y="327"/>
                  </a:moveTo>
                  <a:lnTo>
                    <a:pt x="135" y="260"/>
                  </a:lnTo>
                  <a:lnTo>
                    <a:pt x="111" y="236"/>
                  </a:lnTo>
                  <a:lnTo>
                    <a:pt x="83" y="236"/>
                  </a:lnTo>
                  <a:lnTo>
                    <a:pt x="83" y="222"/>
                  </a:lnTo>
                  <a:lnTo>
                    <a:pt x="35" y="202"/>
                  </a:lnTo>
                  <a:lnTo>
                    <a:pt x="35" y="120"/>
                  </a:lnTo>
                  <a:lnTo>
                    <a:pt x="17" y="96"/>
                  </a:lnTo>
                  <a:lnTo>
                    <a:pt x="0" y="49"/>
                  </a:lnTo>
                  <a:lnTo>
                    <a:pt x="52" y="0"/>
                  </a:lnTo>
                  <a:lnTo>
                    <a:pt x="52" y="15"/>
                  </a:lnTo>
                  <a:lnTo>
                    <a:pt x="118" y="49"/>
                  </a:lnTo>
                  <a:lnTo>
                    <a:pt x="124" y="105"/>
                  </a:lnTo>
                  <a:lnTo>
                    <a:pt x="152" y="96"/>
                  </a:lnTo>
                  <a:lnTo>
                    <a:pt x="158" y="120"/>
                  </a:lnTo>
                  <a:lnTo>
                    <a:pt x="166" y="105"/>
                  </a:lnTo>
                  <a:lnTo>
                    <a:pt x="176" y="120"/>
                  </a:lnTo>
                  <a:lnTo>
                    <a:pt x="200" y="96"/>
                  </a:lnTo>
                  <a:lnTo>
                    <a:pt x="218" y="105"/>
                  </a:lnTo>
                  <a:lnTo>
                    <a:pt x="200" y="164"/>
                  </a:lnTo>
                  <a:lnTo>
                    <a:pt x="235" y="164"/>
                  </a:lnTo>
                  <a:lnTo>
                    <a:pt x="258" y="129"/>
                  </a:lnTo>
                  <a:lnTo>
                    <a:pt x="269" y="140"/>
                  </a:lnTo>
                  <a:lnTo>
                    <a:pt x="293" y="202"/>
                  </a:lnTo>
                  <a:lnTo>
                    <a:pt x="317" y="164"/>
                  </a:lnTo>
                  <a:lnTo>
                    <a:pt x="327" y="140"/>
                  </a:lnTo>
                  <a:lnTo>
                    <a:pt x="358" y="164"/>
                  </a:lnTo>
                  <a:lnTo>
                    <a:pt x="317" y="283"/>
                  </a:lnTo>
                  <a:lnTo>
                    <a:pt x="241" y="327"/>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306" name="Freeform 72"/>
            <p:cNvSpPr>
              <a:spLocks/>
            </p:cNvSpPr>
            <p:nvPr/>
          </p:nvSpPr>
          <p:spPr bwMode="auto">
            <a:xfrm>
              <a:off x="2193" y="1943"/>
              <a:ext cx="273" cy="363"/>
            </a:xfrm>
            <a:custGeom>
              <a:avLst/>
              <a:gdLst>
                <a:gd name="T0" fmla="*/ 66 w 276"/>
                <a:gd name="T1" fmla="*/ 240 h 397"/>
                <a:gd name="T2" fmla="*/ 10 w 276"/>
                <a:gd name="T3" fmla="*/ 277 h 397"/>
                <a:gd name="T4" fmla="*/ 0 w 276"/>
                <a:gd name="T5" fmla="*/ 259 h 397"/>
                <a:gd name="T6" fmla="*/ 10 w 276"/>
                <a:gd name="T7" fmla="*/ 240 h 397"/>
                <a:gd name="T8" fmla="*/ 0 w 276"/>
                <a:gd name="T9" fmla="*/ 226 h 397"/>
                <a:gd name="T10" fmla="*/ 10 w 276"/>
                <a:gd name="T11" fmla="*/ 226 h 397"/>
                <a:gd name="T12" fmla="*/ 24 w 276"/>
                <a:gd name="T13" fmla="*/ 207 h 397"/>
                <a:gd name="T14" fmla="*/ 24 w 276"/>
                <a:gd name="T15" fmla="*/ 152 h 397"/>
                <a:gd name="T16" fmla="*/ 41 w 276"/>
                <a:gd name="T17" fmla="*/ 107 h 397"/>
                <a:gd name="T18" fmla="*/ 73 w 276"/>
                <a:gd name="T19" fmla="*/ 88 h 397"/>
                <a:gd name="T20" fmla="*/ 55 w 276"/>
                <a:gd name="T21" fmla="*/ 81 h 397"/>
                <a:gd name="T22" fmla="*/ 41 w 276"/>
                <a:gd name="T23" fmla="*/ 88 h 397"/>
                <a:gd name="T24" fmla="*/ 55 w 276"/>
                <a:gd name="T25" fmla="*/ 63 h 397"/>
                <a:gd name="T26" fmla="*/ 55 w 276"/>
                <a:gd name="T27" fmla="*/ 0 h 397"/>
                <a:gd name="T28" fmla="*/ 146 w 276"/>
                <a:gd name="T29" fmla="*/ 6 h 397"/>
                <a:gd name="T30" fmla="*/ 163 w 276"/>
                <a:gd name="T31" fmla="*/ 63 h 397"/>
                <a:gd name="T32" fmla="*/ 152 w 276"/>
                <a:gd name="T33" fmla="*/ 63 h 397"/>
                <a:gd name="T34" fmla="*/ 194 w 276"/>
                <a:gd name="T35" fmla="*/ 101 h 397"/>
                <a:gd name="T36" fmla="*/ 211 w 276"/>
                <a:gd name="T37" fmla="*/ 152 h 397"/>
                <a:gd name="T38" fmla="*/ 266 w 276"/>
                <a:gd name="T39" fmla="*/ 188 h 397"/>
                <a:gd name="T40" fmla="*/ 163 w 276"/>
                <a:gd name="T41" fmla="*/ 277 h 397"/>
                <a:gd name="T42" fmla="*/ 115 w 276"/>
                <a:gd name="T43" fmla="*/ 303 h 397"/>
                <a:gd name="T44" fmla="*/ 66 w 276"/>
                <a:gd name="T45" fmla="*/ 240 h 3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97"/>
                <a:gd name="T71" fmla="*/ 276 w 276"/>
                <a:gd name="T72" fmla="*/ 397 h 3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97">
                  <a:moveTo>
                    <a:pt x="69" y="314"/>
                  </a:moveTo>
                  <a:lnTo>
                    <a:pt x="10" y="362"/>
                  </a:lnTo>
                  <a:lnTo>
                    <a:pt x="0" y="338"/>
                  </a:lnTo>
                  <a:lnTo>
                    <a:pt x="10" y="314"/>
                  </a:lnTo>
                  <a:lnTo>
                    <a:pt x="0" y="295"/>
                  </a:lnTo>
                  <a:lnTo>
                    <a:pt x="10" y="295"/>
                  </a:lnTo>
                  <a:lnTo>
                    <a:pt x="24" y="270"/>
                  </a:lnTo>
                  <a:lnTo>
                    <a:pt x="24" y="199"/>
                  </a:lnTo>
                  <a:lnTo>
                    <a:pt x="41" y="140"/>
                  </a:lnTo>
                  <a:lnTo>
                    <a:pt x="76" y="115"/>
                  </a:lnTo>
                  <a:lnTo>
                    <a:pt x="58" y="106"/>
                  </a:lnTo>
                  <a:lnTo>
                    <a:pt x="41" y="115"/>
                  </a:lnTo>
                  <a:lnTo>
                    <a:pt x="58" y="82"/>
                  </a:lnTo>
                  <a:lnTo>
                    <a:pt x="58" y="0"/>
                  </a:lnTo>
                  <a:lnTo>
                    <a:pt x="152" y="9"/>
                  </a:lnTo>
                  <a:lnTo>
                    <a:pt x="169" y="82"/>
                  </a:lnTo>
                  <a:lnTo>
                    <a:pt x="158" y="82"/>
                  </a:lnTo>
                  <a:lnTo>
                    <a:pt x="200" y="131"/>
                  </a:lnTo>
                  <a:lnTo>
                    <a:pt x="217" y="199"/>
                  </a:lnTo>
                  <a:lnTo>
                    <a:pt x="275" y="246"/>
                  </a:lnTo>
                  <a:lnTo>
                    <a:pt x="169" y="362"/>
                  </a:lnTo>
                  <a:lnTo>
                    <a:pt x="118" y="396"/>
                  </a:lnTo>
                  <a:lnTo>
                    <a:pt x="69" y="314"/>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7" name="Freeform 73"/>
            <p:cNvSpPr>
              <a:spLocks/>
            </p:cNvSpPr>
            <p:nvPr/>
          </p:nvSpPr>
          <p:spPr bwMode="auto">
            <a:xfrm>
              <a:off x="1441" y="1485"/>
              <a:ext cx="240" cy="235"/>
            </a:xfrm>
            <a:custGeom>
              <a:avLst/>
              <a:gdLst>
                <a:gd name="T0" fmla="*/ 30 w 241"/>
                <a:gd name="T1" fmla="*/ 25 h 257"/>
                <a:gd name="T2" fmla="*/ 65 w 241"/>
                <a:gd name="T3" fmla="*/ 18 h 257"/>
                <a:gd name="T4" fmla="*/ 100 w 241"/>
                <a:gd name="T5" fmla="*/ 18 h 257"/>
                <a:gd name="T6" fmla="*/ 117 w 241"/>
                <a:gd name="T7" fmla="*/ 0 h 257"/>
                <a:gd name="T8" fmla="*/ 127 w 241"/>
                <a:gd name="T9" fmla="*/ 6 h 257"/>
                <a:gd name="T10" fmla="*/ 145 w 241"/>
                <a:gd name="T11" fmla="*/ 6 h 257"/>
                <a:gd name="T12" fmla="*/ 162 w 241"/>
                <a:gd name="T13" fmla="*/ 37 h 257"/>
                <a:gd name="T14" fmla="*/ 179 w 241"/>
                <a:gd name="T15" fmla="*/ 37 h 257"/>
                <a:gd name="T16" fmla="*/ 203 w 241"/>
                <a:gd name="T17" fmla="*/ 90 h 257"/>
                <a:gd name="T18" fmla="*/ 196 w 241"/>
                <a:gd name="T19" fmla="*/ 108 h 257"/>
                <a:gd name="T20" fmla="*/ 203 w 241"/>
                <a:gd name="T21" fmla="*/ 114 h 257"/>
                <a:gd name="T22" fmla="*/ 237 w 241"/>
                <a:gd name="T23" fmla="*/ 144 h 257"/>
                <a:gd name="T24" fmla="*/ 230 w 241"/>
                <a:gd name="T25" fmla="*/ 171 h 257"/>
                <a:gd name="T26" fmla="*/ 213 w 241"/>
                <a:gd name="T27" fmla="*/ 159 h 257"/>
                <a:gd name="T28" fmla="*/ 213 w 241"/>
                <a:gd name="T29" fmla="*/ 177 h 257"/>
                <a:gd name="T30" fmla="*/ 179 w 241"/>
                <a:gd name="T31" fmla="*/ 177 h 257"/>
                <a:gd name="T32" fmla="*/ 155 w 241"/>
                <a:gd name="T33" fmla="*/ 196 h 257"/>
                <a:gd name="T34" fmla="*/ 145 w 241"/>
                <a:gd name="T35" fmla="*/ 133 h 257"/>
                <a:gd name="T36" fmla="*/ 138 w 241"/>
                <a:gd name="T37" fmla="*/ 144 h 257"/>
                <a:gd name="T38" fmla="*/ 120 w 241"/>
                <a:gd name="T39" fmla="*/ 125 h 257"/>
                <a:gd name="T40" fmla="*/ 120 w 241"/>
                <a:gd name="T41" fmla="*/ 90 h 257"/>
                <a:gd name="T42" fmla="*/ 88 w 241"/>
                <a:gd name="T43" fmla="*/ 90 h 257"/>
                <a:gd name="T44" fmla="*/ 88 w 241"/>
                <a:gd name="T45" fmla="*/ 108 h 257"/>
                <a:gd name="T46" fmla="*/ 65 w 241"/>
                <a:gd name="T47" fmla="*/ 70 h 257"/>
                <a:gd name="T48" fmla="*/ 58 w 241"/>
                <a:gd name="T49" fmla="*/ 81 h 257"/>
                <a:gd name="T50" fmla="*/ 47 w 241"/>
                <a:gd name="T51" fmla="*/ 81 h 257"/>
                <a:gd name="T52" fmla="*/ 30 w 241"/>
                <a:gd name="T53" fmla="*/ 44 h 257"/>
                <a:gd name="T54" fmla="*/ 24 w 241"/>
                <a:gd name="T55" fmla="*/ 52 h 257"/>
                <a:gd name="T56" fmla="*/ 17 w 241"/>
                <a:gd name="T57" fmla="*/ 44 h 257"/>
                <a:gd name="T58" fmla="*/ 0 w 241"/>
                <a:gd name="T59" fmla="*/ 52 h 257"/>
                <a:gd name="T60" fmla="*/ 30 w 241"/>
                <a:gd name="T61" fmla="*/ 25 h 2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1"/>
                <a:gd name="T94" fmla="*/ 0 h 257"/>
                <a:gd name="T95" fmla="*/ 241 w 241"/>
                <a:gd name="T96" fmla="*/ 257 h 2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1" h="257">
                  <a:moveTo>
                    <a:pt x="30" y="33"/>
                  </a:moveTo>
                  <a:lnTo>
                    <a:pt x="65" y="24"/>
                  </a:lnTo>
                  <a:lnTo>
                    <a:pt x="100" y="24"/>
                  </a:lnTo>
                  <a:lnTo>
                    <a:pt x="117" y="0"/>
                  </a:lnTo>
                  <a:lnTo>
                    <a:pt x="130" y="9"/>
                  </a:lnTo>
                  <a:lnTo>
                    <a:pt x="148" y="9"/>
                  </a:lnTo>
                  <a:lnTo>
                    <a:pt x="165" y="49"/>
                  </a:lnTo>
                  <a:lnTo>
                    <a:pt x="182" y="49"/>
                  </a:lnTo>
                  <a:lnTo>
                    <a:pt x="206" y="117"/>
                  </a:lnTo>
                  <a:lnTo>
                    <a:pt x="199" y="141"/>
                  </a:lnTo>
                  <a:lnTo>
                    <a:pt x="206" y="150"/>
                  </a:lnTo>
                  <a:lnTo>
                    <a:pt x="240" y="188"/>
                  </a:lnTo>
                  <a:lnTo>
                    <a:pt x="233" y="223"/>
                  </a:lnTo>
                  <a:lnTo>
                    <a:pt x="216" y="208"/>
                  </a:lnTo>
                  <a:lnTo>
                    <a:pt x="216" y="232"/>
                  </a:lnTo>
                  <a:lnTo>
                    <a:pt x="182" y="232"/>
                  </a:lnTo>
                  <a:lnTo>
                    <a:pt x="158" y="256"/>
                  </a:lnTo>
                  <a:lnTo>
                    <a:pt x="148" y="174"/>
                  </a:lnTo>
                  <a:lnTo>
                    <a:pt x="141" y="188"/>
                  </a:lnTo>
                  <a:lnTo>
                    <a:pt x="123" y="164"/>
                  </a:lnTo>
                  <a:lnTo>
                    <a:pt x="123" y="117"/>
                  </a:lnTo>
                  <a:lnTo>
                    <a:pt x="88" y="117"/>
                  </a:lnTo>
                  <a:lnTo>
                    <a:pt x="88" y="141"/>
                  </a:lnTo>
                  <a:lnTo>
                    <a:pt x="65" y="92"/>
                  </a:lnTo>
                  <a:lnTo>
                    <a:pt x="58" y="106"/>
                  </a:lnTo>
                  <a:lnTo>
                    <a:pt x="47" y="106"/>
                  </a:lnTo>
                  <a:lnTo>
                    <a:pt x="30" y="58"/>
                  </a:lnTo>
                  <a:lnTo>
                    <a:pt x="24" y="68"/>
                  </a:lnTo>
                  <a:lnTo>
                    <a:pt x="17" y="58"/>
                  </a:lnTo>
                  <a:lnTo>
                    <a:pt x="0" y="68"/>
                  </a:lnTo>
                  <a:lnTo>
                    <a:pt x="30" y="33"/>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8" name="Freeform 74"/>
            <p:cNvSpPr>
              <a:spLocks/>
            </p:cNvSpPr>
            <p:nvPr/>
          </p:nvSpPr>
          <p:spPr bwMode="auto">
            <a:xfrm>
              <a:off x="2674" y="1943"/>
              <a:ext cx="315" cy="271"/>
            </a:xfrm>
            <a:custGeom>
              <a:avLst/>
              <a:gdLst>
                <a:gd name="T0" fmla="*/ 62 w 318"/>
                <a:gd name="T1" fmla="*/ 6 h 296"/>
                <a:gd name="T2" fmla="*/ 228 w 318"/>
                <a:gd name="T3" fmla="*/ 0 h 296"/>
                <a:gd name="T4" fmla="*/ 253 w 318"/>
                <a:gd name="T5" fmla="*/ 145 h 296"/>
                <a:gd name="T6" fmla="*/ 274 w 318"/>
                <a:gd name="T7" fmla="*/ 163 h 296"/>
                <a:gd name="T8" fmla="*/ 284 w 318"/>
                <a:gd name="T9" fmla="*/ 189 h 296"/>
                <a:gd name="T10" fmla="*/ 308 w 318"/>
                <a:gd name="T11" fmla="*/ 207 h 296"/>
                <a:gd name="T12" fmla="*/ 291 w 318"/>
                <a:gd name="T13" fmla="*/ 213 h 296"/>
                <a:gd name="T14" fmla="*/ 266 w 318"/>
                <a:gd name="T15" fmla="*/ 207 h 296"/>
                <a:gd name="T16" fmla="*/ 236 w 318"/>
                <a:gd name="T17" fmla="*/ 207 h 296"/>
                <a:gd name="T18" fmla="*/ 177 w 318"/>
                <a:gd name="T19" fmla="*/ 195 h 296"/>
                <a:gd name="T20" fmla="*/ 156 w 318"/>
                <a:gd name="T21" fmla="*/ 207 h 296"/>
                <a:gd name="T22" fmla="*/ 104 w 318"/>
                <a:gd name="T23" fmla="*/ 213 h 296"/>
                <a:gd name="T24" fmla="*/ 87 w 318"/>
                <a:gd name="T25" fmla="*/ 226 h 296"/>
                <a:gd name="T26" fmla="*/ 55 w 318"/>
                <a:gd name="T27" fmla="*/ 226 h 296"/>
                <a:gd name="T28" fmla="*/ 73 w 318"/>
                <a:gd name="T29" fmla="*/ 207 h 296"/>
                <a:gd name="T30" fmla="*/ 48 w 318"/>
                <a:gd name="T31" fmla="*/ 152 h 296"/>
                <a:gd name="T32" fmla="*/ 73 w 318"/>
                <a:gd name="T33" fmla="*/ 81 h 296"/>
                <a:gd name="T34" fmla="*/ 48 w 318"/>
                <a:gd name="T35" fmla="*/ 63 h 296"/>
                <a:gd name="T36" fmla="*/ 42 w 318"/>
                <a:gd name="T37" fmla="*/ 26 h 296"/>
                <a:gd name="T38" fmla="*/ 7 w 318"/>
                <a:gd name="T39" fmla="*/ 26 h 296"/>
                <a:gd name="T40" fmla="*/ 0 w 318"/>
                <a:gd name="T41" fmla="*/ 6 h 296"/>
                <a:gd name="T42" fmla="*/ 62 w 318"/>
                <a:gd name="T43" fmla="*/ 6 h 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8"/>
                <a:gd name="T67" fmla="*/ 0 h 296"/>
                <a:gd name="T68" fmla="*/ 318 w 318"/>
                <a:gd name="T69" fmla="*/ 296 h 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8" h="296">
                  <a:moveTo>
                    <a:pt x="65" y="9"/>
                  </a:moveTo>
                  <a:lnTo>
                    <a:pt x="234" y="0"/>
                  </a:lnTo>
                  <a:lnTo>
                    <a:pt x="259" y="189"/>
                  </a:lnTo>
                  <a:lnTo>
                    <a:pt x="283" y="212"/>
                  </a:lnTo>
                  <a:lnTo>
                    <a:pt x="293" y="246"/>
                  </a:lnTo>
                  <a:lnTo>
                    <a:pt x="317" y="270"/>
                  </a:lnTo>
                  <a:lnTo>
                    <a:pt x="300" y="279"/>
                  </a:lnTo>
                  <a:lnTo>
                    <a:pt x="275" y="270"/>
                  </a:lnTo>
                  <a:lnTo>
                    <a:pt x="242" y="270"/>
                  </a:lnTo>
                  <a:lnTo>
                    <a:pt x="183" y="255"/>
                  </a:lnTo>
                  <a:lnTo>
                    <a:pt x="159" y="270"/>
                  </a:lnTo>
                  <a:lnTo>
                    <a:pt x="107" y="279"/>
                  </a:lnTo>
                  <a:lnTo>
                    <a:pt x="90" y="295"/>
                  </a:lnTo>
                  <a:lnTo>
                    <a:pt x="58" y="295"/>
                  </a:lnTo>
                  <a:lnTo>
                    <a:pt x="76" y="270"/>
                  </a:lnTo>
                  <a:lnTo>
                    <a:pt x="48" y="198"/>
                  </a:lnTo>
                  <a:lnTo>
                    <a:pt x="76" y="106"/>
                  </a:lnTo>
                  <a:lnTo>
                    <a:pt x="48" y="82"/>
                  </a:lnTo>
                  <a:lnTo>
                    <a:pt x="42" y="34"/>
                  </a:lnTo>
                  <a:lnTo>
                    <a:pt x="7" y="34"/>
                  </a:lnTo>
                  <a:lnTo>
                    <a:pt x="0" y="9"/>
                  </a:lnTo>
                  <a:lnTo>
                    <a:pt x="65" y="9"/>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09" name="Freeform 75"/>
            <p:cNvSpPr>
              <a:spLocks/>
            </p:cNvSpPr>
            <p:nvPr/>
          </p:nvSpPr>
          <p:spPr bwMode="auto">
            <a:xfrm>
              <a:off x="2905" y="1943"/>
              <a:ext cx="374" cy="331"/>
            </a:xfrm>
            <a:custGeom>
              <a:avLst/>
              <a:gdLst>
                <a:gd name="T0" fmla="*/ 218 w 377"/>
                <a:gd name="T1" fmla="*/ 0 h 362"/>
                <a:gd name="T2" fmla="*/ 235 w 377"/>
                <a:gd name="T3" fmla="*/ 6 h 362"/>
                <a:gd name="T4" fmla="*/ 218 w 377"/>
                <a:gd name="T5" fmla="*/ 26 h 362"/>
                <a:gd name="T6" fmla="*/ 235 w 377"/>
                <a:gd name="T7" fmla="*/ 56 h 362"/>
                <a:gd name="T8" fmla="*/ 260 w 377"/>
                <a:gd name="T9" fmla="*/ 71 h 362"/>
                <a:gd name="T10" fmla="*/ 269 w 377"/>
                <a:gd name="T11" fmla="*/ 101 h 362"/>
                <a:gd name="T12" fmla="*/ 315 w 377"/>
                <a:gd name="T13" fmla="*/ 125 h 362"/>
                <a:gd name="T14" fmla="*/ 294 w 377"/>
                <a:gd name="T15" fmla="*/ 152 h 362"/>
                <a:gd name="T16" fmla="*/ 367 w 377"/>
                <a:gd name="T17" fmla="*/ 188 h 362"/>
                <a:gd name="T18" fmla="*/ 367 w 377"/>
                <a:gd name="T19" fmla="*/ 207 h 362"/>
                <a:gd name="T20" fmla="*/ 332 w 377"/>
                <a:gd name="T21" fmla="*/ 207 h 362"/>
                <a:gd name="T22" fmla="*/ 283 w 377"/>
                <a:gd name="T23" fmla="*/ 176 h 362"/>
                <a:gd name="T24" fmla="*/ 235 w 377"/>
                <a:gd name="T25" fmla="*/ 213 h 362"/>
                <a:gd name="T26" fmla="*/ 169 w 377"/>
                <a:gd name="T27" fmla="*/ 276 h 362"/>
                <a:gd name="T28" fmla="*/ 138 w 377"/>
                <a:gd name="T29" fmla="*/ 269 h 362"/>
                <a:gd name="T30" fmla="*/ 103 w 377"/>
                <a:gd name="T31" fmla="*/ 269 h 362"/>
                <a:gd name="T32" fmla="*/ 103 w 377"/>
                <a:gd name="T33" fmla="*/ 232 h 362"/>
                <a:gd name="T34" fmla="*/ 80 w 377"/>
                <a:gd name="T35" fmla="*/ 207 h 362"/>
                <a:gd name="T36" fmla="*/ 59 w 377"/>
                <a:gd name="T37" fmla="*/ 188 h 362"/>
                <a:gd name="T38" fmla="*/ 49 w 377"/>
                <a:gd name="T39" fmla="*/ 162 h 362"/>
                <a:gd name="T40" fmla="*/ 25 w 377"/>
                <a:gd name="T41" fmla="*/ 144 h 362"/>
                <a:gd name="T42" fmla="*/ 0 w 377"/>
                <a:gd name="T43" fmla="*/ 0 h 362"/>
                <a:gd name="T44" fmla="*/ 115 w 377"/>
                <a:gd name="T45" fmla="*/ 0 h 362"/>
                <a:gd name="T46" fmla="*/ 218 w 377"/>
                <a:gd name="T47" fmla="*/ 0 h 3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7"/>
                <a:gd name="T73" fmla="*/ 0 h 362"/>
                <a:gd name="T74" fmla="*/ 377 w 377"/>
                <a:gd name="T75" fmla="*/ 362 h 3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7" h="362">
                  <a:moveTo>
                    <a:pt x="224" y="0"/>
                  </a:moveTo>
                  <a:lnTo>
                    <a:pt x="241" y="9"/>
                  </a:lnTo>
                  <a:lnTo>
                    <a:pt x="224" y="34"/>
                  </a:lnTo>
                  <a:lnTo>
                    <a:pt x="241" y="73"/>
                  </a:lnTo>
                  <a:lnTo>
                    <a:pt x="266" y="93"/>
                  </a:lnTo>
                  <a:lnTo>
                    <a:pt x="275" y="131"/>
                  </a:lnTo>
                  <a:lnTo>
                    <a:pt x="324" y="164"/>
                  </a:lnTo>
                  <a:lnTo>
                    <a:pt x="300" y="198"/>
                  </a:lnTo>
                  <a:lnTo>
                    <a:pt x="376" y="246"/>
                  </a:lnTo>
                  <a:lnTo>
                    <a:pt x="376" y="270"/>
                  </a:lnTo>
                  <a:lnTo>
                    <a:pt x="341" y="270"/>
                  </a:lnTo>
                  <a:lnTo>
                    <a:pt x="289" y="231"/>
                  </a:lnTo>
                  <a:lnTo>
                    <a:pt x="241" y="279"/>
                  </a:lnTo>
                  <a:lnTo>
                    <a:pt x="172" y="361"/>
                  </a:lnTo>
                  <a:lnTo>
                    <a:pt x="141" y="352"/>
                  </a:lnTo>
                  <a:lnTo>
                    <a:pt x="106" y="352"/>
                  </a:lnTo>
                  <a:lnTo>
                    <a:pt x="106" y="304"/>
                  </a:lnTo>
                  <a:lnTo>
                    <a:pt x="83" y="270"/>
                  </a:lnTo>
                  <a:lnTo>
                    <a:pt x="59" y="246"/>
                  </a:lnTo>
                  <a:lnTo>
                    <a:pt x="49" y="212"/>
                  </a:lnTo>
                  <a:lnTo>
                    <a:pt x="25" y="189"/>
                  </a:lnTo>
                  <a:lnTo>
                    <a:pt x="0" y="0"/>
                  </a:lnTo>
                  <a:lnTo>
                    <a:pt x="118" y="0"/>
                  </a:lnTo>
                  <a:lnTo>
                    <a:pt x="224" y="0"/>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10" name="Freeform 76"/>
            <p:cNvSpPr>
              <a:spLocks/>
            </p:cNvSpPr>
            <p:nvPr/>
          </p:nvSpPr>
          <p:spPr bwMode="auto">
            <a:xfrm>
              <a:off x="3739" y="1454"/>
              <a:ext cx="308" cy="333"/>
            </a:xfrm>
            <a:custGeom>
              <a:avLst/>
              <a:gdLst/>
              <a:ahLst/>
              <a:cxnLst>
                <a:cxn ang="0">
                  <a:pos x="234" y="266"/>
                </a:cxn>
                <a:cxn ang="0">
                  <a:pos x="228" y="290"/>
                </a:cxn>
                <a:cxn ang="0">
                  <a:pos x="210" y="281"/>
                </a:cxn>
                <a:cxn ang="0">
                  <a:pos x="200" y="281"/>
                </a:cxn>
                <a:cxn ang="0">
                  <a:pos x="34" y="363"/>
                </a:cxn>
                <a:cxn ang="0">
                  <a:pos x="0" y="339"/>
                </a:cxn>
                <a:cxn ang="0">
                  <a:pos x="0" y="305"/>
                </a:cxn>
                <a:cxn ang="0">
                  <a:pos x="134" y="0"/>
                </a:cxn>
                <a:cxn ang="0">
                  <a:pos x="151" y="20"/>
                </a:cxn>
                <a:cxn ang="0">
                  <a:pos x="159" y="9"/>
                </a:cxn>
                <a:cxn ang="0">
                  <a:pos x="169" y="9"/>
                </a:cxn>
                <a:cxn ang="0">
                  <a:pos x="186" y="9"/>
                </a:cxn>
                <a:cxn ang="0">
                  <a:pos x="200" y="44"/>
                </a:cxn>
                <a:cxn ang="0">
                  <a:pos x="259" y="44"/>
                </a:cxn>
                <a:cxn ang="0">
                  <a:pos x="276" y="34"/>
                </a:cxn>
                <a:cxn ang="0">
                  <a:pos x="293" y="58"/>
                </a:cxn>
                <a:cxn ang="0">
                  <a:pos x="310" y="34"/>
                </a:cxn>
                <a:cxn ang="0">
                  <a:pos x="234" y="266"/>
                </a:cxn>
              </a:cxnLst>
              <a:rect l="0" t="0" r="r" b="b"/>
              <a:pathLst>
                <a:path w="311" h="364">
                  <a:moveTo>
                    <a:pt x="234" y="266"/>
                  </a:moveTo>
                  <a:lnTo>
                    <a:pt x="228" y="290"/>
                  </a:lnTo>
                  <a:lnTo>
                    <a:pt x="210" y="281"/>
                  </a:lnTo>
                  <a:lnTo>
                    <a:pt x="200" y="281"/>
                  </a:lnTo>
                  <a:lnTo>
                    <a:pt x="34" y="363"/>
                  </a:lnTo>
                  <a:lnTo>
                    <a:pt x="0" y="339"/>
                  </a:lnTo>
                  <a:lnTo>
                    <a:pt x="0" y="305"/>
                  </a:lnTo>
                  <a:lnTo>
                    <a:pt x="134" y="0"/>
                  </a:lnTo>
                  <a:lnTo>
                    <a:pt x="151" y="20"/>
                  </a:lnTo>
                  <a:lnTo>
                    <a:pt x="159" y="9"/>
                  </a:lnTo>
                  <a:lnTo>
                    <a:pt x="169" y="9"/>
                  </a:lnTo>
                  <a:lnTo>
                    <a:pt x="186" y="9"/>
                  </a:lnTo>
                  <a:lnTo>
                    <a:pt x="200" y="44"/>
                  </a:lnTo>
                  <a:lnTo>
                    <a:pt x="259" y="44"/>
                  </a:lnTo>
                  <a:lnTo>
                    <a:pt x="276" y="34"/>
                  </a:lnTo>
                  <a:lnTo>
                    <a:pt x="293" y="58"/>
                  </a:lnTo>
                  <a:lnTo>
                    <a:pt x="310" y="34"/>
                  </a:lnTo>
                  <a:lnTo>
                    <a:pt x="234" y="266"/>
                  </a:lnTo>
                </a:path>
              </a:pathLst>
            </a:custGeom>
            <a:solidFill>
              <a:schemeClr val="tx1">
                <a:lumMod val="85000"/>
              </a:schemeClr>
            </a:solidFill>
            <a:ln w="12700" cap="rnd" cmpd="sng">
              <a:solidFill>
                <a:schemeClr val="tx1">
                  <a:lumMod val="85000"/>
                </a:schemeClr>
              </a:solidFill>
              <a:prstDash val="solid"/>
              <a:round/>
              <a:headEnd type="none" w="med" len="med"/>
              <a:tailEnd type="none" w="med" len="med"/>
            </a:ln>
            <a:effectLst/>
          </p:spPr>
          <p:txBody>
            <a:bodyPr/>
            <a:lstStyle/>
            <a:p>
              <a:pPr defTabSz="685800" fontAlgn="base">
                <a:spcBef>
                  <a:spcPct val="0"/>
                </a:spcBef>
                <a:spcAft>
                  <a:spcPct val="0"/>
                </a:spcAft>
                <a:defRPr/>
              </a:pPr>
              <a:endParaRPr lang="en-US" sz="1350" dirty="0">
                <a:solidFill>
                  <a:srgbClr val="FFFFFF"/>
                </a:solidFill>
                <a:latin typeface="Calibri" pitchFamily="34" charset="0"/>
                <a:cs typeface="Arial" charset="0"/>
              </a:endParaRPr>
            </a:p>
          </p:txBody>
        </p:sp>
        <p:sp>
          <p:nvSpPr>
            <p:cNvPr id="311" name="Freeform 77"/>
            <p:cNvSpPr>
              <a:spLocks/>
            </p:cNvSpPr>
            <p:nvPr/>
          </p:nvSpPr>
          <p:spPr bwMode="auto">
            <a:xfrm>
              <a:off x="3855" y="2744"/>
              <a:ext cx="169" cy="318"/>
            </a:xfrm>
            <a:custGeom>
              <a:avLst/>
              <a:gdLst>
                <a:gd name="T0" fmla="*/ 114 w 170"/>
                <a:gd name="T1" fmla="*/ 106 h 348"/>
                <a:gd name="T2" fmla="*/ 97 w 170"/>
                <a:gd name="T3" fmla="*/ 143 h 348"/>
                <a:gd name="T4" fmla="*/ 69 w 170"/>
                <a:gd name="T5" fmla="*/ 265 h 348"/>
                <a:gd name="T6" fmla="*/ 76 w 170"/>
                <a:gd name="T7" fmla="*/ 196 h 348"/>
                <a:gd name="T8" fmla="*/ 52 w 170"/>
                <a:gd name="T9" fmla="*/ 114 h 348"/>
                <a:gd name="T10" fmla="*/ 52 w 170"/>
                <a:gd name="T11" fmla="*/ 88 h 348"/>
                <a:gd name="T12" fmla="*/ 0 w 170"/>
                <a:gd name="T13" fmla="*/ 32 h 348"/>
                <a:gd name="T14" fmla="*/ 27 w 170"/>
                <a:gd name="T15" fmla="*/ 32 h 348"/>
                <a:gd name="T16" fmla="*/ 34 w 170"/>
                <a:gd name="T17" fmla="*/ 6 h 348"/>
                <a:gd name="T18" fmla="*/ 42 w 170"/>
                <a:gd name="T19" fmla="*/ 0 h 348"/>
                <a:gd name="T20" fmla="*/ 59 w 170"/>
                <a:gd name="T21" fmla="*/ 18 h 348"/>
                <a:gd name="T22" fmla="*/ 69 w 170"/>
                <a:gd name="T23" fmla="*/ 6 h 348"/>
                <a:gd name="T24" fmla="*/ 76 w 170"/>
                <a:gd name="T25" fmla="*/ 6 h 348"/>
                <a:gd name="T26" fmla="*/ 83 w 170"/>
                <a:gd name="T27" fmla="*/ 18 h 348"/>
                <a:gd name="T28" fmla="*/ 114 w 170"/>
                <a:gd name="T29" fmla="*/ 0 h 348"/>
                <a:gd name="T30" fmla="*/ 166 w 170"/>
                <a:gd name="T31" fmla="*/ 50 h 348"/>
                <a:gd name="T32" fmla="*/ 114 w 170"/>
                <a:gd name="T33" fmla="*/ 106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0"/>
                <a:gd name="T52" fmla="*/ 0 h 348"/>
                <a:gd name="T53" fmla="*/ 170 w 170"/>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0" h="348">
                  <a:moveTo>
                    <a:pt x="117" y="139"/>
                  </a:moveTo>
                  <a:lnTo>
                    <a:pt x="100" y="188"/>
                  </a:lnTo>
                  <a:lnTo>
                    <a:pt x="69" y="347"/>
                  </a:lnTo>
                  <a:lnTo>
                    <a:pt x="76" y="256"/>
                  </a:lnTo>
                  <a:lnTo>
                    <a:pt x="52" y="150"/>
                  </a:lnTo>
                  <a:lnTo>
                    <a:pt x="52" y="115"/>
                  </a:lnTo>
                  <a:lnTo>
                    <a:pt x="0" y="42"/>
                  </a:lnTo>
                  <a:lnTo>
                    <a:pt x="27" y="42"/>
                  </a:lnTo>
                  <a:lnTo>
                    <a:pt x="34" y="9"/>
                  </a:lnTo>
                  <a:lnTo>
                    <a:pt x="42" y="0"/>
                  </a:lnTo>
                  <a:lnTo>
                    <a:pt x="59" y="24"/>
                  </a:lnTo>
                  <a:lnTo>
                    <a:pt x="69" y="9"/>
                  </a:lnTo>
                  <a:lnTo>
                    <a:pt x="76" y="9"/>
                  </a:lnTo>
                  <a:lnTo>
                    <a:pt x="83" y="24"/>
                  </a:lnTo>
                  <a:lnTo>
                    <a:pt x="117" y="0"/>
                  </a:lnTo>
                  <a:lnTo>
                    <a:pt x="169" y="66"/>
                  </a:lnTo>
                  <a:lnTo>
                    <a:pt x="117" y="139"/>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12" name="Freeform 78"/>
            <p:cNvSpPr>
              <a:spLocks/>
            </p:cNvSpPr>
            <p:nvPr/>
          </p:nvSpPr>
          <p:spPr bwMode="auto">
            <a:xfrm>
              <a:off x="3929" y="1209"/>
              <a:ext cx="468" cy="277"/>
            </a:xfrm>
            <a:custGeom>
              <a:avLst/>
              <a:gdLst>
                <a:gd name="T0" fmla="*/ 409 w 472"/>
                <a:gd name="T1" fmla="*/ 0 h 303"/>
                <a:gd name="T2" fmla="*/ 425 w 472"/>
                <a:gd name="T3" fmla="*/ 20 h 303"/>
                <a:gd name="T4" fmla="*/ 457 w 472"/>
                <a:gd name="T5" fmla="*/ 20 h 303"/>
                <a:gd name="T6" fmla="*/ 467 w 472"/>
                <a:gd name="T7" fmla="*/ 43 h 303"/>
                <a:gd name="T8" fmla="*/ 432 w 472"/>
                <a:gd name="T9" fmla="*/ 52 h 303"/>
                <a:gd name="T10" fmla="*/ 425 w 472"/>
                <a:gd name="T11" fmla="*/ 61 h 303"/>
                <a:gd name="T12" fmla="*/ 392 w 472"/>
                <a:gd name="T13" fmla="*/ 209 h 303"/>
                <a:gd name="T14" fmla="*/ 374 w 472"/>
                <a:gd name="T15" fmla="*/ 233 h 303"/>
                <a:gd name="T16" fmla="*/ 340 w 472"/>
                <a:gd name="T17" fmla="*/ 245 h 303"/>
                <a:gd name="T18" fmla="*/ 340 w 472"/>
                <a:gd name="T19" fmla="*/ 276 h 303"/>
                <a:gd name="T20" fmla="*/ 292 w 472"/>
                <a:gd name="T21" fmla="*/ 233 h 303"/>
                <a:gd name="T22" fmla="*/ 292 w 472"/>
                <a:gd name="T23" fmla="*/ 209 h 303"/>
                <a:gd name="T24" fmla="*/ 275 w 472"/>
                <a:gd name="T25" fmla="*/ 201 h 303"/>
                <a:gd name="T26" fmla="*/ 258 w 472"/>
                <a:gd name="T27" fmla="*/ 158 h 303"/>
                <a:gd name="T28" fmla="*/ 209 w 472"/>
                <a:gd name="T29" fmla="*/ 170 h 303"/>
                <a:gd name="T30" fmla="*/ 182 w 472"/>
                <a:gd name="T31" fmla="*/ 170 h 303"/>
                <a:gd name="T32" fmla="*/ 176 w 472"/>
                <a:gd name="T33" fmla="*/ 148 h 303"/>
                <a:gd name="T34" fmla="*/ 199 w 472"/>
                <a:gd name="T35" fmla="*/ 126 h 303"/>
                <a:gd name="T36" fmla="*/ 199 w 472"/>
                <a:gd name="T37" fmla="*/ 105 h 303"/>
                <a:gd name="T38" fmla="*/ 158 w 472"/>
                <a:gd name="T39" fmla="*/ 73 h 303"/>
                <a:gd name="T40" fmla="*/ 141 w 472"/>
                <a:gd name="T41" fmla="*/ 52 h 303"/>
                <a:gd name="T42" fmla="*/ 99 w 472"/>
                <a:gd name="T43" fmla="*/ 43 h 303"/>
                <a:gd name="T44" fmla="*/ 82 w 472"/>
                <a:gd name="T45" fmla="*/ 52 h 303"/>
                <a:gd name="T46" fmla="*/ 52 w 472"/>
                <a:gd name="T47" fmla="*/ 30 h 303"/>
                <a:gd name="T48" fmla="*/ 8 w 472"/>
                <a:gd name="T49" fmla="*/ 30 h 303"/>
                <a:gd name="T50" fmla="*/ 0 w 472"/>
                <a:gd name="T51" fmla="*/ 0 h 303"/>
                <a:gd name="T52" fmla="*/ 409 w 472"/>
                <a:gd name="T53" fmla="*/ 0 h 3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2"/>
                <a:gd name="T82" fmla="*/ 0 h 303"/>
                <a:gd name="T83" fmla="*/ 472 w 472"/>
                <a:gd name="T84" fmla="*/ 303 h 3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2" h="303">
                  <a:moveTo>
                    <a:pt x="412" y="0"/>
                  </a:moveTo>
                  <a:lnTo>
                    <a:pt x="429" y="22"/>
                  </a:lnTo>
                  <a:lnTo>
                    <a:pt x="461" y="22"/>
                  </a:lnTo>
                  <a:lnTo>
                    <a:pt x="471" y="47"/>
                  </a:lnTo>
                  <a:lnTo>
                    <a:pt x="436" y="57"/>
                  </a:lnTo>
                  <a:lnTo>
                    <a:pt x="429" y="67"/>
                  </a:lnTo>
                  <a:lnTo>
                    <a:pt x="395" y="229"/>
                  </a:lnTo>
                  <a:lnTo>
                    <a:pt x="377" y="255"/>
                  </a:lnTo>
                  <a:lnTo>
                    <a:pt x="343" y="268"/>
                  </a:lnTo>
                  <a:lnTo>
                    <a:pt x="343" y="302"/>
                  </a:lnTo>
                  <a:lnTo>
                    <a:pt x="294" y="255"/>
                  </a:lnTo>
                  <a:lnTo>
                    <a:pt x="294" y="229"/>
                  </a:lnTo>
                  <a:lnTo>
                    <a:pt x="277" y="220"/>
                  </a:lnTo>
                  <a:lnTo>
                    <a:pt x="260" y="173"/>
                  </a:lnTo>
                  <a:lnTo>
                    <a:pt x="211" y="186"/>
                  </a:lnTo>
                  <a:lnTo>
                    <a:pt x="184" y="186"/>
                  </a:lnTo>
                  <a:lnTo>
                    <a:pt x="177" y="162"/>
                  </a:lnTo>
                  <a:lnTo>
                    <a:pt x="201" y="138"/>
                  </a:lnTo>
                  <a:lnTo>
                    <a:pt x="201" y="115"/>
                  </a:lnTo>
                  <a:lnTo>
                    <a:pt x="159" y="80"/>
                  </a:lnTo>
                  <a:lnTo>
                    <a:pt x="142" y="57"/>
                  </a:lnTo>
                  <a:lnTo>
                    <a:pt x="100" y="47"/>
                  </a:lnTo>
                  <a:lnTo>
                    <a:pt x="83" y="57"/>
                  </a:lnTo>
                  <a:lnTo>
                    <a:pt x="52" y="33"/>
                  </a:lnTo>
                  <a:lnTo>
                    <a:pt x="8" y="33"/>
                  </a:lnTo>
                  <a:lnTo>
                    <a:pt x="0" y="0"/>
                  </a:lnTo>
                  <a:lnTo>
                    <a:pt x="412" y="0"/>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313" name="Freeform 79"/>
            <p:cNvSpPr>
              <a:spLocks/>
            </p:cNvSpPr>
            <p:nvPr/>
          </p:nvSpPr>
          <p:spPr bwMode="auto">
            <a:xfrm>
              <a:off x="4054" y="2317"/>
              <a:ext cx="314" cy="385"/>
            </a:xfrm>
            <a:custGeom>
              <a:avLst/>
              <a:gdLst>
                <a:gd name="T0" fmla="*/ 305 w 318"/>
                <a:gd name="T1" fmla="*/ 177 h 421"/>
                <a:gd name="T2" fmla="*/ 291 w 318"/>
                <a:gd name="T3" fmla="*/ 188 h 421"/>
                <a:gd name="T4" fmla="*/ 266 w 318"/>
                <a:gd name="T5" fmla="*/ 177 h 421"/>
                <a:gd name="T6" fmla="*/ 280 w 318"/>
                <a:gd name="T7" fmla="*/ 196 h 421"/>
                <a:gd name="T8" fmla="*/ 260 w 318"/>
                <a:gd name="T9" fmla="*/ 214 h 421"/>
                <a:gd name="T10" fmla="*/ 195 w 318"/>
                <a:gd name="T11" fmla="*/ 269 h 421"/>
                <a:gd name="T12" fmla="*/ 180 w 318"/>
                <a:gd name="T13" fmla="*/ 251 h 421"/>
                <a:gd name="T14" fmla="*/ 162 w 318"/>
                <a:gd name="T15" fmla="*/ 240 h 421"/>
                <a:gd name="T16" fmla="*/ 153 w 318"/>
                <a:gd name="T17" fmla="*/ 233 h 421"/>
                <a:gd name="T18" fmla="*/ 145 w 318"/>
                <a:gd name="T19" fmla="*/ 240 h 421"/>
                <a:gd name="T20" fmla="*/ 186 w 318"/>
                <a:gd name="T21" fmla="*/ 214 h 421"/>
                <a:gd name="T22" fmla="*/ 195 w 318"/>
                <a:gd name="T23" fmla="*/ 214 h 421"/>
                <a:gd name="T24" fmla="*/ 162 w 318"/>
                <a:gd name="T25" fmla="*/ 188 h 421"/>
                <a:gd name="T26" fmla="*/ 180 w 318"/>
                <a:gd name="T27" fmla="*/ 177 h 421"/>
                <a:gd name="T28" fmla="*/ 169 w 318"/>
                <a:gd name="T29" fmla="*/ 177 h 421"/>
                <a:gd name="T30" fmla="*/ 153 w 318"/>
                <a:gd name="T31" fmla="*/ 171 h 421"/>
                <a:gd name="T32" fmla="*/ 180 w 318"/>
                <a:gd name="T33" fmla="*/ 152 h 421"/>
                <a:gd name="T34" fmla="*/ 145 w 318"/>
                <a:gd name="T35" fmla="*/ 159 h 421"/>
                <a:gd name="T36" fmla="*/ 138 w 318"/>
                <a:gd name="T37" fmla="*/ 152 h 421"/>
                <a:gd name="T38" fmla="*/ 138 w 318"/>
                <a:gd name="T39" fmla="*/ 177 h 421"/>
                <a:gd name="T40" fmla="*/ 145 w 318"/>
                <a:gd name="T41" fmla="*/ 171 h 421"/>
                <a:gd name="T42" fmla="*/ 162 w 318"/>
                <a:gd name="T43" fmla="*/ 207 h 421"/>
                <a:gd name="T44" fmla="*/ 153 w 318"/>
                <a:gd name="T45" fmla="*/ 221 h 421"/>
                <a:gd name="T46" fmla="*/ 128 w 318"/>
                <a:gd name="T47" fmla="*/ 214 h 421"/>
                <a:gd name="T48" fmla="*/ 121 w 318"/>
                <a:gd name="T49" fmla="*/ 221 h 421"/>
                <a:gd name="T50" fmla="*/ 138 w 318"/>
                <a:gd name="T51" fmla="*/ 251 h 421"/>
                <a:gd name="T52" fmla="*/ 153 w 318"/>
                <a:gd name="T53" fmla="*/ 251 h 421"/>
                <a:gd name="T54" fmla="*/ 180 w 318"/>
                <a:gd name="T55" fmla="*/ 259 h 421"/>
                <a:gd name="T56" fmla="*/ 162 w 318"/>
                <a:gd name="T57" fmla="*/ 269 h 421"/>
                <a:gd name="T58" fmla="*/ 153 w 318"/>
                <a:gd name="T59" fmla="*/ 269 h 421"/>
                <a:gd name="T60" fmla="*/ 169 w 318"/>
                <a:gd name="T61" fmla="*/ 278 h 421"/>
                <a:gd name="T62" fmla="*/ 114 w 318"/>
                <a:gd name="T63" fmla="*/ 296 h 421"/>
                <a:gd name="T64" fmla="*/ 83 w 318"/>
                <a:gd name="T65" fmla="*/ 321 h 421"/>
                <a:gd name="T66" fmla="*/ 55 w 318"/>
                <a:gd name="T67" fmla="*/ 303 h 421"/>
                <a:gd name="T68" fmla="*/ 0 w 318"/>
                <a:gd name="T69" fmla="*/ 159 h 421"/>
                <a:gd name="T70" fmla="*/ 17 w 318"/>
                <a:gd name="T71" fmla="*/ 37 h 421"/>
                <a:gd name="T72" fmla="*/ 0 w 318"/>
                <a:gd name="T73" fmla="*/ 6 h 421"/>
                <a:gd name="T74" fmla="*/ 17 w 318"/>
                <a:gd name="T75" fmla="*/ 0 h 421"/>
                <a:gd name="T76" fmla="*/ 97 w 318"/>
                <a:gd name="T77" fmla="*/ 18 h 421"/>
                <a:gd name="T78" fmla="*/ 169 w 318"/>
                <a:gd name="T79" fmla="*/ 44 h 421"/>
                <a:gd name="T80" fmla="*/ 195 w 318"/>
                <a:gd name="T81" fmla="*/ 37 h 421"/>
                <a:gd name="T82" fmla="*/ 218 w 318"/>
                <a:gd name="T83" fmla="*/ 37 h 421"/>
                <a:gd name="T84" fmla="*/ 260 w 318"/>
                <a:gd name="T85" fmla="*/ 90 h 421"/>
                <a:gd name="T86" fmla="*/ 275 w 318"/>
                <a:gd name="T87" fmla="*/ 90 h 421"/>
                <a:gd name="T88" fmla="*/ 260 w 318"/>
                <a:gd name="T89" fmla="*/ 107 h 421"/>
                <a:gd name="T90" fmla="*/ 275 w 318"/>
                <a:gd name="T91" fmla="*/ 125 h 421"/>
                <a:gd name="T92" fmla="*/ 291 w 318"/>
                <a:gd name="T93" fmla="*/ 144 h 421"/>
                <a:gd name="T94" fmla="*/ 305 w 318"/>
                <a:gd name="T95" fmla="*/ 177 h 4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8"/>
                <a:gd name="T145" fmla="*/ 0 h 421"/>
                <a:gd name="T146" fmla="*/ 318 w 318"/>
                <a:gd name="T147" fmla="*/ 421 h 4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8" h="421">
                  <a:moveTo>
                    <a:pt x="317" y="232"/>
                  </a:moveTo>
                  <a:lnTo>
                    <a:pt x="303" y="246"/>
                  </a:lnTo>
                  <a:lnTo>
                    <a:pt x="275" y="232"/>
                  </a:lnTo>
                  <a:lnTo>
                    <a:pt x="292" y="256"/>
                  </a:lnTo>
                  <a:lnTo>
                    <a:pt x="269" y="280"/>
                  </a:lnTo>
                  <a:lnTo>
                    <a:pt x="203" y="352"/>
                  </a:lnTo>
                  <a:lnTo>
                    <a:pt x="186" y="329"/>
                  </a:lnTo>
                  <a:lnTo>
                    <a:pt x="168" y="314"/>
                  </a:lnTo>
                  <a:lnTo>
                    <a:pt x="159" y="305"/>
                  </a:lnTo>
                  <a:lnTo>
                    <a:pt x="151" y="314"/>
                  </a:lnTo>
                  <a:lnTo>
                    <a:pt x="192" y="280"/>
                  </a:lnTo>
                  <a:lnTo>
                    <a:pt x="203" y="280"/>
                  </a:lnTo>
                  <a:lnTo>
                    <a:pt x="168" y="246"/>
                  </a:lnTo>
                  <a:lnTo>
                    <a:pt x="186" y="232"/>
                  </a:lnTo>
                  <a:lnTo>
                    <a:pt x="175" y="232"/>
                  </a:lnTo>
                  <a:lnTo>
                    <a:pt x="159" y="223"/>
                  </a:lnTo>
                  <a:lnTo>
                    <a:pt x="186" y="199"/>
                  </a:lnTo>
                  <a:lnTo>
                    <a:pt x="151" y="208"/>
                  </a:lnTo>
                  <a:lnTo>
                    <a:pt x="144" y="199"/>
                  </a:lnTo>
                  <a:lnTo>
                    <a:pt x="144" y="232"/>
                  </a:lnTo>
                  <a:lnTo>
                    <a:pt x="151" y="223"/>
                  </a:lnTo>
                  <a:lnTo>
                    <a:pt x="168" y="270"/>
                  </a:lnTo>
                  <a:lnTo>
                    <a:pt x="159" y="290"/>
                  </a:lnTo>
                  <a:lnTo>
                    <a:pt x="134" y="280"/>
                  </a:lnTo>
                  <a:lnTo>
                    <a:pt x="127" y="290"/>
                  </a:lnTo>
                  <a:lnTo>
                    <a:pt x="144" y="329"/>
                  </a:lnTo>
                  <a:lnTo>
                    <a:pt x="159" y="329"/>
                  </a:lnTo>
                  <a:lnTo>
                    <a:pt x="186" y="338"/>
                  </a:lnTo>
                  <a:lnTo>
                    <a:pt x="168" y="352"/>
                  </a:lnTo>
                  <a:lnTo>
                    <a:pt x="159" y="352"/>
                  </a:lnTo>
                  <a:lnTo>
                    <a:pt x="175" y="363"/>
                  </a:lnTo>
                  <a:lnTo>
                    <a:pt x="117" y="387"/>
                  </a:lnTo>
                  <a:lnTo>
                    <a:pt x="86" y="420"/>
                  </a:lnTo>
                  <a:lnTo>
                    <a:pt x="58" y="396"/>
                  </a:lnTo>
                  <a:lnTo>
                    <a:pt x="0" y="208"/>
                  </a:lnTo>
                  <a:lnTo>
                    <a:pt x="17" y="48"/>
                  </a:lnTo>
                  <a:lnTo>
                    <a:pt x="0" y="9"/>
                  </a:lnTo>
                  <a:lnTo>
                    <a:pt x="17" y="0"/>
                  </a:lnTo>
                  <a:lnTo>
                    <a:pt x="100" y="24"/>
                  </a:lnTo>
                  <a:lnTo>
                    <a:pt x="175" y="58"/>
                  </a:lnTo>
                  <a:lnTo>
                    <a:pt x="203" y="48"/>
                  </a:lnTo>
                  <a:lnTo>
                    <a:pt x="227" y="48"/>
                  </a:lnTo>
                  <a:lnTo>
                    <a:pt x="269" y="117"/>
                  </a:lnTo>
                  <a:lnTo>
                    <a:pt x="286" y="117"/>
                  </a:lnTo>
                  <a:lnTo>
                    <a:pt x="269" y="140"/>
                  </a:lnTo>
                  <a:lnTo>
                    <a:pt x="286" y="164"/>
                  </a:lnTo>
                  <a:lnTo>
                    <a:pt x="303" y="188"/>
                  </a:lnTo>
                  <a:lnTo>
                    <a:pt x="317" y="232"/>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14" name="Freeform 80"/>
            <p:cNvSpPr>
              <a:spLocks/>
            </p:cNvSpPr>
            <p:nvPr/>
          </p:nvSpPr>
          <p:spPr bwMode="auto">
            <a:xfrm>
              <a:off x="3188" y="1418"/>
              <a:ext cx="163" cy="278"/>
            </a:xfrm>
            <a:custGeom>
              <a:avLst/>
              <a:gdLst>
                <a:gd name="T0" fmla="*/ 0 w 165"/>
                <a:gd name="T1" fmla="*/ 0 h 305"/>
                <a:gd name="T2" fmla="*/ 55 w 165"/>
                <a:gd name="T3" fmla="*/ 0 h 305"/>
                <a:gd name="T4" fmla="*/ 158 w 165"/>
                <a:gd name="T5" fmla="*/ 12 h 305"/>
                <a:gd name="T6" fmla="*/ 127 w 165"/>
                <a:gd name="T7" fmla="*/ 230 h 305"/>
                <a:gd name="T8" fmla="*/ 7 w 165"/>
                <a:gd name="T9" fmla="*/ 223 h 305"/>
                <a:gd name="T10" fmla="*/ 0 w 165"/>
                <a:gd name="T11" fmla="*/ 0 h 305"/>
                <a:gd name="T12" fmla="*/ 0 60000 65536"/>
                <a:gd name="T13" fmla="*/ 0 60000 65536"/>
                <a:gd name="T14" fmla="*/ 0 60000 65536"/>
                <a:gd name="T15" fmla="*/ 0 60000 65536"/>
                <a:gd name="T16" fmla="*/ 0 60000 65536"/>
                <a:gd name="T17" fmla="*/ 0 60000 65536"/>
                <a:gd name="T18" fmla="*/ 0 w 165"/>
                <a:gd name="T19" fmla="*/ 0 h 305"/>
                <a:gd name="T20" fmla="*/ 165 w 165"/>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65" h="305">
                  <a:moveTo>
                    <a:pt x="0" y="0"/>
                  </a:moveTo>
                  <a:lnTo>
                    <a:pt x="58" y="0"/>
                  </a:lnTo>
                  <a:lnTo>
                    <a:pt x="164" y="15"/>
                  </a:lnTo>
                  <a:lnTo>
                    <a:pt x="133" y="304"/>
                  </a:lnTo>
                  <a:lnTo>
                    <a:pt x="7" y="295"/>
                  </a:lnTo>
                  <a:lnTo>
                    <a:pt x="0" y="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15" name="Freeform 81"/>
            <p:cNvSpPr>
              <a:spLocks/>
            </p:cNvSpPr>
            <p:nvPr/>
          </p:nvSpPr>
          <p:spPr bwMode="auto">
            <a:xfrm>
              <a:off x="4437" y="2072"/>
              <a:ext cx="280" cy="269"/>
            </a:xfrm>
            <a:custGeom>
              <a:avLst/>
              <a:gdLst>
                <a:gd name="T0" fmla="*/ 209 w 284"/>
                <a:gd name="T1" fmla="*/ 38 h 294"/>
                <a:gd name="T2" fmla="*/ 215 w 284"/>
                <a:gd name="T3" fmla="*/ 25 h 294"/>
                <a:gd name="T4" fmla="*/ 209 w 284"/>
                <a:gd name="T5" fmla="*/ 12 h 294"/>
                <a:gd name="T6" fmla="*/ 242 w 284"/>
                <a:gd name="T7" fmla="*/ 12 h 294"/>
                <a:gd name="T8" fmla="*/ 242 w 284"/>
                <a:gd name="T9" fmla="*/ 18 h 294"/>
                <a:gd name="T10" fmla="*/ 242 w 284"/>
                <a:gd name="T11" fmla="*/ 12 h 294"/>
                <a:gd name="T12" fmla="*/ 254 w 284"/>
                <a:gd name="T13" fmla="*/ 38 h 294"/>
                <a:gd name="T14" fmla="*/ 271 w 284"/>
                <a:gd name="T15" fmla="*/ 44 h 294"/>
                <a:gd name="T16" fmla="*/ 242 w 284"/>
                <a:gd name="T17" fmla="*/ 44 h 294"/>
                <a:gd name="T18" fmla="*/ 232 w 284"/>
                <a:gd name="T19" fmla="*/ 54 h 294"/>
                <a:gd name="T20" fmla="*/ 226 w 284"/>
                <a:gd name="T21" fmla="*/ 70 h 294"/>
                <a:gd name="T22" fmla="*/ 242 w 284"/>
                <a:gd name="T23" fmla="*/ 81 h 294"/>
                <a:gd name="T24" fmla="*/ 209 w 284"/>
                <a:gd name="T25" fmla="*/ 63 h 294"/>
                <a:gd name="T26" fmla="*/ 192 w 284"/>
                <a:gd name="T27" fmla="*/ 81 h 294"/>
                <a:gd name="T28" fmla="*/ 192 w 284"/>
                <a:gd name="T29" fmla="*/ 99 h 294"/>
                <a:gd name="T30" fmla="*/ 175 w 284"/>
                <a:gd name="T31" fmla="*/ 81 h 294"/>
                <a:gd name="T32" fmla="*/ 153 w 284"/>
                <a:gd name="T33" fmla="*/ 118 h 294"/>
                <a:gd name="T34" fmla="*/ 143 w 284"/>
                <a:gd name="T35" fmla="*/ 118 h 294"/>
                <a:gd name="T36" fmla="*/ 143 w 284"/>
                <a:gd name="T37" fmla="*/ 133 h 294"/>
                <a:gd name="T38" fmla="*/ 160 w 284"/>
                <a:gd name="T39" fmla="*/ 118 h 294"/>
                <a:gd name="T40" fmla="*/ 192 w 284"/>
                <a:gd name="T41" fmla="*/ 99 h 294"/>
                <a:gd name="T42" fmla="*/ 192 w 284"/>
                <a:gd name="T43" fmla="*/ 106 h 294"/>
                <a:gd name="T44" fmla="*/ 198 w 284"/>
                <a:gd name="T45" fmla="*/ 125 h 294"/>
                <a:gd name="T46" fmla="*/ 226 w 284"/>
                <a:gd name="T47" fmla="*/ 118 h 294"/>
                <a:gd name="T48" fmla="*/ 242 w 284"/>
                <a:gd name="T49" fmla="*/ 106 h 294"/>
                <a:gd name="T50" fmla="*/ 215 w 284"/>
                <a:gd name="T51" fmla="*/ 125 h 294"/>
                <a:gd name="T52" fmla="*/ 209 w 284"/>
                <a:gd name="T53" fmla="*/ 133 h 294"/>
                <a:gd name="T54" fmla="*/ 185 w 284"/>
                <a:gd name="T55" fmla="*/ 133 h 294"/>
                <a:gd name="T56" fmla="*/ 192 w 284"/>
                <a:gd name="T57" fmla="*/ 151 h 294"/>
                <a:gd name="T58" fmla="*/ 198 w 284"/>
                <a:gd name="T59" fmla="*/ 151 h 294"/>
                <a:gd name="T60" fmla="*/ 175 w 284"/>
                <a:gd name="T61" fmla="*/ 162 h 294"/>
                <a:gd name="T62" fmla="*/ 170 w 284"/>
                <a:gd name="T63" fmla="*/ 168 h 294"/>
                <a:gd name="T64" fmla="*/ 160 w 284"/>
                <a:gd name="T65" fmla="*/ 188 h 294"/>
                <a:gd name="T66" fmla="*/ 143 w 284"/>
                <a:gd name="T67" fmla="*/ 168 h 294"/>
                <a:gd name="T68" fmla="*/ 135 w 284"/>
                <a:gd name="T69" fmla="*/ 168 h 294"/>
                <a:gd name="T70" fmla="*/ 143 w 284"/>
                <a:gd name="T71" fmla="*/ 188 h 294"/>
                <a:gd name="T72" fmla="*/ 128 w 284"/>
                <a:gd name="T73" fmla="*/ 206 h 294"/>
                <a:gd name="T74" fmla="*/ 111 w 284"/>
                <a:gd name="T75" fmla="*/ 195 h 294"/>
                <a:gd name="T76" fmla="*/ 118 w 284"/>
                <a:gd name="T77" fmla="*/ 206 h 294"/>
                <a:gd name="T78" fmla="*/ 62 w 284"/>
                <a:gd name="T79" fmla="*/ 188 h 294"/>
                <a:gd name="T80" fmla="*/ 34 w 284"/>
                <a:gd name="T81" fmla="*/ 188 h 294"/>
                <a:gd name="T82" fmla="*/ 24 w 284"/>
                <a:gd name="T83" fmla="*/ 168 h 294"/>
                <a:gd name="T84" fmla="*/ 34 w 284"/>
                <a:gd name="T85" fmla="*/ 151 h 294"/>
                <a:gd name="T86" fmla="*/ 0 w 284"/>
                <a:gd name="T87" fmla="*/ 106 h 294"/>
                <a:gd name="T88" fmla="*/ 45 w 284"/>
                <a:gd name="T89" fmla="*/ 44 h 294"/>
                <a:gd name="T90" fmla="*/ 192 w 284"/>
                <a:gd name="T91" fmla="*/ 63 h 294"/>
                <a:gd name="T92" fmla="*/ 198 w 284"/>
                <a:gd name="T93" fmla="*/ 25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4"/>
                <a:gd name="T142" fmla="*/ 0 h 294"/>
                <a:gd name="T143" fmla="*/ 284 w 284"/>
                <a:gd name="T144" fmla="*/ 294 h 2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4" h="294">
                  <a:moveTo>
                    <a:pt x="207" y="33"/>
                  </a:moveTo>
                  <a:lnTo>
                    <a:pt x="218" y="49"/>
                  </a:lnTo>
                  <a:lnTo>
                    <a:pt x="218" y="33"/>
                  </a:lnTo>
                  <a:lnTo>
                    <a:pt x="224" y="33"/>
                  </a:lnTo>
                  <a:lnTo>
                    <a:pt x="218" y="24"/>
                  </a:lnTo>
                  <a:lnTo>
                    <a:pt x="218" y="15"/>
                  </a:lnTo>
                  <a:lnTo>
                    <a:pt x="224" y="0"/>
                  </a:lnTo>
                  <a:lnTo>
                    <a:pt x="252" y="15"/>
                  </a:lnTo>
                  <a:lnTo>
                    <a:pt x="252" y="33"/>
                  </a:lnTo>
                  <a:lnTo>
                    <a:pt x="252" y="24"/>
                  </a:lnTo>
                  <a:lnTo>
                    <a:pt x="266" y="24"/>
                  </a:lnTo>
                  <a:lnTo>
                    <a:pt x="252" y="15"/>
                  </a:lnTo>
                  <a:lnTo>
                    <a:pt x="283" y="15"/>
                  </a:lnTo>
                  <a:lnTo>
                    <a:pt x="266" y="49"/>
                  </a:lnTo>
                  <a:lnTo>
                    <a:pt x="283" y="33"/>
                  </a:lnTo>
                  <a:lnTo>
                    <a:pt x="283" y="58"/>
                  </a:lnTo>
                  <a:lnTo>
                    <a:pt x="266" y="71"/>
                  </a:lnTo>
                  <a:lnTo>
                    <a:pt x="252" y="58"/>
                  </a:lnTo>
                  <a:lnTo>
                    <a:pt x="266" y="91"/>
                  </a:lnTo>
                  <a:lnTo>
                    <a:pt x="241" y="71"/>
                  </a:lnTo>
                  <a:lnTo>
                    <a:pt x="218" y="71"/>
                  </a:lnTo>
                  <a:lnTo>
                    <a:pt x="235" y="91"/>
                  </a:lnTo>
                  <a:lnTo>
                    <a:pt x="259" y="106"/>
                  </a:lnTo>
                  <a:lnTo>
                    <a:pt x="252" y="106"/>
                  </a:lnTo>
                  <a:lnTo>
                    <a:pt x="224" y="106"/>
                  </a:lnTo>
                  <a:lnTo>
                    <a:pt x="218" y="82"/>
                  </a:lnTo>
                  <a:lnTo>
                    <a:pt x="218" y="106"/>
                  </a:lnTo>
                  <a:lnTo>
                    <a:pt x="201" y="106"/>
                  </a:lnTo>
                  <a:lnTo>
                    <a:pt x="207" y="115"/>
                  </a:lnTo>
                  <a:lnTo>
                    <a:pt x="201" y="129"/>
                  </a:lnTo>
                  <a:lnTo>
                    <a:pt x="176" y="106"/>
                  </a:lnTo>
                  <a:lnTo>
                    <a:pt x="183" y="106"/>
                  </a:lnTo>
                  <a:lnTo>
                    <a:pt x="166" y="129"/>
                  </a:lnTo>
                  <a:lnTo>
                    <a:pt x="159" y="154"/>
                  </a:lnTo>
                  <a:lnTo>
                    <a:pt x="149" y="129"/>
                  </a:lnTo>
                  <a:lnTo>
                    <a:pt x="149" y="154"/>
                  </a:lnTo>
                  <a:lnTo>
                    <a:pt x="134" y="154"/>
                  </a:lnTo>
                  <a:lnTo>
                    <a:pt x="149" y="173"/>
                  </a:lnTo>
                  <a:lnTo>
                    <a:pt x="149" y="154"/>
                  </a:lnTo>
                  <a:lnTo>
                    <a:pt x="166" y="154"/>
                  </a:lnTo>
                  <a:lnTo>
                    <a:pt x="183" y="129"/>
                  </a:lnTo>
                  <a:lnTo>
                    <a:pt x="201" y="129"/>
                  </a:lnTo>
                  <a:lnTo>
                    <a:pt x="218" y="129"/>
                  </a:lnTo>
                  <a:lnTo>
                    <a:pt x="201" y="139"/>
                  </a:lnTo>
                  <a:lnTo>
                    <a:pt x="218" y="139"/>
                  </a:lnTo>
                  <a:lnTo>
                    <a:pt x="207" y="164"/>
                  </a:lnTo>
                  <a:lnTo>
                    <a:pt x="224" y="139"/>
                  </a:lnTo>
                  <a:lnTo>
                    <a:pt x="235" y="154"/>
                  </a:lnTo>
                  <a:lnTo>
                    <a:pt x="224" y="129"/>
                  </a:lnTo>
                  <a:lnTo>
                    <a:pt x="252" y="139"/>
                  </a:lnTo>
                  <a:lnTo>
                    <a:pt x="235" y="173"/>
                  </a:lnTo>
                  <a:lnTo>
                    <a:pt x="224" y="164"/>
                  </a:lnTo>
                  <a:lnTo>
                    <a:pt x="224" y="187"/>
                  </a:lnTo>
                  <a:lnTo>
                    <a:pt x="218" y="173"/>
                  </a:lnTo>
                  <a:lnTo>
                    <a:pt x="201" y="187"/>
                  </a:lnTo>
                  <a:lnTo>
                    <a:pt x="194" y="173"/>
                  </a:lnTo>
                  <a:lnTo>
                    <a:pt x="183" y="197"/>
                  </a:lnTo>
                  <a:lnTo>
                    <a:pt x="201" y="197"/>
                  </a:lnTo>
                  <a:lnTo>
                    <a:pt x="218" y="187"/>
                  </a:lnTo>
                  <a:lnTo>
                    <a:pt x="207" y="197"/>
                  </a:lnTo>
                  <a:lnTo>
                    <a:pt x="194" y="220"/>
                  </a:lnTo>
                  <a:lnTo>
                    <a:pt x="183" y="211"/>
                  </a:lnTo>
                  <a:lnTo>
                    <a:pt x="183" y="220"/>
                  </a:lnTo>
                  <a:lnTo>
                    <a:pt x="176" y="220"/>
                  </a:lnTo>
                  <a:lnTo>
                    <a:pt x="176" y="235"/>
                  </a:lnTo>
                  <a:lnTo>
                    <a:pt x="166" y="245"/>
                  </a:lnTo>
                  <a:lnTo>
                    <a:pt x="159" y="220"/>
                  </a:lnTo>
                  <a:lnTo>
                    <a:pt x="149" y="220"/>
                  </a:lnTo>
                  <a:lnTo>
                    <a:pt x="149" y="245"/>
                  </a:lnTo>
                  <a:lnTo>
                    <a:pt x="141" y="220"/>
                  </a:lnTo>
                  <a:lnTo>
                    <a:pt x="134" y="245"/>
                  </a:lnTo>
                  <a:lnTo>
                    <a:pt x="149" y="245"/>
                  </a:lnTo>
                  <a:lnTo>
                    <a:pt x="149" y="255"/>
                  </a:lnTo>
                  <a:lnTo>
                    <a:pt x="134" y="269"/>
                  </a:lnTo>
                  <a:lnTo>
                    <a:pt x="124" y="245"/>
                  </a:lnTo>
                  <a:lnTo>
                    <a:pt x="117" y="255"/>
                  </a:lnTo>
                  <a:lnTo>
                    <a:pt x="107" y="245"/>
                  </a:lnTo>
                  <a:lnTo>
                    <a:pt x="124" y="269"/>
                  </a:lnTo>
                  <a:lnTo>
                    <a:pt x="99" y="293"/>
                  </a:lnTo>
                  <a:lnTo>
                    <a:pt x="65" y="245"/>
                  </a:lnTo>
                  <a:lnTo>
                    <a:pt x="65" y="255"/>
                  </a:lnTo>
                  <a:lnTo>
                    <a:pt x="34" y="245"/>
                  </a:lnTo>
                  <a:lnTo>
                    <a:pt x="42" y="220"/>
                  </a:lnTo>
                  <a:lnTo>
                    <a:pt x="24" y="220"/>
                  </a:lnTo>
                  <a:lnTo>
                    <a:pt x="17" y="220"/>
                  </a:lnTo>
                  <a:lnTo>
                    <a:pt x="34" y="197"/>
                  </a:lnTo>
                  <a:lnTo>
                    <a:pt x="34" y="173"/>
                  </a:lnTo>
                  <a:lnTo>
                    <a:pt x="0" y="139"/>
                  </a:lnTo>
                  <a:lnTo>
                    <a:pt x="24" y="82"/>
                  </a:lnTo>
                  <a:lnTo>
                    <a:pt x="48" y="58"/>
                  </a:lnTo>
                  <a:lnTo>
                    <a:pt x="82" y="91"/>
                  </a:lnTo>
                  <a:lnTo>
                    <a:pt x="201" y="82"/>
                  </a:lnTo>
                  <a:lnTo>
                    <a:pt x="207" y="58"/>
                  </a:lnTo>
                  <a:lnTo>
                    <a:pt x="207" y="33"/>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16" name="Freeform 82"/>
            <p:cNvSpPr>
              <a:spLocks/>
            </p:cNvSpPr>
            <p:nvPr/>
          </p:nvSpPr>
          <p:spPr bwMode="auto">
            <a:xfrm>
              <a:off x="4709" y="1229"/>
              <a:ext cx="242" cy="279"/>
            </a:xfrm>
            <a:custGeom>
              <a:avLst/>
              <a:gdLst>
                <a:gd name="T0" fmla="*/ 199 w 244"/>
                <a:gd name="T1" fmla="*/ 190 h 305"/>
                <a:gd name="T2" fmla="*/ 206 w 244"/>
                <a:gd name="T3" fmla="*/ 213 h 305"/>
                <a:gd name="T4" fmla="*/ 182 w 244"/>
                <a:gd name="T5" fmla="*/ 213 h 305"/>
                <a:gd name="T6" fmla="*/ 199 w 244"/>
                <a:gd name="T7" fmla="*/ 213 h 305"/>
                <a:gd name="T8" fmla="*/ 223 w 244"/>
                <a:gd name="T9" fmla="*/ 233 h 305"/>
                <a:gd name="T10" fmla="*/ 233 w 244"/>
                <a:gd name="T11" fmla="*/ 233 h 305"/>
                <a:gd name="T12" fmla="*/ 241 w 244"/>
                <a:gd name="T13" fmla="*/ 256 h 305"/>
                <a:gd name="T14" fmla="*/ 216 w 244"/>
                <a:gd name="T15" fmla="*/ 278 h 305"/>
                <a:gd name="T16" fmla="*/ 193 w 244"/>
                <a:gd name="T17" fmla="*/ 256 h 305"/>
                <a:gd name="T18" fmla="*/ 206 w 244"/>
                <a:gd name="T19" fmla="*/ 278 h 305"/>
                <a:gd name="T20" fmla="*/ 165 w 244"/>
                <a:gd name="T21" fmla="*/ 278 h 305"/>
                <a:gd name="T22" fmla="*/ 141 w 244"/>
                <a:gd name="T23" fmla="*/ 243 h 305"/>
                <a:gd name="T24" fmla="*/ 124 w 244"/>
                <a:gd name="T25" fmla="*/ 225 h 305"/>
                <a:gd name="T26" fmla="*/ 100 w 244"/>
                <a:gd name="T27" fmla="*/ 203 h 305"/>
                <a:gd name="T28" fmla="*/ 64 w 244"/>
                <a:gd name="T29" fmla="*/ 190 h 305"/>
                <a:gd name="T30" fmla="*/ 25 w 244"/>
                <a:gd name="T31" fmla="*/ 106 h 305"/>
                <a:gd name="T32" fmla="*/ 0 w 244"/>
                <a:gd name="T33" fmla="*/ 41 h 305"/>
                <a:gd name="T34" fmla="*/ 0 w 244"/>
                <a:gd name="T35" fmla="*/ 0 h 305"/>
                <a:gd name="T36" fmla="*/ 42 w 244"/>
                <a:gd name="T37" fmla="*/ 41 h 305"/>
                <a:gd name="T38" fmla="*/ 75 w 244"/>
                <a:gd name="T39" fmla="*/ 53 h 305"/>
                <a:gd name="T40" fmla="*/ 75 w 244"/>
                <a:gd name="T41" fmla="*/ 63 h 305"/>
                <a:gd name="T42" fmla="*/ 89 w 244"/>
                <a:gd name="T43" fmla="*/ 63 h 305"/>
                <a:gd name="T44" fmla="*/ 117 w 244"/>
                <a:gd name="T45" fmla="*/ 93 h 305"/>
                <a:gd name="T46" fmla="*/ 134 w 244"/>
                <a:gd name="T47" fmla="*/ 93 h 305"/>
                <a:gd name="T48" fmla="*/ 134 w 244"/>
                <a:gd name="T49" fmla="*/ 106 h 305"/>
                <a:gd name="T50" fmla="*/ 141 w 244"/>
                <a:gd name="T51" fmla="*/ 106 h 305"/>
                <a:gd name="T52" fmla="*/ 158 w 244"/>
                <a:gd name="T53" fmla="*/ 138 h 305"/>
                <a:gd name="T54" fmla="*/ 176 w 244"/>
                <a:gd name="T55" fmla="*/ 138 h 305"/>
                <a:gd name="T56" fmla="*/ 158 w 244"/>
                <a:gd name="T57" fmla="*/ 159 h 305"/>
                <a:gd name="T58" fmla="*/ 199 w 244"/>
                <a:gd name="T59" fmla="*/ 190 h 3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4"/>
                <a:gd name="T91" fmla="*/ 0 h 305"/>
                <a:gd name="T92" fmla="*/ 244 w 244"/>
                <a:gd name="T93" fmla="*/ 305 h 30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4" h="305">
                  <a:moveTo>
                    <a:pt x="201" y="208"/>
                  </a:moveTo>
                  <a:lnTo>
                    <a:pt x="208" y="233"/>
                  </a:lnTo>
                  <a:lnTo>
                    <a:pt x="183" y="233"/>
                  </a:lnTo>
                  <a:lnTo>
                    <a:pt x="201" y="233"/>
                  </a:lnTo>
                  <a:lnTo>
                    <a:pt x="225" y="255"/>
                  </a:lnTo>
                  <a:lnTo>
                    <a:pt x="235" y="255"/>
                  </a:lnTo>
                  <a:lnTo>
                    <a:pt x="243" y="280"/>
                  </a:lnTo>
                  <a:lnTo>
                    <a:pt x="218" y="304"/>
                  </a:lnTo>
                  <a:lnTo>
                    <a:pt x="195" y="280"/>
                  </a:lnTo>
                  <a:lnTo>
                    <a:pt x="208" y="304"/>
                  </a:lnTo>
                  <a:lnTo>
                    <a:pt x="166" y="304"/>
                  </a:lnTo>
                  <a:lnTo>
                    <a:pt x="142" y="266"/>
                  </a:lnTo>
                  <a:lnTo>
                    <a:pt x="125" y="246"/>
                  </a:lnTo>
                  <a:lnTo>
                    <a:pt x="101" y="222"/>
                  </a:lnTo>
                  <a:lnTo>
                    <a:pt x="65" y="208"/>
                  </a:lnTo>
                  <a:lnTo>
                    <a:pt x="25" y="116"/>
                  </a:lnTo>
                  <a:lnTo>
                    <a:pt x="0" y="45"/>
                  </a:lnTo>
                  <a:lnTo>
                    <a:pt x="0" y="0"/>
                  </a:lnTo>
                  <a:lnTo>
                    <a:pt x="42" y="45"/>
                  </a:lnTo>
                  <a:lnTo>
                    <a:pt x="76" y="58"/>
                  </a:lnTo>
                  <a:lnTo>
                    <a:pt x="76" y="69"/>
                  </a:lnTo>
                  <a:lnTo>
                    <a:pt x="90" y="69"/>
                  </a:lnTo>
                  <a:lnTo>
                    <a:pt x="118" y="102"/>
                  </a:lnTo>
                  <a:lnTo>
                    <a:pt x="135" y="102"/>
                  </a:lnTo>
                  <a:lnTo>
                    <a:pt x="135" y="116"/>
                  </a:lnTo>
                  <a:lnTo>
                    <a:pt x="142" y="116"/>
                  </a:lnTo>
                  <a:lnTo>
                    <a:pt x="159" y="151"/>
                  </a:lnTo>
                  <a:lnTo>
                    <a:pt x="177" y="151"/>
                  </a:lnTo>
                  <a:lnTo>
                    <a:pt x="159" y="174"/>
                  </a:lnTo>
                  <a:lnTo>
                    <a:pt x="201" y="208"/>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317" name="Freeform 83"/>
            <p:cNvSpPr>
              <a:spLocks/>
            </p:cNvSpPr>
            <p:nvPr/>
          </p:nvSpPr>
          <p:spPr bwMode="auto">
            <a:xfrm>
              <a:off x="3721" y="2499"/>
              <a:ext cx="419" cy="308"/>
            </a:xfrm>
            <a:custGeom>
              <a:avLst/>
              <a:gdLst>
                <a:gd name="T0" fmla="*/ 383 w 423"/>
                <a:gd name="T1" fmla="*/ 187 h 337"/>
                <a:gd name="T2" fmla="*/ 376 w 423"/>
                <a:gd name="T3" fmla="*/ 187 h 337"/>
                <a:gd name="T4" fmla="*/ 344 w 423"/>
                <a:gd name="T5" fmla="*/ 213 h 337"/>
                <a:gd name="T6" fmla="*/ 327 w 423"/>
                <a:gd name="T7" fmla="*/ 225 h 337"/>
                <a:gd name="T8" fmla="*/ 337 w 423"/>
                <a:gd name="T9" fmla="*/ 213 h 337"/>
                <a:gd name="T10" fmla="*/ 327 w 423"/>
                <a:gd name="T11" fmla="*/ 213 h 337"/>
                <a:gd name="T12" fmla="*/ 327 w 423"/>
                <a:gd name="T13" fmla="*/ 225 h 337"/>
                <a:gd name="T14" fmla="*/ 296 w 423"/>
                <a:gd name="T15" fmla="*/ 257 h 337"/>
                <a:gd name="T16" fmla="*/ 247 w 423"/>
                <a:gd name="T17" fmla="*/ 207 h 337"/>
                <a:gd name="T18" fmla="*/ 213 w 423"/>
                <a:gd name="T19" fmla="*/ 225 h 337"/>
                <a:gd name="T20" fmla="*/ 205 w 423"/>
                <a:gd name="T21" fmla="*/ 213 h 337"/>
                <a:gd name="T22" fmla="*/ 198 w 423"/>
                <a:gd name="T23" fmla="*/ 213 h 337"/>
                <a:gd name="T24" fmla="*/ 188 w 423"/>
                <a:gd name="T25" fmla="*/ 225 h 337"/>
                <a:gd name="T26" fmla="*/ 171 w 423"/>
                <a:gd name="T27" fmla="*/ 207 h 337"/>
                <a:gd name="T28" fmla="*/ 163 w 423"/>
                <a:gd name="T29" fmla="*/ 213 h 337"/>
                <a:gd name="T30" fmla="*/ 157 w 423"/>
                <a:gd name="T31" fmla="*/ 238 h 337"/>
                <a:gd name="T32" fmla="*/ 132 w 423"/>
                <a:gd name="T33" fmla="*/ 238 h 337"/>
                <a:gd name="T34" fmla="*/ 115 w 423"/>
                <a:gd name="T35" fmla="*/ 238 h 337"/>
                <a:gd name="T36" fmla="*/ 84 w 423"/>
                <a:gd name="T37" fmla="*/ 213 h 337"/>
                <a:gd name="T38" fmla="*/ 67 w 423"/>
                <a:gd name="T39" fmla="*/ 225 h 337"/>
                <a:gd name="T40" fmla="*/ 45 w 423"/>
                <a:gd name="T41" fmla="*/ 225 h 337"/>
                <a:gd name="T42" fmla="*/ 18 w 423"/>
                <a:gd name="T43" fmla="*/ 207 h 337"/>
                <a:gd name="T44" fmla="*/ 52 w 423"/>
                <a:gd name="T45" fmla="*/ 162 h 337"/>
                <a:gd name="T46" fmla="*/ 18 w 423"/>
                <a:gd name="T47" fmla="*/ 132 h 337"/>
                <a:gd name="T48" fmla="*/ 0 w 423"/>
                <a:gd name="T49" fmla="*/ 117 h 337"/>
                <a:gd name="T50" fmla="*/ 18 w 423"/>
                <a:gd name="T51" fmla="*/ 106 h 337"/>
                <a:gd name="T52" fmla="*/ 91 w 423"/>
                <a:gd name="T53" fmla="*/ 6 h 337"/>
                <a:gd name="T54" fmla="*/ 149 w 423"/>
                <a:gd name="T55" fmla="*/ 0 h 337"/>
                <a:gd name="T56" fmla="*/ 163 w 423"/>
                <a:gd name="T57" fmla="*/ 6 h 337"/>
                <a:gd name="T58" fmla="*/ 327 w 423"/>
                <a:gd name="T59" fmla="*/ 6 h 337"/>
                <a:gd name="T60" fmla="*/ 383 w 423"/>
                <a:gd name="T61" fmla="*/ 151 h 337"/>
                <a:gd name="T62" fmla="*/ 410 w 423"/>
                <a:gd name="T63" fmla="*/ 169 h 337"/>
                <a:gd name="T64" fmla="*/ 383 w 423"/>
                <a:gd name="T65" fmla="*/ 187 h 3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3"/>
                <a:gd name="T100" fmla="*/ 0 h 337"/>
                <a:gd name="T101" fmla="*/ 423 w 423"/>
                <a:gd name="T102" fmla="*/ 337 h 3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3" h="337">
                  <a:moveTo>
                    <a:pt x="395" y="245"/>
                  </a:moveTo>
                  <a:lnTo>
                    <a:pt x="388" y="245"/>
                  </a:lnTo>
                  <a:lnTo>
                    <a:pt x="353" y="279"/>
                  </a:lnTo>
                  <a:lnTo>
                    <a:pt x="336" y="294"/>
                  </a:lnTo>
                  <a:lnTo>
                    <a:pt x="346" y="279"/>
                  </a:lnTo>
                  <a:lnTo>
                    <a:pt x="336" y="279"/>
                  </a:lnTo>
                  <a:lnTo>
                    <a:pt x="336" y="294"/>
                  </a:lnTo>
                  <a:lnTo>
                    <a:pt x="305" y="336"/>
                  </a:lnTo>
                  <a:lnTo>
                    <a:pt x="253" y="270"/>
                  </a:lnTo>
                  <a:lnTo>
                    <a:pt x="219" y="294"/>
                  </a:lnTo>
                  <a:lnTo>
                    <a:pt x="211" y="279"/>
                  </a:lnTo>
                  <a:lnTo>
                    <a:pt x="204" y="279"/>
                  </a:lnTo>
                  <a:lnTo>
                    <a:pt x="194" y="294"/>
                  </a:lnTo>
                  <a:lnTo>
                    <a:pt x="177" y="270"/>
                  </a:lnTo>
                  <a:lnTo>
                    <a:pt x="169" y="279"/>
                  </a:lnTo>
                  <a:lnTo>
                    <a:pt x="163" y="312"/>
                  </a:lnTo>
                  <a:lnTo>
                    <a:pt x="135" y="312"/>
                  </a:lnTo>
                  <a:lnTo>
                    <a:pt x="118" y="312"/>
                  </a:lnTo>
                  <a:lnTo>
                    <a:pt x="87" y="279"/>
                  </a:lnTo>
                  <a:lnTo>
                    <a:pt x="70" y="294"/>
                  </a:lnTo>
                  <a:lnTo>
                    <a:pt x="45" y="294"/>
                  </a:lnTo>
                  <a:lnTo>
                    <a:pt x="18" y="270"/>
                  </a:lnTo>
                  <a:lnTo>
                    <a:pt x="52" y="212"/>
                  </a:lnTo>
                  <a:lnTo>
                    <a:pt x="18" y="173"/>
                  </a:lnTo>
                  <a:lnTo>
                    <a:pt x="0" y="153"/>
                  </a:lnTo>
                  <a:lnTo>
                    <a:pt x="18" y="139"/>
                  </a:lnTo>
                  <a:lnTo>
                    <a:pt x="94" y="9"/>
                  </a:lnTo>
                  <a:lnTo>
                    <a:pt x="152" y="0"/>
                  </a:lnTo>
                  <a:lnTo>
                    <a:pt x="169" y="9"/>
                  </a:lnTo>
                  <a:lnTo>
                    <a:pt x="336" y="9"/>
                  </a:lnTo>
                  <a:lnTo>
                    <a:pt x="395" y="197"/>
                  </a:lnTo>
                  <a:lnTo>
                    <a:pt x="422" y="221"/>
                  </a:lnTo>
                  <a:lnTo>
                    <a:pt x="395" y="245"/>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18" name="Freeform 84"/>
            <p:cNvSpPr>
              <a:spLocks/>
            </p:cNvSpPr>
            <p:nvPr/>
          </p:nvSpPr>
          <p:spPr bwMode="auto">
            <a:xfrm>
              <a:off x="4656" y="1335"/>
              <a:ext cx="228" cy="213"/>
            </a:xfrm>
            <a:custGeom>
              <a:avLst/>
              <a:gdLst>
                <a:gd name="T0" fmla="*/ 176 w 230"/>
                <a:gd name="T1" fmla="*/ 127 h 233"/>
                <a:gd name="T2" fmla="*/ 159 w 230"/>
                <a:gd name="T3" fmla="*/ 137 h 233"/>
                <a:gd name="T4" fmla="*/ 176 w 230"/>
                <a:gd name="T5" fmla="*/ 137 h 233"/>
                <a:gd name="T6" fmla="*/ 227 w 230"/>
                <a:gd name="T7" fmla="*/ 195 h 233"/>
                <a:gd name="T8" fmla="*/ 210 w 230"/>
                <a:gd name="T9" fmla="*/ 195 h 233"/>
                <a:gd name="T10" fmla="*/ 176 w 230"/>
                <a:gd name="T11" fmla="*/ 195 h 233"/>
                <a:gd name="T12" fmla="*/ 176 w 230"/>
                <a:gd name="T13" fmla="*/ 172 h 233"/>
                <a:gd name="T14" fmla="*/ 169 w 230"/>
                <a:gd name="T15" fmla="*/ 181 h 233"/>
                <a:gd name="T16" fmla="*/ 142 w 230"/>
                <a:gd name="T17" fmla="*/ 159 h 233"/>
                <a:gd name="T18" fmla="*/ 117 w 230"/>
                <a:gd name="T19" fmla="*/ 172 h 233"/>
                <a:gd name="T20" fmla="*/ 110 w 230"/>
                <a:gd name="T21" fmla="*/ 127 h 233"/>
                <a:gd name="T22" fmla="*/ 110 w 230"/>
                <a:gd name="T23" fmla="*/ 150 h 233"/>
                <a:gd name="T24" fmla="*/ 76 w 230"/>
                <a:gd name="T25" fmla="*/ 119 h 233"/>
                <a:gd name="T26" fmla="*/ 68 w 230"/>
                <a:gd name="T27" fmla="*/ 127 h 233"/>
                <a:gd name="T28" fmla="*/ 117 w 230"/>
                <a:gd name="T29" fmla="*/ 172 h 233"/>
                <a:gd name="T30" fmla="*/ 135 w 230"/>
                <a:gd name="T31" fmla="*/ 172 h 233"/>
                <a:gd name="T32" fmla="*/ 159 w 230"/>
                <a:gd name="T33" fmla="*/ 195 h 233"/>
                <a:gd name="T34" fmla="*/ 142 w 230"/>
                <a:gd name="T35" fmla="*/ 204 h 233"/>
                <a:gd name="T36" fmla="*/ 93 w 230"/>
                <a:gd name="T37" fmla="*/ 212 h 233"/>
                <a:gd name="T38" fmla="*/ 58 w 230"/>
                <a:gd name="T39" fmla="*/ 195 h 233"/>
                <a:gd name="T40" fmla="*/ 42 w 230"/>
                <a:gd name="T41" fmla="*/ 204 h 233"/>
                <a:gd name="T42" fmla="*/ 10 w 230"/>
                <a:gd name="T43" fmla="*/ 195 h 233"/>
                <a:gd name="T44" fmla="*/ 0 w 230"/>
                <a:gd name="T45" fmla="*/ 83 h 233"/>
                <a:gd name="T46" fmla="*/ 10 w 230"/>
                <a:gd name="T47" fmla="*/ 22 h 233"/>
                <a:gd name="T48" fmla="*/ 17 w 230"/>
                <a:gd name="T49" fmla="*/ 8 h 233"/>
                <a:gd name="T50" fmla="*/ 76 w 230"/>
                <a:gd name="T51" fmla="*/ 0 h 233"/>
                <a:gd name="T52" fmla="*/ 117 w 230"/>
                <a:gd name="T53" fmla="*/ 83 h 233"/>
                <a:gd name="T54" fmla="*/ 152 w 230"/>
                <a:gd name="T55" fmla="*/ 97 h 233"/>
                <a:gd name="T56" fmla="*/ 176 w 230"/>
                <a:gd name="T57" fmla="*/ 119 h 233"/>
                <a:gd name="T58" fmla="*/ 176 w 230"/>
                <a:gd name="T59" fmla="*/ 127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0"/>
                <a:gd name="T91" fmla="*/ 0 h 233"/>
                <a:gd name="T92" fmla="*/ 230 w 230"/>
                <a:gd name="T93" fmla="*/ 233 h 2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0" h="233">
                  <a:moveTo>
                    <a:pt x="178" y="139"/>
                  </a:moveTo>
                  <a:lnTo>
                    <a:pt x="160" y="150"/>
                  </a:lnTo>
                  <a:lnTo>
                    <a:pt x="178" y="150"/>
                  </a:lnTo>
                  <a:lnTo>
                    <a:pt x="229" y="213"/>
                  </a:lnTo>
                  <a:lnTo>
                    <a:pt x="212" y="213"/>
                  </a:lnTo>
                  <a:lnTo>
                    <a:pt x="178" y="213"/>
                  </a:lnTo>
                  <a:lnTo>
                    <a:pt x="178" y="188"/>
                  </a:lnTo>
                  <a:lnTo>
                    <a:pt x="170" y="198"/>
                  </a:lnTo>
                  <a:lnTo>
                    <a:pt x="143" y="174"/>
                  </a:lnTo>
                  <a:lnTo>
                    <a:pt x="118" y="188"/>
                  </a:lnTo>
                  <a:lnTo>
                    <a:pt x="111" y="139"/>
                  </a:lnTo>
                  <a:lnTo>
                    <a:pt x="111" y="164"/>
                  </a:lnTo>
                  <a:lnTo>
                    <a:pt x="77" y="130"/>
                  </a:lnTo>
                  <a:lnTo>
                    <a:pt x="69" y="139"/>
                  </a:lnTo>
                  <a:lnTo>
                    <a:pt x="118" y="188"/>
                  </a:lnTo>
                  <a:lnTo>
                    <a:pt x="136" y="188"/>
                  </a:lnTo>
                  <a:lnTo>
                    <a:pt x="160" y="213"/>
                  </a:lnTo>
                  <a:lnTo>
                    <a:pt x="143" y="223"/>
                  </a:lnTo>
                  <a:lnTo>
                    <a:pt x="94" y="232"/>
                  </a:lnTo>
                  <a:lnTo>
                    <a:pt x="59" y="213"/>
                  </a:lnTo>
                  <a:lnTo>
                    <a:pt x="42" y="223"/>
                  </a:lnTo>
                  <a:lnTo>
                    <a:pt x="10" y="213"/>
                  </a:lnTo>
                  <a:lnTo>
                    <a:pt x="0" y="91"/>
                  </a:lnTo>
                  <a:lnTo>
                    <a:pt x="10" y="24"/>
                  </a:lnTo>
                  <a:lnTo>
                    <a:pt x="17" y="9"/>
                  </a:lnTo>
                  <a:lnTo>
                    <a:pt x="77" y="0"/>
                  </a:lnTo>
                  <a:lnTo>
                    <a:pt x="118" y="91"/>
                  </a:lnTo>
                  <a:lnTo>
                    <a:pt x="153" y="106"/>
                  </a:lnTo>
                  <a:lnTo>
                    <a:pt x="178" y="130"/>
                  </a:lnTo>
                  <a:lnTo>
                    <a:pt x="178" y="139"/>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319" name="Freeform 85"/>
            <p:cNvSpPr>
              <a:spLocks/>
            </p:cNvSpPr>
            <p:nvPr/>
          </p:nvSpPr>
          <p:spPr bwMode="auto">
            <a:xfrm>
              <a:off x="3245" y="1209"/>
              <a:ext cx="198" cy="223"/>
            </a:xfrm>
            <a:custGeom>
              <a:avLst/>
              <a:gdLst>
                <a:gd name="T0" fmla="*/ 193 w 200"/>
                <a:gd name="T1" fmla="*/ 0 h 244"/>
                <a:gd name="T2" fmla="*/ 186 w 200"/>
                <a:gd name="T3" fmla="*/ 186 h 244"/>
                <a:gd name="T4" fmla="*/ 103 w 200"/>
                <a:gd name="T5" fmla="*/ 186 h 244"/>
                <a:gd name="T6" fmla="*/ 0 w 200"/>
                <a:gd name="T7" fmla="*/ 175 h 244"/>
                <a:gd name="T8" fmla="*/ 7 w 200"/>
                <a:gd name="T9" fmla="*/ 0 h 244"/>
                <a:gd name="T10" fmla="*/ 193 w 200"/>
                <a:gd name="T11" fmla="*/ 0 h 244"/>
                <a:gd name="T12" fmla="*/ 0 60000 65536"/>
                <a:gd name="T13" fmla="*/ 0 60000 65536"/>
                <a:gd name="T14" fmla="*/ 0 60000 65536"/>
                <a:gd name="T15" fmla="*/ 0 60000 65536"/>
                <a:gd name="T16" fmla="*/ 0 60000 65536"/>
                <a:gd name="T17" fmla="*/ 0 60000 65536"/>
                <a:gd name="T18" fmla="*/ 0 w 200"/>
                <a:gd name="T19" fmla="*/ 0 h 244"/>
                <a:gd name="T20" fmla="*/ 200 w 200"/>
                <a:gd name="T21" fmla="*/ 244 h 244"/>
              </a:gdLst>
              <a:ahLst/>
              <a:cxnLst>
                <a:cxn ang="T12">
                  <a:pos x="T0" y="T1"/>
                </a:cxn>
                <a:cxn ang="T13">
                  <a:pos x="T2" y="T3"/>
                </a:cxn>
                <a:cxn ang="T14">
                  <a:pos x="T4" y="T5"/>
                </a:cxn>
                <a:cxn ang="T15">
                  <a:pos x="T6" y="T7"/>
                </a:cxn>
                <a:cxn ang="T16">
                  <a:pos x="T8" y="T9"/>
                </a:cxn>
                <a:cxn ang="T17">
                  <a:pos x="T10" y="T11"/>
                </a:cxn>
              </a:cxnLst>
              <a:rect l="T18" t="T19" r="T20" b="T21"/>
              <a:pathLst>
                <a:path w="200" h="244">
                  <a:moveTo>
                    <a:pt x="199" y="0"/>
                  </a:moveTo>
                  <a:lnTo>
                    <a:pt x="192" y="243"/>
                  </a:lnTo>
                  <a:lnTo>
                    <a:pt x="106" y="243"/>
                  </a:lnTo>
                  <a:lnTo>
                    <a:pt x="0" y="229"/>
                  </a:lnTo>
                  <a:lnTo>
                    <a:pt x="7" y="0"/>
                  </a:lnTo>
                  <a:lnTo>
                    <a:pt x="199" y="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0" name="Freeform 86"/>
            <p:cNvSpPr>
              <a:spLocks/>
            </p:cNvSpPr>
            <p:nvPr/>
          </p:nvSpPr>
          <p:spPr bwMode="auto">
            <a:xfrm>
              <a:off x="4046" y="1719"/>
              <a:ext cx="339" cy="354"/>
            </a:xfrm>
            <a:custGeom>
              <a:avLst/>
              <a:gdLst>
                <a:gd name="T0" fmla="*/ 274 w 342"/>
                <a:gd name="T1" fmla="*/ 97 h 387"/>
                <a:gd name="T2" fmla="*/ 290 w 342"/>
                <a:gd name="T3" fmla="*/ 128 h 387"/>
                <a:gd name="T4" fmla="*/ 307 w 342"/>
                <a:gd name="T5" fmla="*/ 173 h 387"/>
                <a:gd name="T6" fmla="*/ 338 w 342"/>
                <a:gd name="T7" fmla="*/ 195 h 387"/>
                <a:gd name="T8" fmla="*/ 331 w 342"/>
                <a:gd name="T9" fmla="*/ 195 h 387"/>
                <a:gd name="T10" fmla="*/ 307 w 342"/>
                <a:gd name="T11" fmla="*/ 195 h 387"/>
                <a:gd name="T12" fmla="*/ 290 w 342"/>
                <a:gd name="T13" fmla="*/ 225 h 387"/>
                <a:gd name="T14" fmla="*/ 274 w 342"/>
                <a:gd name="T15" fmla="*/ 300 h 387"/>
                <a:gd name="T16" fmla="*/ 256 w 342"/>
                <a:gd name="T17" fmla="*/ 322 h 387"/>
                <a:gd name="T18" fmla="*/ 256 w 342"/>
                <a:gd name="T19" fmla="*/ 330 h 387"/>
                <a:gd name="T20" fmla="*/ 239 w 342"/>
                <a:gd name="T21" fmla="*/ 345 h 387"/>
                <a:gd name="T22" fmla="*/ 222 w 342"/>
                <a:gd name="T23" fmla="*/ 322 h 387"/>
                <a:gd name="T24" fmla="*/ 191 w 342"/>
                <a:gd name="T25" fmla="*/ 353 h 387"/>
                <a:gd name="T26" fmla="*/ 173 w 342"/>
                <a:gd name="T27" fmla="*/ 345 h 387"/>
                <a:gd name="T28" fmla="*/ 140 w 342"/>
                <a:gd name="T29" fmla="*/ 322 h 387"/>
                <a:gd name="T30" fmla="*/ 123 w 342"/>
                <a:gd name="T31" fmla="*/ 292 h 387"/>
                <a:gd name="T32" fmla="*/ 100 w 342"/>
                <a:gd name="T33" fmla="*/ 225 h 387"/>
                <a:gd name="T34" fmla="*/ 41 w 342"/>
                <a:gd name="T35" fmla="*/ 173 h 387"/>
                <a:gd name="T36" fmla="*/ 0 w 342"/>
                <a:gd name="T37" fmla="*/ 128 h 387"/>
                <a:gd name="T38" fmla="*/ 24 w 342"/>
                <a:gd name="T39" fmla="*/ 106 h 387"/>
                <a:gd name="T40" fmla="*/ 123 w 342"/>
                <a:gd name="T41" fmla="*/ 23 h 387"/>
                <a:gd name="T42" fmla="*/ 151 w 342"/>
                <a:gd name="T43" fmla="*/ 23 h 387"/>
                <a:gd name="T44" fmla="*/ 165 w 342"/>
                <a:gd name="T45" fmla="*/ 0 h 387"/>
                <a:gd name="T46" fmla="*/ 191 w 342"/>
                <a:gd name="T47" fmla="*/ 14 h 387"/>
                <a:gd name="T48" fmla="*/ 239 w 342"/>
                <a:gd name="T49" fmla="*/ 31 h 387"/>
                <a:gd name="T50" fmla="*/ 239 w 342"/>
                <a:gd name="T51" fmla="*/ 45 h 387"/>
                <a:gd name="T52" fmla="*/ 267 w 342"/>
                <a:gd name="T53" fmla="*/ 45 h 387"/>
                <a:gd name="T54" fmla="*/ 290 w 342"/>
                <a:gd name="T55" fmla="*/ 67 h 387"/>
                <a:gd name="T56" fmla="*/ 274 w 342"/>
                <a:gd name="T57" fmla="*/ 97 h 3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2"/>
                <a:gd name="T88" fmla="*/ 0 h 387"/>
                <a:gd name="T89" fmla="*/ 342 w 342"/>
                <a:gd name="T90" fmla="*/ 387 h 3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2" h="387">
                  <a:moveTo>
                    <a:pt x="276" y="106"/>
                  </a:moveTo>
                  <a:lnTo>
                    <a:pt x="293" y="140"/>
                  </a:lnTo>
                  <a:lnTo>
                    <a:pt x="310" y="189"/>
                  </a:lnTo>
                  <a:lnTo>
                    <a:pt x="341" y="213"/>
                  </a:lnTo>
                  <a:lnTo>
                    <a:pt x="334" y="213"/>
                  </a:lnTo>
                  <a:lnTo>
                    <a:pt x="310" y="213"/>
                  </a:lnTo>
                  <a:lnTo>
                    <a:pt x="293" y="246"/>
                  </a:lnTo>
                  <a:lnTo>
                    <a:pt x="276" y="328"/>
                  </a:lnTo>
                  <a:lnTo>
                    <a:pt x="258" y="352"/>
                  </a:lnTo>
                  <a:lnTo>
                    <a:pt x="258" y="361"/>
                  </a:lnTo>
                  <a:lnTo>
                    <a:pt x="241" y="377"/>
                  </a:lnTo>
                  <a:lnTo>
                    <a:pt x="224" y="352"/>
                  </a:lnTo>
                  <a:lnTo>
                    <a:pt x="193" y="386"/>
                  </a:lnTo>
                  <a:lnTo>
                    <a:pt x="175" y="377"/>
                  </a:lnTo>
                  <a:lnTo>
                    <a:pt x="141" y="352"/>
                  </a:lnTo>
                  <a:lnTo>
                    <a:pt x="124" y="319"/>
                  </a:lnTo>
                  <a:lnTo>
                    <a:pt x="101" y="246"/>
                  </a:lnTo>
                  <a:lnTo>
                    <a:pt x="41" y="189"/>
                  </a:lnTo>
                  <a:lnTo>
                    <a:pt x="0" y="140"/>
                  </a:lnTo>
                  <a:lnTo>
                    <a:pt x="24" y="116"/>
                  </a:lnTo>
                  <a:lnTo>
                    <a:pt x="124" y="25"/>
                  </a:lnTo>
                  <a:lnTo>
                    <a:pt x="152" y="25"/>
                  </a:lnTo>
                  <a:lnTo>
                    <a:pt x="166" y="0"/>
                  </a:lnTo>
                  <a:lnTo>
                    <a:pt x="193" y="15"/>
                  </a:lnTo>
                  <a:lnTo>
                    <a:pt x="241" y="34"/>
                  </a:lnTo>
                  <a:lnTo>
                    <a:pt x="241" y="49"/>
                  </a:lnTo>
                  <a:lnTo>
                    <a:pt x="269" y="49"/>
                  </a:lnTo>
                  <a:lnTo>
                    <a:pt x="293" y="73"/>
                  </a:lnTo>
                  <a:lnTo>
                    <a:pt x="276" y="106"/>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321" name="Freeform 87"/>
            <p:cNvSpPr>
              <a:spLocks/>
            </p:cNvSpPr>
            <p:nvPr/>
          </p:nvSpPr>
          <p:spPr bwMode="auto">
            <a:xfrm>
              <a:off x="1472" y="2018"/>
              <a:ext cx="216" cy="160"/>
            </a:xfrm>
            <a:custGeom>
              <a:avLst/>
              <a:gdLst>
                <a:gd name="T0" fmla="*/ 49 w 219"/>
                <a:gd name="T1" fmla="*/ 126 h 175"/>
                <a:gd name="T2" fmla="*/ 17 w 219"/>
                <a:gd name="T3" fmla="*/ 133 h 175"/>
                <a:gd name="T4" fmla="*/ 0 w 219"/>
                <a:gd name="T5" fmla="*/ 126 h 175"/>
                <a:gd name="T6" fmla="*/ 10 w 219"/>
                <a:gd name="T7" fmla="*/ 70 h 175"/>
                <a:gd name="T8" fmla="*/ 49 w 219"/>
                <a:gd name="T9" fmla="*/ 8 h 175"/>
                <a:gd name="T10" fmla="*/ 107 w 219"/>
                <a:gd name="T11" fmla="*/ 0 h 175"/>
                <a:gd name="T12" fmla="*/ 129 w 219"/>
                <a:gd name="T13" fmla="*/ 8 h 175"/>
                <a:gd name="T14" fmla="*/ 209 w 219"/>
                <a:gd name="T15" fmla="*/ 90 h 175"/>
                <a:gd name="T16" fmla="*/ 209 w 219"/>
                <a:gd name="T17" fmla="*/ 133 h 175"/>
                <a:gd name="T18" fmla="*/ 49 w 219"/>
                <a:gd name="T19" fmla="*/ 12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
                <a:gd name="T31" fmla="*/ 0 h 175"/>
                <a:gd name="T32" fmla="*/ 219 w 219"/>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 h="175">
                  <a:moveTo>
                    <a:pt x="52" y="165"/>
                  </a:moveTo>
                  <a:lnTo>
                    <a:pt x="17" y="174"/>
                  </a:lnTo>
                  <a:lnTo>
                    <a:pt x="0" y="165"/>
                  </a:lnTo>
                  <a:lnTo>
                    <a:pt x="10" y="92"/>
                  </a:lnTo>
                  <a:lnTo>
                    <a:pt x="52" y="11"/>
                  </a:lnTo>
                  <a:lnTo>
                    <a:pt x="111" y="0"/>
                  </a:lnTo>
                  <a:lnTo>
                    <a:pt x="135" y="11"/>
                  </a:lnTo>
                  <a:lnTo>
                    <a:pt x="218" y="117"/>
                  </a:lnTo>
                  <a:lnTo>
                    <a:pt x="218" y="174"/>
                  </a:lnTo>
                  <a:lnTo>
                    <a:pt x="52" y="165"/>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2" name="Freeform 88"/>
            <p:cNvSpPr>
              <a:spLocks/>
            </p:cNvSpPr>
            <p:nvPr/>
          </p:nvSpPr>
          <p:spPr bwMode="auto">
            <a:xfrm>
              <a:off x="2738" y="1657"/>
              <a:ext cx="292" cy="295"/>
            </a:xfrm>
            <a:custGeom>
              <a:avLst/>
              <a:gdLst>
                <a:gd name="T0" fmla="*/ 285 w 295"/>
                <a:gd name="T1" fmla="*/ 44 h 323"/>
                <a:gd name="T2" fmla="*/ 278 w 295"/>
                <a:gd name="T3" fmla="*/ 238 h 323"/>
                <a:gd name="T4" fmla="*/ 163 w 295"/>
                <a:gd name="T5" fmla="*/ 238 h 323"/>
                <a:gd name="T6" fmla="*/ 0 w 295"/>
                <a:gd name="T7" fmla="*/ 246 h 323"/>
                <a:gd name="T8" fmla="*/ 11 w 295"/>
                <a:gd name="T9" fmla="*/ 0 h 323"/>
                <a:gd name="T10" fmla="*/ 285 w 295"/>
                <a:gd name="T11" fmla="*/ 15 h 323"/>
                <a:gd name="T12" fmla="*/ 285 w 295"/>
                <a:gd name="T13" fmla="*/ 44 h 323"/>
                <a:gd name="T14" fmla="*/ 0 60000 65536"/>
                <a:gd name="T15" fmla="*/ 0 60000 65536"/>
                <a:gd name="T16" fmla="*/ 0 60000 65536"/>
                <a:gd name="T17" fmla="*/ 0 60000 65536"/>
                <a:gd name="T18" fmla="*/ 0 60000 65536"/>
                <a:gd name="T19" fmla="*/ 0 60000 65536"/>
                <a:gd name="T20" fmla="*/ 0 60000 65536"/>
                <a:gd name="T21" fmla="*/ 0 w 295"/>
                <a:gd name="T22" fmla="*/ 0 h 323"/>
                <a:gd name="T23" fmla="*/ 295 w 295"/>
                <a:gd name="T24" fmla="*/ 323 h 3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323">
                  <a:moveTo>
                    <a:pt x="294" y="58"/>
                  </a:moveTo>
                  <a:lnTo>
                    <a:pt x="287" y="313"/>
                  </a:lnTo>
                  <a:lnTo>
                    <a:pt x="169" y="313"/>
                  </a:lnTo>
                  <a:lnTo>
                    <a:pt x="0" y="322"/>
                  </a:lnTo>
                  <a:lnTo>
                    <a:pt x="11" y="0"/>
                  </a:lnTo>
                  <a:lnTo>
                    <a:pt x="294" y="20"/>
                  </a:lnTo>
                  <a:lnTo>
                    <a:pt x="294" y="58"/>
                  </a:lnTo>
                </a:path>
              </a:pathLst>
            </a:custGeom>
            <a:solidFill>
              <a:srgbClr val="00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3" name="Freeform 89"/>
            <p:cNvSpPr>
              <a:spLocks/>
            </p:cNvSpPr>
            <p:nvPr/>
          </p:nvSpPr>
          <p:spPr bwMode="auto">
            <a:xfrm>
              <a:off x="2732" y="2177"/>
              <a:ext cx="346" cy="271"/>
            </a:xfrm>
            <a:custGeom>
              <a:avLst/>
              <a:gdLst>
                <a:gd name="T0" fmla="*/ 80 w 349"/>
                <a:gd name="T1" fmla="*/ 226 h 296"/>
                <a:gd name="T2" fmla="*/ 128 w 349"/>
                <a:gd name="T3" fmla="*/ 170 h 296"/>
                <a:gd name="T4" fmla="*/ 114 w 349"/>
                <a:gd name="T5" fmla="*/ 125 h 296"/>
                <a:gd name="T6" fmla="*/ 97 w 349"/>
                <a:gd name="T7" fmla="*/ 107 h 296"/>
                <a:gd name="T8" fmla="*/ 114 w 349"/>
                <a:gd name="T9" fmla="*/ 81 h 296"/>
                <a:gd name="T10" fmla="*/ 87 w 349"/>
                <a:gd name="T11" fmla="*/ 74 h 296"/>
                <a:gd name="T12" fmla="*/ 80 w 349"/>
                <a:gd name="T13" fmla="*/ 45 h 296"/>
                <a:gd name="T14" fmla="*/ 41 w 349"/>
                <a:gd name="T15" fmla="*/ 63 h 296"/>
                <a:gd name="T16" fmla="*/ 7 w 349"/>
                <a:gd name="T17" fmla="*/ 45 h 296"/>
                <a:gd name="T18" fmla="*/ 0 w 349"/>
                <a:gd name="T19" fmla="*/ 31 h 296"/>
                <a:gd name="T20" fmla="*/ 31 w 349"/>
                <a:gd name="T21" fmla="*/ 31 h 296"/>
                <a:gd name="T22" fmla="*/ 48 w 349"/>
                <a:gd name="T23" fmla="*/ 18 h 296"/>
                <a:gd name="T24" fmla="*/ 97 w 349"/>
                <a:gd name="T25" fmla="*/ 12 h 296"/>
                <a:gd name="T26" fmla="*/ 121 w 349"/>
                <a:gd name="T27" fmla="*/ 0 h 296"/>
                <a:gd name="T28" fmla="*/ 177 w 349"/>
                <a:gd name="T29" fmla="*/ 12 h 296"/>
                <a:gd name="T30" fmla="*/ 211 w 349"/>
                <a:gd name="T31" fmla="*/ 12 h 296"/>
                <a:gd name="T32" fmla="*/ 235 w 349"/>
                <a:gd name="T33" fmla="*/ 18 h 296"/>
                <a:gd name="T34" fmla="*/ 252 w 349"/>
                <a:gd name="T35" fmla="*/ 12 h 296"/>
                <a:gd name="T36" fmla="*/ 276 w 349"/>
                <a:gd name="T37" fmla="*/ 38 h 296"/>
                <a:gd name="T38" fmla="*/ 276 w 349"/>
                <a:gd name="T39" fmla="*/ 74 h 296"/>
                <a:gd name="T40" fmla="*/ 308 w 349"/>
                <a:gd name="T41" fmla="*/ 74 h 296"/>
                <a:gd name="T42" fmla="*/ 339 w 349"/>
                <a:gd name="T43" fmla="*/ 81 h 296"/>
                <a:gd name="T44" fmla="*/ 276 w 349"/>
                <a:gd name="T45" fmla="*/ 119 h 296"/>
                <a:gd name="T46" fmla="*/ 269 w 349"/>
                <a:gd name="T47" fmla="*/ 137 h 296"/>
                <a:gd name="T48" fmla="*/ 276 w 349"/>
                <a:gd name="T49" fmla="*/ 164 h 296"/>
                <a:gd name="T50" fmla="*/ 242 w 349"/>
                <a:gd name="T51" fmla="*/ 201 h 296"/>
                <a:gd name="T52" fmla="*/ 252 w 349"/>
                <a:gd name="T53" fmla="*/ 226 h 296"/>
                <a:gd name="T54" fmla="*/ 242 w 349"/>
                <a:gd name="T55" fmla="*/ 214 h 296"/>
                <a:gd name="T56" fmla="*/ 211 w 349"/>
                <a:gd name="T57" fmla="*/ 226 h 296"/>
                <a:gd name="T58" fmla="*/ 80 w 349"/>
                <a:gd name="T59" fmla="*/ 226 h 2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9"/>
                <a:gd name="T91" fmla="*/ 0 h 296"/>
                <a:gd name="T92" fmla="*/ 349 w 349"/>
                <a:gd name="T93" fmla="*/ 296 h 2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9" h="296">
                  <a:moveTo>
                    <a:pt x="83" y="295"/>
                  </a:moveTo>
                  <a:lnTo>
                    <a:pt x="131" y="222"/>
                  </a:lnTo>
                  <a:lnTo>
                    <a:pt x="117" y="164"/>
                  </a:lnTo>
                  <a:lnTo>
                    <a:pt x="100" y="140"/>
                  </a:lnTo>
                  <a:lnTo>
                    <a:pt x="117" y="106"/>
                  </a:lnTo>
                  <a:lnTo>
                    <a:pt x="90" y="97"/>
                  </a:lnTo>
                  <a:lnTo>
                    <a:pt x="83" y="58"/>
                  </a:lnTo>
                  <a:lnTo>
                    <a:pt x="41" y="82"/>
                  </a:lnTo>
                  <a:lnTo>
                    <a:pt x="7" y="58"/>
                  </a:lnTo>
                  <a:lnTo>
                    <a:pt x="0" y="40"/>
                  </a:lnTo>
                  <a:lnTo>
                    <a:pt x="31" y="40"/>
                  </a:lnTo>
                  <a:lnTo>
                    <a:pt x="48" y="24"/>
                  </a:lnTo>
                  <a:lnTo>
                    <a:pt x="100" y="15"/>
                  </a:lnTo>
                  <a:lnTo>
                    <a:pt x="124" y="0"/>
                  </a:lnTo>
                  <a:lnTo>
                    <a:pt x="183" y="15"/>
                  </a:lnTo>
                  <a:lnTo>
                    <a:pt x="217" y="15"/>
                  </a:lnTo>
                  <a:lnTo>
                    <a:pt x="241" y="24"/>
                  </a:lnTo>
                  <a:lnTo>
                    <a:pt x="258" y="15"/>
                  </a:lnTo>
                  <a:lnTo>
                    <a:pt x="282" y="49"/>
                  </a:lnTo>
                  <a:lnTo>
                    <a:pt x="282" y="97"/>
                  </a:lnTo>
                  <a:lnTo>
                    <a:pt x="317" y="97"/>
                  </a:lnTo>
                  <a:lnTo>
                    <a:pt x="348" y="106"/>
                  </a:lnTo>
                  <a:lnTo>
                    <a:pt x="282" y="155"/>
                  </a:lnTo>
                  <a:lnTo>
                    <a:pt x="275" y="179"/>
                  </a:lnTo>
                  <a:lnTo>
                    <a:pt x="282" y="213"/>
                  </a:lnTo>
                  <a:lnTo>
                    <a:pt x="248" y="261"/>
                  </a:lnTo>
                  <a:lnTo>
                    <a:pt x="258" y="295"/>
                  </a:lnTo>
                  <a:lnTo>
                    <a:pt x="248" y="280"/>
                  </a:lnTo>
                  <a:lnTo>
                    <a:pt x="217" y="295"/>
                  </a:lnTo>
                  <a:lnTo>
                    <a:pt x="83" y="295"/>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4" name="Freeform 90"/>
            <p:cNvSpPr>
              <a:spLocks/>
            </p:cNvSpPr>
            <p:nvPr/>
          </p:nvSpPr>
          <p:spPr bwMode="auto">
            <a:xfrm>
              <a:off x="3068" y="2340"/>
              <a:ext cx="369" cy="467"/>
            </a:xfrm>
            <a:custGeom>
              <a:avLst/>
              <a:gdLst>
                <a:gd name="T0" fmla="*/ 0 w 371"/>
                <a:gd name="T1" fmla="*/ 195 h 511"/>
                <a:gd name="T2" fmla="*/ 76 w 371"/>
                <a:gd name="T3" fmla="*/ 113 h 511"/>
                <a:gd name="T4" fmla="*/ 65 w 371"/>
                <a:gd name="T5" fmla="*/ 70 h 511"/>
                <a:gd name="T6" fmla="*/ 148 w 371"/>
                <a:gd name="T7" fmla="*/ 70 h 511"/>
                <a:gd name="T8" fmla="*/ 239 w 371"/>
                <a:gd name="T9" fmla="*/ 0 h 511"/>
                <a:gd name="T10" fmla="*/ 287 w 371"/>
                <a:gd name="T11" fmla="*/ 34 h 511"/>
                <a:gd name="T12" fmla="*/ 305 w 371"/>
                <a:gd name="T13" fmla="*/ 70 h 511"/>
                <a:gd name="T14" fmla="*/ 336 w 371"/>
                <a:gd name="T15" fmla="*/ 133 h 511"/>
                <a:gd name="T16" fmla="*/ 364 w 371"/>
                <a:gd name="T17" fmla="*/ 158 h 511"/>
                <a:gd name="T18" fmla="*/ 336 w 371"/>
                <a:gd name="T19" fmla="*/ 232 h 511"/>
                <a:gd name="T20" fmla="*/ 336 w 371"/>
                <a:gd name="T21" fmla="*/ 265 h 511"/>
                <a:gd name="T22" fmla="*/ 322 w 371"/>
                <a:gd name="T23" fmla="*/ 283 h 511"/>
                <a:gd name="T24" fmla="*/ 305 w 371"/>
                <a:gd name="T25" fmla="*/ 302 h 511"/>
                <a:gd name="T26" fmla="*/ 277 w 371"/>
                <a:gd name="T27" fmla="*/ 302 h 511"/>
                <a:gd name="T28" fmla="*/ 273 w 371"/>
                <a:gd name="T29" fmla="*/ 339 h 511"/>
                <a:gd name="T30" fmla="*/ 256 w 371"/>
                <a:gd name="T31" fmla="*/ 339 h 511"/>
                <a:gd name="T32" fmla="*/ 239 w 371"/>
                <a:gd name="T33" fmla="*/ 371 h 511"/>
                <a:gd name="T34" fmla="*/ 215 w 371"/>
                <a:gd name="T35" fmla="*/ 389 h 511"/>
                <a:gd name="T36" fmla="*/ 0 w 371"/>
                <a:gd name="T37" fmla="*/ 195 h 5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1"/>
                <a:gd name="T58" fmla="*/ 0 h 511"/>
                <a:gd name="T59" fmla="*/ 371 w 371"/>
                <a:gd name="T60" fmla="*/ 511 h 5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1" h="511">
                  <a:moveTo>
                    <a:pt x="0" y="255"/>
                  </a:moveTo>
                  <a:lnTo>
                    <a:pt x="76" y="149"/>
                  </a:lnTo>
                  <a:lnTo>
                    <a:pt x="65" y="92"/>
                  </a:lnTo>
                  <a:lnTo>
                    <a:pt x="151" y="92"/>
                  </a:lnTo>
                  <a:lnTo>
                    <a:pt x="242" y="0"/>
                  </a:lnTo>
                  <a:lnTo>
                    <a:pt x="293" y="44"/>
                  </a:lnTo>
                  <a:lnTo>
                    <a:pt x="311" y="92"/>
                  </a:lnTo>
                  <a:lnTo>
                    <a:pt x="342" y="174"/>
                  </a:lnTo>
                  <a:lnTo>
                    <a:pt x="370" y="207"/>
                  </a:lnTo>
                  <a:lnTo>
                    <a:pt x="342" y="304"/>
                  </a:lnTo>
                  <a:lnTo>
                    <a:pt x="342" y="347"/>
                  </a:lnTo>
                  <a:lnTo>
                    <a:pt x="328" y="371"/>
                  </a:lnTo>
                  <a:lnTo>
                    <a:pt x="311" y="395"/>
                  </a:lnTo>
                  <a:lnTo>
                    <a:pt x="283" y="395"/>
                  </a:lnTo>
                  <a:lnTo>
                    <a:pt x="276" y="444"/>
                  </a:lnTo>
                  <a:lnTo>
                    <a:pt x="259" y="444"/>
                  </a:lnTo>
                  <a:lnTo>
                    <a:pt x="242" y="486"/>
                  </a:lnTo>
                  <a:lnTo>
                    <a:pt x="218" y="510"/>
                  </a:lnTo>
                  <a:lnTo>
                    <a:pt x="0" y="255"/>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5" name="Freeform 91"/>
            <p:cNvSpPr>
              <a:spLocks/>
            </p:cNvSpPr>
            <p:nvPr/>
          </p:nvSpPr>
          <p:spPr bwMode="auto">
            <a:xfrm>
              <a:off x="2754" y="1209"/>
              <a:ext cx="291" cy="210"/>
            </a:xfrm>
            <a:custGeom>
              <a:avLst/>
              <a:gdLst>
                <a:gd name="T0" fmla="*/ 286 w 293"/>
                <a:gd name="T1" fmla="*/ 0 h 230"/>
                <a:gd name="T2" fmla="*/ 269 w 293"/>
                <a:gd name="T3" fmla="*/ 174 h 230"/>
                <a:gd name="T4" fmla="*/ 0 w 293"/>
                <a:gd name="T5" fmla="*/ 174 h 230"/>
                <a:gd name="T6" fmla="*/ 7 w 293"/>
                <a:gd name="T7" fmla="*/ 0 h 230"/>
                <a:gd name="T8" fmla="*/ 286 w 293"/>
                <a:gd name="T9" fmla="*/ 0 h 230"/>
                <a:gd name="T10" fmla="*/ 0 60000 65536"/>
                <a:gd name="T11" fmla="*/ 0 60000 65536"/>
                <a:gd name="T12" fmla="*/ 0 60000 65536"/>
                <a:gd name="T13" fmla="*/ 0 60000 65536"/>
                <a:gd name="T14" fmla="*/ 0 60000 65536"/>
                <a:gd name="T15" fmla="*/ 0 w 293"/>
                <a:gd name="T16" fmla="*/ 0 h 230"/>
                <a:gd name="T17" fmla="*/ 293 w 293"/>
                <a:gd name="T18" fmla="*/ 230 h 230"/>
              </a:gdLst>
              <a:ahLst/>
              <a:cxnLst>
                <a:cxn ang="T10">
                  <a:pos x="T0" y="T1"/>
                </a:cxn>
                <a:cxn ang="T11">
                  <a:pos x="T2" y="T3"/>
                </a:cxn>
                <a:cxn ang="T12">
                  <a:pos x="T4" y="T5"/>
                </a:cxn>
                <a:cxn ang="T13">
                  <a:pos x="T6" y="T7"/>
                </a:cxn>
                <a:cxn ang="T14">
                  <a:pos x="T8" y="T9"/>
                </a:cxn>
              </a:cxnLst>
              <a:rect l="T15" t="T16" r="T17" b="T18"/>
              <a:pathLst>
                <a:path w="293" h="230">
                  <a:moveTo>
                    <a:pt x="292" y="0"/>
                  </a:moveTo>
                  <a:lnTo>
                    <a:pt x="275" y="229"/>
                  </a:lnTo>
                  <a:lnTo>
                    <a:pt x="0" y="229"/>
                  </a:lnTo>
                  <a:lnTo>
                    <a:pt x="7" y="0"/>
                  </a:lnTo>
                  <a:lnTo>
                    <a:pt x="292" y="0"/>
                  </a:lnTo>
                </a:path>
              </a:pathLst>
            </a:custGeom>
            <a:solidFill>
              <a:srgbClr val="00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6" name="Freeform 92"/>
            <p:cNvSpPr>
              <a:spLocks/>
            </p:cNvSpPr>
            <p:nvPr/>
          </p:nvSpPr>
          <p:spPr bwMode="auto">
            <a:xfrm>
              <a:off x="2349" y="1696"/>
              <a:ext cx="326" cy="256"/>
            </a:xfrm>
            <a:custGeom>
              <a:avLst/>
              <a:gdLst>
                <a:gd name="T0" fmla="*/ 17 w 329"/>
                <a:gd name="T1" fmla="*/ 213 h 280"/>
                <a:gd name="T2" fmla="*/ 0 w 329"/>
                <a:gd name="T3" fmla="*/ 107 h 280"/>
                <a:gd name="T4" fmla="*/ 35 w 329"/>
                <a:gd name="T5" fmla="*/ 0 h 280"/>
                <a:gd name="T6" fmla="*/ 52 w 329"/>
                <a:gd name="T7" fmla="*/ 0 h 280"/>
                <a:gd name="T8" fmla="*/ 56 w 329"/>
                <a:gd name="T9" fmla="*/ 12 h 280"/>
                <a:gd name="T10" fmla="*/ 73 w 329"/>
                <a:gd name="T11" fmla="*/ 12 h 280"/>
                <a:gd name="T12" fmla="*/ 132 w 329"/>
                <a:gd name="T13" fmla="*/ 44 h 280"/>
                <a:gd name="T14" fmla="*/ 139 w 329"/>
                <a:gd name="T15" fmla="*/ 56 h 280"/>
                <a:gd name="T16" fmla="*/ 149 w 329"/>
                <a:gd name="T17" fmla="*/ 44 h 280"/>
                <a:gd name="T18" fmla="*/ 156 w 329"/>
                <a:gd name="T19" fmla="*/ 56 h 280"/>
                <a:gd name="T20" fmla="*/ 163 w 329"/>
                <a:gd name="T21" fmla="*/ 56 h 280"/>
                <a:gd name="T22" fmla="*/ 170 w 329"/>
                <a:gd name="T23" fmla="*/ 74 h 280"/>
                <a:gd name="T24" fmla="*/ 194 w 329"/>
                <a:gd name="T25" fmla="*/ 81 h 280"/>
                <a:gd name="T26" fmla="*/ 239 w 329"/>
                <a:gd name="T27" fmla="*/ 92 h 280"/>
                <a:gd name="T28" fmla="*/ 239 w 329"/>
                <a:gd name="T29" fmla="*/ 107 h 280"/>
                <a:gd name="T30" fmla="*/ 309 w 329"/>
                <a:gd name="T31" fmla="*/ 163 h 280"/>
                <a:gd name="T32" fmla="*/ 319 w 329"/>
                <a:gd name="T33" fmla="*/ 213 h 280"/>
                <a:gd name="T34" fmla="*/ 263 w 329"/>
                <a:gd name="T35" fmla="*/ 213 h 280"/>
                <a:gd name="T36" fmla="*/ 17 w 329"/>
                <a:gd name="T37" fmla="*/ 213 h 2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9"/>
                <a:gd name="T58" fmla="*/ 0 h 280"/>
                <a:gd name="T59" fmla="*/ 329 w 329"/>
                <a:gd name="T60" fmla="*/ 280 h 2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9" h="280">
                  <a:moveTo>
                    <a:pt x="17" y="279"/>
                  </a:moveTo>
                  <a:lnTo>
                    <a:pt x="0" y="140"/>
                  </a:lnTo>
                  <a:lnTo>
                    <a:pt x="35" y="0"/>
                  </a:lnTo>
                  <a:lnTo>
                    <a:pt x="52" y="0"/>
                  </a:lnTo>
                  <a:lnTo>
                    <a:pt x="59" y="15"/>
                  </a:lnTo>
                  <a:lnTo>
                    <a:pt x="76" y="15"/>
                  </a:lnTo>
                  <a:lnTo>
                    <a:pt x="135" y="58"/>
                  </a:lnTo>
                  <a:lnTo>
                    <a:pt x="142" y="73"/>
                  </a:lnTo>
                  <a:lnTo>
                    <a:pt x="152" y="58"/>
                  </a:lnTo>
                  <a:lnTo>
                    <a:pt x="159" y="73"/>
                  </a:lnTo>
                  <a:lnTo>
                    <a:pt x="169" y="73"/>
                  </a:lnTo>
                  <a:lnTo>
                    <a:pt x="176" y="97"/>
                  </a:lnTo>
                  <a:lnTo>
                    <a:pt x="200" y="106"/>
                  </a:lnTo>
                  <a:lnTo>
                    <a:pt x="245" y="120"/>
                  </a:lnTo>
                  <a:lnTo>
                    <a:pt x="245" y="140"/>
                  </a:lnTo>
                  <a:lnTo>
                    <a:pt x="318" y="213"/>
                  </a:lnTo>
                  <a:lnTo>
                    <a:pt x="328" y="279"/>
                  </a:lnTo>
                  <a:lnTo>
                    <a:pt x="269" y="279"/>
                  </a:lnTo>
                  <a:lnTo>
                    <a:pt x="17" y="279"/>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7" name="Freeform 93"/>
            <p:cNvSpPr>
              <a:spLocks/>
            </p:cNvSpPr>
            <p:nvPr/>
          </p:nvSpPr>
          <p:spPr bwMode="auto">
            <a:xfrm>
              <a:off x="1522" y="1869"/>
              <a:ext cx="316" cy="309"/>
            </a:xfrm>
            <a:custGeom>
              <a:avLst/>
              <a:gdLst>
                <a:gd name="T0" fmla="*/ 161 w 319"/>
                <a:gd name="T1" fmla="*/ 258 h 338"/>
                <a:gd name="T2" fmla="*/ 161 w 319"/>
                <a:gd name="T3" fmla="*/ 214 h 338"/>
                <a:gd name="T4" fmla="*/ 80 w 319"/>
                <a:gd name="T5" fmla="*/ 133 h 338"/>
                <a:gd name="T6" fmla="*/ 57 w 319"/>
                <a:gd name="T7" fmla="*/ 125 h 338"/>
                <a:gd name="T8" fmla="*/ 0 w 319"/>
                <a:gd name="T9" fmla="*/ 133 h 338"/>
                <a:gd name="T10" fmla="*/ 0 w 319"/>
                <a:gd name="T11" fmla="*/ 107 h 338"/>
                <a:gd name="T12" fmla="*/ 0 w 319"/>
                <a:gd name="T13" fmla="*/ 89 h 338"/>
                <a:gd name="T14" fmla="*/ 7 w 319"/>
                <a:gd name="T15" fmla="*/ 89 h 338"/>
                <a:gd name="T16" fmla="*/ 18 w 319"/>
                <a:gd name="T17" fmla="*/ 89 h 338"/>
                <a:gd name="T18" fmla="*/ 18 w 319"/>
                <a:gd name="T19" fmla="*/ 63 h 338"/>
                <a:gd name="T20" fmla="*/ 48 w 319"/>
                <a:gd name="T21" fmla="*/ 56 h 338"/>
                <a:gd name="T22" fmla="*/ 131 w 319"/>
                <a:gd name="T23" fmla="*/ 56 h 338"/>
                <a:gd name="T24" fmla="*/ 149 w 319"/>
                <a:gd name="T25" fmla="*/ 44 h 338"/>
                <a:gd name="T26" fmla="*/ 161 w 319"/>
                <a:gd name="T27" fmla="*/ 56 h 338"/>
                <a:gd name="T28" fmla="*/ 230 w 319"/>
                <a:gd name="T29" fmla="*/ 44 h 338"/>
                <a:gd name="T30" fmla="*/ 247 w 319"/>
                <a:gd name="T31" fmla="*/ 26 h 338"/>
                <a:gd name="T32" fmla="*/ 275 w 319"/>
                <a:gd name="T33" fmla="*/ 0 h 338"/>
                <a:gd name="T34" fmla="*/ 302 w 319"/>
                <a:gd name="T35" fmla="*/ 6 h 338"/>
                <a:gd name="T36" fmla="*/ 309 w 319"/>
                <a:gd name="T37" fmla="*/ 26 h 338"/>
                <a:gd name="T38" fmla="*/ 309 w 319"/>
                <a:gd name="T39" fmla="*/ 163 h 338"/>
                <a:gd name="T40" fmla="*/ 275 w 319"/>
                <a:gd name="T41" fmla="*/ 258 h 338"/>
                <a:gd name="T42" fmla="*/ 161 w 319"/>
                <a:gd name="T43" fmla="*/ 258 h 3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9"/>
                <a:gd name="T67" fmla="*/ 0 h 338"/>
                <a:gd name="T68" fmla="*/ 319 w 319"/>
                <a:gd name="T69" fmla="*/ 338 h 3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9" h="338">
                  <a:moveTo>
                    <a:pt x="167" y="337"/>
                  </a:moveTo>
                  <a:lnTo>
                    <a:pt x="167" y="280"/>
                  </a:lnTo>
                  <a:lnTo>
                    <a:pt x="83" y="174"/>
                  </a:lnTo>
                  <a:lnTo>
                    <a:pt x="60" y="164"/>
                  </a:lnTo>
                  <a:lnTo>
                    <a:pt x="0" y="174"/>
                  </a:lnTo>
                  <a:lnTo>
                    <a:pt x="0" y="140"/>
                  </a:lnTo>
                  <a:lnTo>
                    <a:pt x="0" y="116"/>
                  </a:lnTo>
                  <a:lnTo>
                    <a:pt x="7" y="116"/>
                  </a:lnTo>
                  <a:lnTo>
                    <a:pt x="18" y="116"/>
                  </a:lnTo>
                  <a:lnTo>
                    <a:pt x="18" y="82"/>
                  </a:lnTo>
                  <a:lnTo>
                    <a:pt x="48" y="73"/>
                  </a:lnTo>
                  <a:lnTo>
                    <a:pt x="134" y="73"/>
                  </a:lnTo>
                  <a:lnTo>
                    <a:pt x="152" y="58"/>
                  </a:lnTo>
                  <a:lnTo>
                    <a:pt x="167" y="73"/>
                  </a:lnTo>
                  <a:lnTo>
                    <a:pt x="236" y="58"/>
                  </a:lnTo>
                  <a:lnTo>
                    <a:pt x="253" y="34"/>
                  </a:lnTo>
                  <a:lnTo>
                    <a:pt x="284" y="0"/>
                  </a:lnTo>
                  <a:lnTo>
                    <a:pt x="311" y="9"/>
                  </a:lnTo>
                  <a:lnTo>
                    <a:pt x="318" y="34"/>
                  </a:lnTo>
                  <a:lnTo>
                    <a:pt x="318" y="213"/>
                  </a:lnTo>
                  <a:lnTo>
                    <a:pt x="284" y="337"/>
                  </a:lnTo>
                  <a:lnTo>
                    <a:pt x="167" y="337"/>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8" name="Freeform 94"/>
            <p:cNvSpPr>
              <a:spLocks/>
            </p:cNvSpPr>
            <p:nvPr/>
          </p:nvSpPr>
          <p:spPr bwMode="auto">
            <a:xfrm>
              <a:off x="3506" y="2085"/>
              <a:ext cx="309" cy="543"/>
            </a:xfrm>
            <a:custGeom>
              <a:avLst/>
              <a:gdLst>
                <a:gd name="T0" fmla="*/ 188 w 312"/>
                <a:gd name="T1" fmla="*/ 409 h 594"/>
                <a:gd name="T2" fmla="*/ 188 w 312"/>
                <a:gd name="T3" fmla="*/ 390 h 594"/>
                <a:gd name="T4" fmla="*/ 163 w 312"/>
                <a:gd name="T5" fmla="*/ 365 h 594"/>
                <a:gd name="T6" fmla="*/ 149 w 312"/>
                <a:gd name="T7" fmla="*/ 338 h 594"/>
                <a:gd name="T8" fmla="*/ 91 w 312"/>
                <a:gd name="T9" fmla="*/ 276 h 594"/>
                <a:gd name="T10" fmla="*/ 18 w 312"/>
                <a:gd name="T11" fmla="*/ 195 h 594"/>
                <a:gd name="T12" fmla="*/ 0 w 312"/>
                <a:gd name="T13" fmla="*/ 140 h 594"/>
                <a:gd name="T14" fmla="*/ 18 w 312"/>
                <a:gd name="T15" fmla="*/ 122 h 594"/>
                <a:gd name="T16" fmla="*/ 27 w 312"/>
                <a:gd name="T17" fmla="*/ 88 h 594"/>
                <a:gd name="T18" fmla="*/ 18 w 312"/>
                <a:gd name="T19" fmla="*/ 69 h 594"/>
                <a:gd name="T20" fmla="*/ 27 w 312"/>
                <a:gd name="T21" fmla="*/ 69 h 594"/>
                <a:gd name="T22" fmla="*/ 35 w 312"/>
                <a:gd name="T23" fmla="*/ 44 h 594"/>
                <a:gd name="T24" fmla="*/ 51 w 312"/>
                <a:gd name="T25" fmla="*/ 15 h 594"/>
                <a:gd name="T26" fmla="*/ 66 w 312"/>
                <a:gd name="T27" fmla="*/ 0 h 594"/>
                <a:gd name="T28" fmla="*/ 101 w 312"/>
                <a:gd name="T29" fmla="*/ 34 h 594"/>
                <a:gd name="T30" fmla="*/ 143 w 312"/>
                <a:gd name="T31" fmla="*/ 34 h 594"/>
                <a:gd name="T32" fmla="*/ 198 w 312"/>
                <a:gd name="T33" fmla="*/ 15 h 594"/>
                <a:gd name="T34" fmla="*/ 229 w 312"/>
                <a:gd name="T35" fmla="*/ 52 h 594"/>
                <a:gd name="T36" fmla="*/ 278 w 312"/>
                <a:gd name="T37" fmla="*/ 69 h 594"/>
                <a:gd name="T38" fmla="*/ 278 w 312"/>
                <a:gd name="T39" fmla="*/ 77 h 594"/>
                <a:gd name="T40" fmla="*/ 285 w 312"/>
                <a:gd name="T41" fmla="*/ 247 h 594"/>
                <a:gd name="T42" fmla="*/ 260 w 312"/>
                <a:gd name="T43" fmla="*/ 338 h 594"/>
                <a:gd name="T44" fmla="*/ 295 w 312"/>
                <a:gd name="T45" fmla="*/ 354 h 594"/>
                <a:gd name="T46" fmla="*/ 302 w 312"/>
                <a:gd name="T47" fmla="*/ 354 h 594"/>
                <a:gd name="T48" fmla="*/ 229 w 312"/>
                <a:gd name="T49" fmla="*/ 453 h 594"/>
                <a:gd name="T50" fmla="*/ 188 w 312"/>
                <a:gd name="T51" fmla="*/ 409 h 5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
                <a:gd name="T79" fmla="*/ 0 h 594"/>
                <a:gd name="T80" fmla="*/ 312 w 312"/>
                <a:gd name="T81" fmla="*/ 594 h 5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 h="594">
                  <a:moveTo>
                    <a:pt x="194" y="535"/>
                  </a:moveTo>
                  <a:lnTo>
                    <a:pt x="194" y="511"/>
                  </a:lnTo>
                  <a:lnTo>
                    <a:pt x="169" y="478"/>
                  </a:lnTo>
                  <a:lnTo>
                    <a:pt x="152" y="443"/>
                  </a:lnTo>
                  <a:lnTo>
                    <a:pt x="94" y="361"/>
                  </a:lnTo>
                  <a:lnTo>
                    <a:pt x="18" y="255"/>
                  </a:lnTo>
                  <a:lnTo>
                    <a:pt x="0" y="183"/>
                  </a:lnTo>
                  <a:lnTo>
                    <a:pt x="18" y="159"/>
                  </a:lnTo>
                  <a:lnTo>
                    <a:pt x="27" y="115"/>
                  </a:lnTo>
                  <a:lnTo>
                    <a:pt x="18" y="91"/>
                  </a:lnTo>
                  <a:lnTo>
                    <a:pt x="27" y="91"/>
                  </a:lnTo>
                  <a:lnTo>
                    <a:pt x="35" y="57"/>
                  </a:lnTo>
                  <a:lnTo>
                    <a:pt x="52" y="19"/>
                  </a:lnTo>
                  <a:lnTo>
                    <a:pt x="69" y="0"/>
                  </a:lnTo>
                  <a:lnTo>
                    <a:pt x="104" y="44"/>
                  </a:lnTo>
                  <a:lnTo>
                    <a:pt x="146" y="44"/>
                  </a:lnTo>
                  <a:lnTo>
                    <a:pt x="204" y="19"/>
                  </a:lnTo>
                  <a:lnTo>
                    <a:pt x="235" y="68"/>
                  </a:lnTo>
                  <a:lnTo>
                    <a:pt x="287" y="91"/>
                  </a:lnTo>
                  <a:lnTo>
                    <a:pt x="287" y="101"/>
                  </a:lnTo>
                  <a:lnTo>
                    <a:pt x="294" y="323"/>
                  </a:lnTo>
                  <a:lnTo>
                    <a:pt x="269" y="443"/>
                  </a:lnTo>
                  <a:lnTo>
                    <a:pt x="304" y="463"/>
                  </a:lnTo>
                  <a:lnTo>
                    <a:pt x="311" y="463"/>
                  </a:lnTo>
                  <a:lnTo>
                    <a:pt x="235" y="593"/>
                  </a:lnTo>
                  <a:lnTo>
                    <a:pt x="194" y="535"/>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29" name="Freeform 95"/>
            <p:cNvSpPr>
              <a:spLocks/>
            </p:cNvSpPr>
            <p:nvPr/>
          </p:nvSpPr>
          <p:spPr bwMode="auto">
            <a:xfrm>
              <a:off x="2947" y="2273"/>
              <a:ext cx="198" cy="301"/>
            </a:xfrm>
            <a:custGeom>
              <a:avLst/>
              <a:gdLst>
                <a:gd name="T0" fmla="*/ 0 w 200"/>
                <a:gd name="T1" fmla="*/ 145 h 329"/>
                <a:gd name="T2" fmla="*/ 31 w 200"/>
                <a:gd name="T3" fmla="*/ 134 h 329"/>
                <a:gd name="T4" fmla="*/ 41 w 200"/>
                <a:gd name="T5" fmla="*/ 145 h 329"/>
                <a:gd name="T6" fmla="*/ 31 w 200"/>
                <a:gd name="T7" fmla="*/ 119 h 329"/>
                <a:gd name="T8" fmla="*/ 62 w 200"/>
                <a:gd name="T9" fmla="*/ 82 h 329"/>
                <a:gd name="T10" fmla="*/ 55 w 200"/>
                <a:gd name="T11" fmla="*/ 56 h 329"/>
                <a:gd name="T12" fmla="*/ 62 w 200"/>
                <a:gd name="T13" fmla="*/ 38 h 329"/>
                <a:gd name="T14" fmla="*/ 127 w 200"/>
                <a:gd name="T15" fmla="*/ 0 h 329"/>
                <a:gd name="T16" fmla="*/ 176 w 200"/>
                <a:gd name="T17" fmla="*/ 64 h 329"/>
                <a:gd name="T18" fmla="*/ 183 w 200"/>
                <a:gd name="T19" fmla="*/ 126 h 329"/>
                <a:gd name="T20" fmla="*/ 193 w 200"/>
                <a:gd name="T21" fmla="*/ 170 h 329"/>
                <a:gd name="T22" fmla="*/ 121 w 200"/>
                <a:gd name="T23" fmla="*/ 251 h 329"/>
                <a:gd name="T24" fmla="*/ 0 w 200"/>
                <a:gd name="T25" fmla="*/ 145 h 3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329"/>
                <a:gd name="T41" fmla="*/ 200 w 200"/>
                <a:gd name="T42" fmla="*/ 329 h 3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329">
                  <a:moveTo>
                    <a:pt x="0" y="189"/>
                  </a:moveTo>
                  <a:lnTo>
                    <a:pt x="31" y="175"/>
                  </a:lnTo>
                  <a:lnTo>
                    <a:pt x="41" y="189"/>
                  </a:lnTo>
                  <a:lnTo>
                    <a:pt x="31" y="155"/>
                  </a:lnTo>
                  <a:lnTo>
                    <a:pt x="65" y="107"/>
                  </a:lnTo>
                  <a:lnTo>
                    <a:pt x="58" y="73"/>
                  </a:lnTo>
                  <a:lnTo>
                    <a:pt x="65" y="49"/>
                  </a:lnTo>
                  <a:lnTo>
                    <a:pt x="130" y="0"/>
                  </a:lnTo>
                  <a:lnTo>
                    <a:pt x="182" y="83"/>
                  </a:lnTo>
                  <a:lnTo>
                    <a:pt x="189" y="165"/>
                  </a:lnTo>
                  <a:lnTo>
                    <a:pt x="199" y="222"/>
                  </a:lnTo>
                  <a:lnTo>
                    <a:pt x="124" y="328"/>
                  </a:lnTo>
                  <a:lnTo>
                    <a:pt x="0" y="189"/>
                  </a:lnTo>
                </a:path>
              </a:pathLst>
            </a:custGeom>
            <a:solidFill>
              <a:srgbClr val="00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0" name="Freeform 96"/>
            <p:cNvSpPr>
              <a:spLocks/>
            </p:cNvSpPr>
            <p:nvPr/>
          </p:nvSpPr>
          <p:spPr bwMode="auto">
            <a:xfrm>
              <a:off x="2501" y="1951"/>
              <a:ext cx="249" cy="263"/>
            </a:xfrm>
            <a:custGeom>
              <a:avLst/>
              <a:gdLst>
                <a:gd name="T0" fmla="*/ 208 w 253"/>
                <a:gd name="T1" fmla="*/ 182 h 287"/>
                <a:gd name="T2" fmla="*/ 190 w 253"/>
                <a:gd name="T3" fmla="*/ 201 h 287"/>
                <a:gd name="T4" fmla="*/ 184 w 253"/>
                <a:gd name="T5" fmla="*/ 201 h 287"/>
                <a:gd name="T6" fmla="*/ 173 w 253"/>
                <a:gd name="T7" fmla="*/ 220 h 287"/>
                <a:gd name="T8" fmla="*/ 156 w 253"/>
                <a:gd name="T9" fmla="*/ 201 h 287"/>
                <a:gd name="T10" fmla="*/ 142 w 253"/>
                <a:gd name="T11" fmla="*/ 207 h 287"/>
                <a:gd name="T12" fmla="*/ 128 w 253"/>
                <a:gd name="T13" fmla="*/ 170 h 287"/>
                <a:gd name="T14" fmla="*/ 119 w 253"/>
                <a:gd name="T15" fmla="*/ 182 h 287"/>
                <a:gd name="T16" fmla="*/ 80 w 253"/>
                <a:gd name="T17" fmla="*/ 201 h 287"/>
                <a:gd name="T18" fmla="*/ 62 w 253"/>
                <a:gd name="T19" fmla="*/ 201 h 287"/>
                <a:gd name="T20" fmla="*/ 39 w 253"/>
                <a:gd name="T21" fmla="*/ 201 h 287"/>
                <a:gd name="T22" fmla="*/ 31 w 253"/>
                <a:gd name="T23" fmla="*/ 201 h 287"/>
                <a:gd name="T24" fmla="*/ 0 w 253"/>
                <a:gd name="T25" fmla="*/ 189 h 287"/>
                <a:gd name="T26" fmla="*/ 111 w 253"/>
                <a:gd name="T27" fmla="*/ 0 h 287"/>
                <a:gd name="T28" fmla="*/ 167 w 253"/>
                <a:gd name="T29" fmla="*/ 0 h 287"/>
                <a:gd name="T30" fmla="*/ 173 w 253"/>
                <a:gd name="T31" fmla="*/ 19 h 287"/>
                <a:gd name="T32" fmla="*/ 208 w 253"/>
                <a:gd name="T33" fmla="*/ 19 h 287"/>
                <a:gd name="T34" fmla="*/ 214 w 253"/>
                <a:gd name="T35" fmla="*/ 56 h 287"/>
                <a:gd name="T36" fmla="*/ 240 w 253"/>
                <a:gd name="T37" fmla="*/ 75 h 287"/>
                <a:gd name="T38" fmla="*/ 214 w 253"/>
                <a:gd name="T39" fmla="*/ 146 h 287"/>
                <a:gd name="T40" fmla="*/ 240 w 253"/>
                <a:gd name="T41" fmla="*/ 201 h 287"/>
                <a:gd name="T42" fmla="*/ 222 w 253"/>
                <a:gd name="T43" fmla="*/ 220 h 287"/>
                <a:gd name="T44" fmla="*/ 208 w 253"/>
                <a:gd name="T45" fmla="*/ 182 h 2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287"/>
                <a:gd name="T71" fmla="*/ 253 w 253"/>
                <a:gd name="T72" fmla="*/ 287 h 2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287">
                  <a:moveTo>
                    <a:pt x="217" y="237"/>
                  </a:moveTo>
                  <a:lnTo>
                    <a:pt x="199" y="261"/>
                  </a:lnTo>
                  <a:lnTo>
                    <a:pt x="193" y="261"/>
                  </a:lnTo>
                  <a:lnTo>
                    <a:pt x="182" y="286"/>
                  </a:lnTo>
                  <a:lnTo>
                    <a:pt x="165" y="261"/>
                  </a:lnTo>
                  <a:lnTo>
                    <a:pt x="148" y="270"/>
                  </a:lnTo>
                  <a:lnTo>
                    <a:pt x="134" y="222"/>
                  </a:lnTo>
                  <a:lnTo>
                    <a:pt x="125" y="237"/>
                  </a:lnTo>
                  <a:lnTo>
                    <a:pt x="83" y="261"/>
                  </a:lnTo>
                  <a:lnTo>
                    <a:pt x="65" y="261"/>
                  </a:lnTo>
                  <a:lnTo>
                    <a:pt x="42" y="261"/>
                  </a:lnTo>
                  <a:lnTo>
                    <a:pt x="34" y="261"/>
                  </a:lnTo>
                  <a:lnTo>
                    <a:pt x="0" y="246"/>
                  </a:lnTo>
                  <a:lnTo>
                    <a:pt x="117" y="0"/>
                  </a:lnTo>
                  <a:lnTo>
                    <a:pt x="176" y="0"/>
                  </a:lnTo>
                  <a:lnTo>
                    <a:pt x="182" y="25"/>
                  </a:lnTo>
                  <a:lnTo>
                    <a:pt x="217" y="25"/>
                  </a:lnTo>
                  <a:lnTo>
                    <a:pt x="224" y="73"/>
                  </a:lnTo>
                  <a:lnTo>
                    <a:pt x="252" y="97"/>
                  </a:lnTo>
                  <a:lnTo>
                    <a:pt x="224" y="189"/>
                  </a:lnTo>
                  <a:lnTo>
                    <a:pt x="252" y="261"/>
                  </a:lnTo>
                  <a:lnTo>
                    <a:pt x="234" y="286"/>
                  </a:lnTo>
                  <a:lnTo>
                    <a:pt x="217" y="237"/>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1" name="Freeform 97"/>
            <p:cNvSpPr>
              <a:spLocks/>
            </p:cNvSpPr>
            <p:nvPr/>
          </p:nvSpPr>
          <p:spPr bwMode="auto">
            <a:xfrm>
              <a:off x="2523" y="1209"/>
              <a:ext cx="240" cy="210"/>
            </a:xfrm>
            <a:custGeom>
              <a:avLst/>
              <a:gdLst>
                <a:gd name="T0" fmla="*/ 235 w 242"/>
                <a:gd name="T1" fmla="*/ 0 h 230"/>
                <a:gd name="T2" fmla="*/ 228 w 242"/>
                <a:gd name="T3" fmla="*/ 174 h 230"/>
                <a:gd name="T4" fmla="*/ 0 w 242"/>
                <a:gd name="T5" fmla="*/ 168 h 230"/>
                <a:gd name="T6" fmla="*/ 10 w 242"/>
                <a:gd name="T7" fmla="*/ 0 h 230"/>
                <a:gd name="T8" fmla="*/ 235 w 242"/>
                <a:gd name="T9" fmla="*/ 0 h 230"/>
                <a:gd name="T10" fmla="*/ 0 60000 65536"/>
                <a:gd name="T11" fmla="*/ 0 60000 65536"/>
                <a:gd name="T12" fmla="*/ 0 60000 65536"/>
                <a:gd name="T13" fmla="*/ 0 60000 65536"/>
                <a:gd name="T14" fmla="*/ 0 60000 65536"/>
                <a:gd name="T15" fmla="*/ 0 w 242"/>
                <a:gd name="T16" fmla="*/ 0 h 230"/>
                <a:gd name="T17" fmla="*/ 242 w 242"/>
                <a:gd name="T18" fmla="*/ 230 h 230"/>
              </a:gdLst>
              <a:ahLst/>
              <a:cxnLst>
                <a:cxn ang="T10">
                  <a:pos x="T0" y="T1"/>
                </a:cxn>
                <a:cxn ang="T11">
                  <a:pos x="T2" y="T3"/>
                </a:cxn>
                <a:cxn ang="T12">
                  <a:pos x="T4" y="T5"/>
                </a:cxn>
                <a:cxn ang="T13">
                  <a:pos x="T6" y="T7"/>
                </a:cxn>
                <a:cxn ang="T14">
                  <a:pos x="T8" y="T9"/>
                </a:cxn>
              </a:cxnLst>
              <a:rect l="T15" t="T16" r="T17" b="T18"/>
              <a:pathLst>
                <a:path w="242" h="230">
                  <a:moveTo>
                    <a:pt x="241" y="0"/>
                  </a:moveTo>
                  <a:lnTo>
                    <a:pt x="234" y="229"/>
                  </a:lnTo>
                  <a:lnTo>
                    <a:pt x="0" y="220"/>
                  </a:lnTo>
                  <a:lnTo>
                    <a:pt x="10" y="0"/>
                  </a:lnTo>
                  <a:lnTo>
                    <a:pt x="241" y="0"/>
                  </a:lnTo>
                </a:path>
              </a:pathLst>
            </a:custGeom>
            <a:solidFill>
              <a:srgbClr val="00CCFF"/>
            </a:solidFill>
            <a:ln w="12700" cap="rnd" cmpd="sng">
              <a:solidFill>
                <a:schemeClr val="tx1"/>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2" name="Freeform 98"/>
            <p:cNvSpPr>
              <a:spLocks/>
            </p:cNvSpPr>
            <p:nvPr/>
          </p:nvSpPr>
          <p:spPr bwMode="auto">
            <a:xfrm>
              <a:off x="2233" y="1195"/>
              <a:ext cx="300" cy="237"/>
            </a:xfrm>
            <a:custGeom>
              <a:avLst/>
              <a:gdLst>
                <a:gd name="T0" fmla="*/ 293 w 303"/>
                <a:gd name="T1" fmla="*/ 13 h 260"/>
                <a:gd name="T2" fmla="*/ 283 w 303"/>
                <a:gd name="T3" fmla="*/ 178 h 260"/>
                <a:gd name="T4" fmla="*/ 283 w 303"/>
                <a:gd name="T5" fmla="*/ 185 h 260"/>
                <a:gd name="T6" fmla="*/ 276 w 303"/>
                <a:gd name="T7" fmla="*/ 185 h 260"/>
                <a:gd name="T8" fmla="*/ 245 w 303"/>
                <a:gd name="T9" fmla="*/ 185 h 260"/>
                <a:gd name="T10" fmla="*/ 239 w 303"/>
                <a:gd name="T11" fmla="*/ 167 h 260"/>
                <a:gd name="T12" fmla="*/ 210 w 303"/>
                <a:gd name="T13" fmla="*/ 167 h 260"/>
                <a:gd name="T14" fmla="*/ 193 w 303"/>
                <a:gd name="T15" fmla="*/ 167 h 260"/>
                <a:gd name="T16" fmla="*/ 179 w 303"/>
                <a:gd name="T17" fmla="*/ 185 h 260"/>
                <a:gd name="T18" fmla="*/ 162 w 303"/>
                <a:gd name="T19" fmla="*/ 178 h 260"/>
                <a:gd name="T20" fmla="*/ 131 w 303"/>
                <a:gd name="T21" fmla="*/ 178 h 260"/>
                <a:gd name="T22" fmla="*/ 131 w 303"/>
                <a:gd name="T23" fmla="*/ 167 h 260"/>
                <a:gd name="T24" fmla="*/ 124 w 303"/>
                <a:gd name="T25" fmla="*/ 178 h 260"/>
                <a:gd name="T26" fmla="*/ 114 w 303"/>
                <a:gd name="T27" fmla="*/ 167 h 260"/>
                <a:gd name="T28" fmla="*/ 97 w 303"/>
                <a:gd name="T29" fmla="*/ 185 h 260"/>
                <a:gd name="T30" fmla="*/ 89 w 303"/>
                <a:gd name="T31" fmla="*/ 185 h 260"/>
                <a:gd name="T32" fmla="*/ 55 w 303"/>
                <a:gd name="T33" fmla="*/ 196 h 260"/>
                <a:gd name="T34" fmla="*/ 66 w 303"/>
                <a:gd name="T35" fmla="*/ 142 h 260"/>
                <a:gd name="T36" fmla="*/ 10 w 303"/>
                <a:gd name="T37" fmla="*/ 98 h 260"/>
                <a:gd name="T38" fmla="*/ 0 w 303"/>
                <a:gd name="T39" fmla="*/ 63 h 260"/>
                <a:gd name="T40" fmla="*/ 41 w 303"/>
                <a:gd name="T41" fmla="*/ 0 h 260"/>
                <a:gd name="T42" fmla="*/ 293 w 303"/>
                <a:gd name="T43" fmla="*/ 13 h 2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3"/>
                <a:gd name="T67" fmla="*/ 0 h 260"/>
                <a:gd name="T68" fmla="*/ 303 w 303"/>
                <a:gd name="T69" fmla="*/ 260 h 2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3" h="260">
                  <a:moveTo>
                    <a:pt x="302" y="16"/>
                  </a:moveTo>
                  <a:lnTo>
                    <a:pt x="292" y="235"/>
                  </a:lnTo>
                  <a:lnTo>
                    <a:pt x="292" y="245"/>
                  </a:lnTo>
                  <a:lnTo>
                    <a:pt x="285" y="245"/>
                  </a:lnTo>
                  <a:lnTo>
                    <a:pt x="251" y="245"/>
                  </a:lnTo>
                  <a:lnTo>
                    <a:pt x="245" y="221"/>
                  </a:lnTo>
                  <a:lnTo>
                    <a:pt x="216" y="221"/>
                  </a:lnTo>
                  <a:lnTo>
                    <a:pt x="199" y="221"/>
                  </a:lnTo>
                  <a:lnTo>
                    <a:pt x="185" y="245"/>
                  </a:lnTo>
                  <a:lnTo>
                    <a:pt x="168" y="235"/>
                  </a:lnTo>
                  <a:lnTo>
                    <a:pt x="134" y="235"/>
                  </a:lnTo>
                  <a:lnTo>
                    <a:pt x="134" y="221"/>
                  </a:lnTo>
                  <a:lnTo>
                    <a:pt x="127" y="235"/>
                  </a:lnTo>
                  <a:lnTo>
                    <a:pt x="117" y="221"/>
                  </a:lnTo>
                  <a:lnTo>
                    <a:pt x="100" y="245"/>
                  </a:lnTo>
                  <a:lnTo>
                    <a:pt x="92" y="245"/>
                  </a:lnTo>
                  <a:lnTo>
                    <a:pt x="58" y="259"/>
                  </a:lnTo>
                  <a:lnTo>
                    <a:pt x="69" y="188"/>
                  </a:lnTo>
                  <a:lnTo>
                    <a:pt x="10" y="130"/>
                  </a:lnTo>
                  <a:lnTo>
                    <a:pt x="0" y="83"/>
                  </a:lnTo>
                  <a:lnTo>
                    <a:pt x="41" y="0"/>
                  </a:lnTo>
                  <a:lnTo>
                    <a:pt x="302" y="16"/>
                  </a:lnTo>
                </a:path>
              </a:pathLst>
            </a:custGeom>
            <a:solidFill>
              <a:srgbClr val="33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3" name="Freeform 99"/>
            <p:cNvSpPr>
              <a:spLocks/>
            </p:cNvSpPr>
            <p:nvPr/>
          </p:nvSpPr>
          <p:spPr bwMode="auto">
            <a:xfrm>
              <a:off x="598" y="1815"/>
              <a:ext cx="438" cy="302"/>
            </a:xfrm>
            <a:custGeom>
              <a:avLst/>
              <a:gdLst>
                <a:gd name="T0" fmla="*/ 13 w 443"/>
                <a:gd name="T1" fmla="*/ 134 h 330"/>
                <a:gd name="T2" fmla="*/ 30 w 443"/>
                <a:gd name="T3" fmla="*/ 107 h 330"/>
                <a:gd name="T4" fmla="*/ 62 w 443"/>
                <a:gd name="T5" fmla="*/ 101 h 330"/>
                <a:gd name="T6" fmla="*/ 96 w 443"/>
                <a:gd name="T7" fmla="*/ 82 h 330"/>
                <a:gd name="T8" fmla="*/ 160 w 443"/>
                <a:gd name="T9" fmla="*/ 82 h 330"/>
                <a:gd name="T10" fmla="*/ 184 w 443"/>
                <a:gd name="T11" fmla="*/ 70 h 330"/>
                <a:gd name="T12" fmla="*/ 194 w 443"/>
                <a:gd name="T13" fmla="*/ 82 h 330"/>
                <a:gd name="T14" fmla="*/ 239 w 443"/>
                <a:gd name="T15" fmla="*/ 82 h 330"/>
                <a:gd name="T16" fmla="*/ 274 w 443"/>
                <a:gd name="T17" fmla="*/ 45 h 330"/>
                <a:gd name="T18" fmla="*/ 298 w 443"/>
                <a:gd name="T19" fmla="*/ 45 h 330"/>
                <a:gd name="T20" fmla="*/ 319 w 443"/>
                <a:gd name="T21" fmla="*/ 19 h 330"/>
                <a:gd name="T22" fmla="*/ 354 w 443"/>
                <a:gd name="T23" fmla="*/ 26 h 330"/>
                <a:gd name="T24" fmla="*/ 371 w 443"/>
                <a:gd name="T25" fmla="*/ 0 h 330"/>
                <a:gd name="T26" fmla="*/ 393 w 443"/>
                <a:gd name="T27" fmla="*/ 0 h 330"/>
                <a:gd name="T28" fmla="*/ 410 w 443"/>
                <a:gd name="T29" fmla="*/ 8 h 330"/>
                <a:gd name="T30" fmla="*/ 402 w 443"/>
                <a:gd name="T31" fmla="*/ 26 h 330"/>
                <a:gd name="T32" fmla="*/ 420 w 443"/>
                <a:gd name="T33" fmla="*/ 38 h 330"/>
                <a:gd name="T34" fmla="*/ 410 w 443"/>
                <a:gd name="T35" fmla="*/ 64 h 330"/>
                <a:gd name="T36" fmla="*/ 427 w 443"/>
                <a:gd name="T37" fmla="*/ 82 h 330"/>
                <a:gd name="T38" fmla="*/ 410 w 443"/>
                <a:gd name="T39" fmla="*/ 107 h 330"/>
                <a:gd name="T40" fmla="*/ 387 w 443"/>
                <a:gd name="T41" fmla="*/ 101 h 330"/>
                <a:gd name="T42" fmla="*/ 336 w 443"/>
                <a:gd name="T43" fmla="*/ 134 h 330"/>
                <a:gd name="T44" fmla="*/ 319 w 443"/>
                <a:gd name="T45" fmla="*/ 134 h 330"/>
                <a:gd name="T46" fmla="*/ 313 w 443"/>
                <a:gd name="T47" fmla="*/ 170 h 330"/>
                <a:gd name="T48" fmla="*/ 330 w 443"/>
                <a:gd name="T49" fmla="*/ 189 h 330"/>
                <a:gd name="T50" fmla="*/ 319 w 443"/>
                <a:gd name="T51" fmla="*/ 214 h 330"/>
                <a:gd name="T52" fmla="*/ 274 w 443"/>
                <a:gd name="T53" fmla="*/ 226 h 330"/>
                <a:gd name="T54" fmla="*/ 257 w 443"/>
                <a:gd name="T55" fmla="*/ 240 h 330"/>
                <a:gd name="T56" fmla="*/ 249 w 443"/>
                <a:gd name="T57" fmla="*/ 232 h 330"/>
                <a:gd name="T58" fmla="*/ 143 w 443"/>
                <a:gd name="T59" fmla="*/ 252 h 330"/>
                <a:gd name="T60" fmla="*/ 135 w 443"/>
                <a:gd name="T61" fmla="*/ 226 h 330"/>
                <a:gd name="T62" fmla="*/ 177 w 443"/>
                <a:gd name="T63" fmla="*/ 208 h 330"/>
                <a:gd name="T64" fmla="*/ 194 w 443"/>
                <a:gd name="T65" fmla="*/ 189 h 330"/>
                <a:gd name="T66" fmla="*/ 194 w 443"/>
                <a:gd name="T67" fmla="*/ 152 h 330"/>
                <a:gd name="T68" fmla="*/ 177 w 443"/>
                <a:gd name="T69" fmla="*/ 163 h 330"/>
                <a:gd name="T70" fmla="*/ 160 w 443"/>
                <a:gd name="T71" fmla="*/ 152 h 330"/>
                <a:gd name="T72" fmla="*/ 160 w 443"/>
                <a:gd name="T73" fmla="*/ 163 h 330"/>
                <a:gd name="T74" fmla="*/ 79 w 443"/>
                <a:gd name="T75" fmla="*/ 145 h 330"/>
                <a:gd name="T76" fmla="*/ 79 w 443"/>
                <a:gd name="T77" fmla="*/ 152 h 330"/>
                <a:gd name="T78" fmla="*/ 45 w 443"/>
                <a:gd name="T79" fmla="*/ 152 h 330"/>
                <a:gd name="T80" fmla="*/ 13 w 443"/>
                <a:gd name="T81" fmla="*/ 134 h 330"/>
                <a:gd name="T82" fmla="*/ 7 w 443"/>
                <a:gd name="T83" fmla="*/ 152 h 330"/>
                <a:gd name="T84" fmla="*/ 0 w 443"/>
                <a:gd name="T85" fmla="*/ 134 h 330"/>
                <a:gd name="T86" fmla="*/ 13 w 443"/>
                <a:gd name="T87" fmla="*/ 134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3"/>
                <a:gd name="T133" fmla="*/ 0 h 330"/>
                <a:gd name="T134" fmla="*/ 443 w 443"/>
                <a:gd name="T135" fmla="*/ 330 h 3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3" h="330">
                  <a:moveTo>
                    <a:pt x="13" y="174"/>
                  </a:moveTo>
                  <a:lnTo>
                    <a:pt x="30" y="140"/>
                  </a:lnTo>
                  <a:lnTo>
                    <a:pt x="65" y="131"/>
                  </a:lnTo>
                  <a:lnTo>
                    <a:pt x="99" y="107"/>
                  </a:lnTo>
                  <a:lnTo>
                    <a:pt x="166" y="107"/>
                  </a:lnTo>
                  <a:lnTo>
                    <a:pt x="190" y="92"/>
                  </a:lnTo>
                  <a:lnTo>
                    <a:pt x="200" y="107"/>
                  </a:lnTo>
                  <a:lnTo>
                    <a:pt x="248" y="107"/>
                  </a:lnTo>
                  <a:lnTo>
                    <a:pt x="283" y="58"/>
                  </a:lnTo>
                  <a:lnTo>
                    <a:pt x="307" y="58"/>
                  </a:lnTo>
                  <a:lnTo>
                    <a:pt x="331" y="25"/>
                  </a:lnTo>
                  <a:lnTo>
                    <a:pt x="366" y="34"/>
                  </a:lnTo>
                  <a:lnTo>
                    <a:pt x="383" y="0"/>
                  </a:lnTo>
                  <a:lnTo>
                    <a:pt x="407" y="0"/>
                  </a:lnTo>
                  <a:lnTo>
                    <a:pt x="425" y="11"/>
                  </a:lnTo>
                  <a:lnTo>
                    <a:pt x="417" y="34"/>
                  </a:lnTo>
                  <a:lnTo>
                    <a:pt x="435" y="49"/>
                  </a:lnTo>
                  <a:lnTo>
                    <a:pt x="425" y="83"/>
                  </a:lnTo>
                  <a:lnTo>
                    <a:pt x="442" y="107"/>
                  </a:lnTo>
                  <a:lnTo>
                    <a:pt x="425" y="140"/>
                  </a:lnTo>
                  <a:lnTo>
                    <a:pt x="400" y="131"/>
                  </a:lnTo>
                  <a:lnTo>
                    <a:pt x="348" y="174"/>
                  </a:lnTo>
                  <a:lnTo>
                    <a:pt x="331" y="174"/>
                  </a:lnTo>
                  <a:lnTo>
                    <a:pt x="325" y="222"/>
                  </a:lnTo>
                  <a:lnTo>
                    <a:pt x="342" y="246"/>
                  </a:lnTo>
                  <a:lnTo>
                    <a:pt x="331" y="280"/>
                  </a:lnTo>
                  <a:lnTo>
                    <a:pt x="283" y="295"/>
                  </a:lnTo>
                  <a:lnTo>
                    <a:pt x="266" y="313"/>
                  </a:lnTo>
                  <a:lnTo>
                    <a:pt x="258" y="304"/>
                  </a:lnTo>
                  <a:lnTo>
                    <a:pt x="149" y="329"/>
                  </a:lnTo>
                  <a:lnTo>
                    <a:pt x="141" y="295"/>
                  </a:lnTo>
                  <a:lnTo>
                    <a:pt x="183" y="271"/>
                  </a:lnTo>
                  <a:lnTo>
                    <a:pt x="200" y="246"/>
                  </a:lnTo>
                  <a:lnTo>
                    <a:pt x="200" y="198"/>
                  </a:lnTo>
                  <a:lnTo>
                    <a:pt x="183" y="213"/>
                  </a:lnTo>
                  <a:lnTo>
                    <a:pt x="166" y="198"/>
                  </a:lnTo>
                  <a:lnTo>
                    <a:pt x="166" y="213"/>
                  </a:lnTo>
                  <a:lnTo>
                    <a:pt x="82" y="189"/>
                  </a:lnTo>
                  <a:lnTo>
                    <a:pt x="82" y="198"/>
                  </a:lnTo>
                  <a:lnTo>
                    <a:pt x="48" y="198"/>
                  </a:lnTo>
                  <a:lnTo>
                    <a:pt x="13" y="174"/>
                  </a:lnTo>
                  <a:lnTo>
                    <a:pt x="7" y="198"/>
                  </a:lnTo>
                  <a:lnTo>
                    <a:pt x="0" y="174"/>
                  </a:lnTo>
                  <a:lnTo>
                    <a:pt x="13" y="174"/>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4" name="Freeform 100"/>
            <p:cNvSpPr>
              <a:spLocks/>
            </p:cNvSpPr>
            <p:nvPr/>
          </p:nvSpPr>
          <p:spPr bwMode="auto">
            <a:xfrm>
              <a:off x="1093" y="2011"/>
              <a:ext cx="264" cy="286"/>
            </a:xfrm>
            <a:custGeom>
              <a:avLst/>
              <a:gdLst>
                <a:gd name="T0" fmla="*/ 211 w 266"/>
                <a:gd name="T1" fmla="*/ 183 h 313"/>
                <a:gd name="T2" fmla="*/ 196 w 266"/>
                <a:gd name="T3" fmla="*/ 175 h 313"/>
                <a:gd name="T4" fmla="*/ 196 w 266"/>
                <a:gd name="T5" fmla="*/ 194 h 313"/>
                <a:gd name="T6" fmla="*/ 180 w 266"/>
                <a:gd name="T7" fmla="*/ 194 h 313"/>
                <a:gd name="T8" fmla="*/ 162 w 266"/>
                <a:gd name="T9" fmla="*/ 212 h 313"/>
                <a:gd name="T10" fmla="*/ 149 w 266"/>
                <a:gd name="T11" fmla="*/ 212 h 313"/>
                <a:gd name="T12" fmla="*/ 149 w 266"/>
                <a:gd name="T13" fmla="*/ 200 h 313"/>
                <a:gd name="T14" fmla="*/ 25 w 266"/>
                <a:gd name="T15" fmla="*/ 238 h 313"/>
                <a:gd name="T16" fmla="*/ 0 w 266"/>
                <a:gd name="T17" fmla="*/ 218 h 313"/>
                <a:gd name="T18" fmla="*/ 41 w 266"/>
                <a:gd name="T19" fmla="*/ 169 h 313"/>
                <a:gd name="T20" fmla="*/ 35 w 266"/>
                <a:gd name="T21" fmla="*/ 156 h 313"/>
                <a:gd name="T22" fmla="*/ 65 w 266"/>
                <a:gd name="T23" fmla="*/ 113 h 313"/>
                <a:gd name="T24" fmla="*/ 65 w 266"/>
                <a:gd name="T25" fmla="*/ 76 h 313"/>
                <a:gd name="T26" fmla="*/ 97 w 266"/>
                <a:gd name="T27" fmla="*/ 63 h 313"/>
                <a:gd name="T28" fmla="*/ 114 w 266"/>
                <a:gd name="T29" fmla="*/ 63 h 313"/>
                <a:gd name="T30" fmla="*/ 162 w 266"/>
                <a:gd name="T31" fmla="*/ 0 h 313"/>
                <a:gd name="T32" fmla="*/ 228 w 266"/>
                <a:gd name="T33" fmla="*/ 69 h 313"/>
                <a:gd name="T34" fmla="*/ 259 w 266"/>
                <a:gd name="T35" fmla="*/ 169 h 313"/>
                <a:gd name="T36" fmla="*/ 211 w 266"/>
                <a:gd name="T37" fmla="*/ 183 h 3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313"/>
                <a:gd name="T59" fmla="*/ 266 w 266"/>
                <a:gd name="T60" fmla="*/ 313 h 3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313">
                  <a:moveTo>
                    <a:pt x="217" y="240"/>
                  </a:moveTo>
                  <a:lnTo>
                    <a:pt x="200" y="230"/>
                  </a:lnTo>
                  <a:lnTo>
                    <a:pt x="200" y="254"/>
                  </a:lnTo>
                  <a:lnTo>
                    <a:pt x="183" y="254"/>
                  </a:lnTo>
                  <a:lnTo>
                    <a:pt x="165" y="278"/>
                  </a:lnTo>
                  <a:lnTo>
                    <a:pt x="152" y="278"/>
                  </a:lnTo>
                  <a:lnTo>
                    <a:pt x="152" y="263"/>
                  </a:lnTo>
                  <a:lnTo>
                    <a:pt x="25" y="312"/>
                  </a:lnTo>
                  <a:lnTo>
                    <a:pt x="0" y="287"/>
                  </a:lnTo>
                  <a:lnTo>
                    <a:pt x="41" y="221"/>
                  </a:lnTo>
                  <a:lnTo>
                    <a:pt x="35" y="205"/>
                  </a:lnTo>
                  <a:lnTo>
                    <a:pt x="65" y="149"/>
                  </a:lnTo>
                  <a:lnTo>
                    <a:pt x="65" y="100"/>
                  </a:lnTo>
                  <a:lnTo>
                    <a:pt x="100" y="82"/>
                  </a:lnTo>
                  <a:lnTo>
                    <a:pt x="117" y="82"/>
                  </a:lnTo>
                  <a:lnTo>
                    <a:pt x="165" y="0"/>
                  </a:lnTo>
                  <a:lnTo>
                    <a:pt x="234" y="91"/>
                  </a:lnTo>
                  <a:lnTo>
                    <a:pt x="265" y="221"/>
                  </a:lnTo>
                  <a:lnTo>
                    <a:pt x="217" y="240"/>
                  </a:lnTo>
                </a:path>
              </a:pathLst>
            </a:custGeom>
            <a:solidFill>
              <a:schemeClr val="hlink"/>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5" name="Freeform 101"/>
            <p:cNvSpPr>
              <a:spLocks/>
            </p:cNvSpPr>
            <p:nvPr/>
          </p:nvSpPr>
          <p:spPr bwMode="auto">
            <a:xfrm>
              <a:off x="4756" y="1591"/>
              <a:ext cx="226" cy="301"/>
            </a:xfrm>
            <a:custGeom>
              <a:avLst/>
              <a:gdLst>
                <a:gd name="T0" fmla="*/ 27 w 228"/>
                <a:gd name="T1" fmla="*/ 44 h 329"/>
                <a:gd name="T2" fmla="*/ 41 w 228"/>
                <a:gd name="T3" fmla="*/ 44 h 329"/>
                <a:gd name="T4" fmla="*/ 57 w 228"/>
                <a:gd name="T5" fmla="*/ 52 h 329"/>
                <a:gd name="T6" fmla="*/ 85 w 228"/>
                <a:gd name="T7" fmla="*/ 52 h 329"/>
                <a:gd name="T8" fmla="*/ 85 w 228"/>
                <a:gd name="T9" fmla="*/ 74 h 329"/>
                <a:gd name="T10" fmla="*/ 92 w 228"/>
                <a:gd name="T11" fmla="*/ 65 h 329"/>
                <a:gd name="T12" fmla="*/ 57 w 228"/>
                <a:gd name="T13" fmla="*/ 44 h 329"/>
                <a:gd name="T14" fmla="*/ 75 w 228"/>
                <a:gd name="T15" fmla="*/ 22 h 329"/>
                <a:gd name="T16" fmla="*/ 144 w 228"/>
                <a:gd name="T17" fmla="*/ 0 h 329"/>
                <a:gd name="T18" fmla="*/ 191 w 228"/>
                <a:gd name="T19" fmla="*/ 0 h 329"/>
                <a:gd name="T20" fmla="*/ 225 w 228"/>
                <a:gd name="T21" fmla="*/ 8 h 329"/>
                <a:gd name="T22" fmla="*/ 215 w 228"/>
                <a:gd name="T23" fmla="*/ 30 h 329"/>
                <a:gd name="T24" fmla="*/ 201 w 228"/>
                <a:gd name="T25" fmla="*/ 22 h 329"/>
                <a:gd name="T26" fmla="*/ 191 w 228"/>
                <a:gd name="T27" fmla="*/ 44 h 329"/>
                <a:gd name="T28" fmla="*/ 173 w 228"/>
                <a:gd name="T29" fmla="*/ 22 h 329"/>
                <a:gd name="T30" fmla="*/ 157 w 228"/>
                <a:gd name="T31" fmla="*/ 30 h 329"/>
                <a:gd name="T32" fmla="*/ 191 w 228"/>
                <a:gd name="T33" fmla="*/ 65 h 329"/>
                <a:gd name="T34" fmla="*/ 208 w 228"/>
                <a:gd name="T35" fmla="*/ 44 h 329"/>
                <a:gd name="T36" fmla="*/ 225 w 228"/>
                <a:gd name="T37" fmla="*/ 44 h 329"/>
                <a:gd name="T38" fmla="*/ 208 w 228"/>
                <a:gd name="T39" fmla="*/ 83 h 329"/>
                <a:gd name="T40" fmla="*/ 173 w 228"/>
                <a:gd name="T41" fmla="*/ 83 h 329"/>
                <a:gd name="T42" fmla="*/ 173 w 228"/>
                <a:gd name="T43" fmla="*/ 74 h 329"/>
                <a:gd name="T44" fmla="*/ 173 w 228"/>
                <a:gd name="T45" fmla="*/ 97 h 329"/>
                <a:gd name="T46" fmla="*/ 201 w 228"/>
                <a:gd name="T47" fmla="*/ 105 h 329"/>
                <a:gd name="T48" fmla="*/ 201 w 228"/>
                <a:gd name="T49" fmla="*/ 172 h 329"/>
                <a:gd name="T50" fmla="*/ 191 w 228"/>
                <a:gd name="T51" fmla="*/ 150 h 329"/>
                <a:gd name="T52" fmla="*/ 184 w 228"/>
                <a:gd name="T53" fmla="*/ 158 h 329"/>
                <a:gd name="T54" fmla="*/ 173 w 228"/>
                <a:gd name="T55" fmla="*/ 140 h 329"/>
                <a:gd name="T56" fmla="*/ 157 w 228"/>
                <a:gd name="T57" fmla="*/ 150 h 329"/>
                <a:gd name="T58" fmla="*/ 184 w 228"/>
                <a:gd name="T59" fmla="*/ 172 h 329"/>
                <a:gd name="T60" fmla="*/ 191 w 228"/>
                <a:gd name="T61" fmla="*/ 172 h 329"/>
                <a:gd name="T62" fmla="*/ 201 w 228"/>
                <a:gd name="T63" fmla="*/ 172 h 329"/>
                <a:gd name="T64" fmla="*/ 191 w 228"/>
                <a:gd name="T65" fmla="*/ 215 h 329"/>
                <a:gd name="T66" fmla="*/ 208 w 228"/>
                <a:gd name="T67" fmla="*/ 215 h 329"/>
                <a:gd name="T68" fmla="*/ 201 w 228"/>
                <a:gd name="T69" fmla="*/ 247 h 329"/>
                <a:gd name="T70" fmla="*/ 173 w 228"/>
                <a:gd name="T71" fmla="*/ 233 h 329"/>
                <a:gd name="T72" fmla="*/ 144 w 228"/>
                <a:gd name="T73" fmla="*/ 215 h 329"/>
                <a:gd name="T74" fmla="*/ 126 w 228"/>
                <a:gd name="T75" fmla="*/ 224 h 329"/>
                <a:gd name="T76" fmla="*/ 109 w 228"/>
                <a:gd name="T77" fmla="*/ 300 h 329"/>
                <a:gd name="T78" fmla="*/ 57 w 228"/>
                <a:gd name="T79" fmla="*/ 285 h 329"/>
                <a:gd name="T80" fmla="*/ 75 w 228"/>
                <a:gd name="T81" fmla="*/ 224 h 329"/>
                <a:gd name="T82" fmla="*/ 0 w 228"/>
                <a:gd name="T83" fmla="*/ 224 h 329"/>
                <a:gd name="T84" fmla="*/ 0 w 228"/>
                <a:gd name="T85" fmla="*/ 158 h 329"/>
                <a:gd name="T86" fmla="*/ 27 w 228"/>
                <a:gd name="T87" fmla="*/ 105 h 329"/>
                <a:gd name="T88" fmla="*/ 17 w 228"/>
                <a:gd name="T89" fmla="*/ 65 h 329"/>
                <a:gd name="T90" fmla="*/ 27 w 228"/>
                <a:gd name="T91" fmla="*/ 44 h 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8"/>
                <a:gd name="T139" fmla="*/ 0 h 329"/>
                <a:gd name="T140" fmla="*/ 228 w 228"/>
                <a:gd name="T141" fmla="*/ 329 h 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8" h="329">
                  <a:moveTo>
                    <a:pt x="27" y="48"/>
                  </a:moveTo>
                  <a:lnTo>
                    <a:pt x="41" y="48"/>
                  </a:lnTo>
                  <a:lnTo>
                    <a:pt x="58" y="57"/>
                  </a:lnTo>
                  <a:lnTo>
                    <a:pt x="86" y="57"/>
                  </a:lnTo>
                  <a:lnTo>
                    <a:pt x="86" y="81"/>
                  </a:lnTo>
                  <a:lnTo>
                    <a:pt x="93" y="71"/>
                  </a:lnTo>
                  <a:lnTo>
                    <a:pt x="58" y="48"/>
                  </a:lnTo>
                  <a:lnTo>
                    <a:pt x="76" y="24"/>
                  </a:lnTo>
                  <a:lnTo>
                    <a:pt x="145" y="0"/>
                  </a:lnTo>
                  <a:lnTo>
                    <a:pt x="193" y="0"/>
                  </a:lnTo>
                  <a:lnTo>
                    <a:pt x="227" y="9"/>
                  </a:lnTo>
                  <a:lnTo>
                    <a:pt x="217" y="33"/>
                  </a:lnTo>
                  <a:lnTo>
                    <a:pt x="203" y="24"/>
                  </a:lnTo>
                  <a:lnTo>
                    <a:pt x="193" y="48"/>
                  </a:lnTo>
                  <a:lnTo>
                    <a:pt x="175" y="24"/>
                  </a:lnTo>
                  <a:lnTo>
                    <a:pt x="158" y="33"/>
                  </a:lnTo>
                  <a:lnTo>
                    <a:pt x="193" y="71"/>
                  </a:lnTo>
                  <a:lnTo>
                    <a:pt x="210" y="48"/>
                  </a:lnTo>
                  <a:lnTo>
                    <a:pt x="227" y="48"/>
                  </a:lnTo>
                  <a:lnTo>
                    <a:pt x="210" y="91"/>
                  </a:lnTo>
                  <a:lnTo>
                    <a:pt x="175" y="91"/>
                  </a:lnTo>
                  <a:lnTo>
                    <a:pt x="175" y="81"/>
                  </a:lnTo>
                  <a:lnTo>
                    <a:pt x="175" y="106"/>
                  </a:lnTo>
                  <a:lnTo>
                    <a:pt x="203" y="115"/>
                  </a:lnTo>
                  <a:lnTo>
                    <a:pt x="203" y="188"/>
                  </a:lnTo>
                  <a:lnTo>
                    <a:pt x="193" y="164"/>
                  </a:lnTo>
                  <a:lnTo>
                    <a:pt x="186" y="173"/>
                  </a:lnTo>
                  <a:lnTo>
                    <a:pt x="175" y="153"/>
                  </a:lnTo>
                  <a:lnTo>
                    <a:pt x="158" y="164"/>
                  </a:lnTo>
                  <a:lnTo>
                    <a:pt x="186" y="188"/>
                  </a:lnTo>
                  <a:lnTo>
                    <a:pt x="193" y="188"/>
                  </a:lnTo>
                  <a:lnTo>
                    <a:pt x="203" y="188"/>
                  </a:lnTo>
                  <a:lnTo>
                    <a:pt x="193" y="235"/>
                  </a:lnTo>
                  <a:lnTo>
                    <a:pt x="210" y="235"/>
                  </a:lnTo>
                  <a:lnTo>
                    <a:pt x="203" y="270"/>
                  </a:lnTo>
                  <a:lnTo>
                    <a:pt x="175" y="255"/>
                  </a:lnTo>
                  <a:lnTo>
                    <a:pt x="145" y="235"/>
                  </a:lnTo>
                  <a:lnTo>
                    <a:pt x="127" y="245"/>
                  </a:lnTo>
                  <a:lnTo>
                    <a:pt x="110" y="328"/>
                  </a:lnTo>
                  <a:lnTo>
                    <a:pt x="58" y="312"/>
                  </a:lnTo>
                  <a:lnTo>
                    <a:pt x="76" y="245"/>
                  </a:lnTo>
                  <a:lnTo>
                    <a:pt x="0" y="245"/>
                  </a:lnTo>
                  <a:lnTo>
                    <a:pt x="0" y="173"/>
                  </a:lnTo>
                  <a:lnTo>
                    <a:pt x="27" y="115"/>
                  </a:lnTo>
                  <a:lnTo>
                    <a:pt x="17" y="71"/>
                  </a:lnTo>
                  <a:lnTo>
                    <a:pt x="27" y="48"/>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336" name="Freeform 102"/>
            <p:cNvSpPr>
              <a:spLocks/>
            </p:cNvSpPr>
            <p:nvPr/>
          </p:nvSpPr>
          <p:spPr bwMode="auto">
            <a:xfrm>
              <a:off x="2309" y="2168"/>
              <a:ext cx="315" cy="280"/>
            </a:xfrm>
            <a:custGeom>
              <a:avLst/>
              <a:gdLst>
                <a:gd name="T0" fmla="*/ 24 w 318"/>
                <a:gd name="T1" fmla="*/ 233 h 306"/>
                <a:gd name="T2" fmla="*/ 34 w 318"/>
                <a:gd name="T3" fmla="*/ 163 h 306"/>
                <a:gd name="T4" fmla="*/ 0 w 318"/>
                <a:gd name="T5" fmla="*/ 114 h 306"/>
                <a:gd name="T6" fmla="*/ 51 w 318"/>
                <a:gd name="T7" fmla="*/ 88 h 306"/>
                <a:gd name="T8" fmla="*/ 155 w 318"/>
                <a:gd name="T9" fmla="*/ 0 h 306"/>
                <a:gd name="T10" fmla="*/ 186 w 318"/>
                <a:gd name="T11" fmla="*/ 6 h 306"/>
                <a:gd name="T12" fmla="*/ 220 w 318"/>
                <a:gd name="T13" fmla="*/ 18 h 306"/>
                <a:gd name="T14" fmla="*/ 228 w 318"/>
                <a:gd name="T15" fmla="*/ 18 h 306"/>
                <a:gd name="T16" fmla="*/ 252 w 318"/>
                <a:gd name="T17" fmla="*/ 18 h 306"/>
                <a:gd name="T18" fmla="*/ 266 w 318"/>
                <a:gd name="T19" fmla="*/ 18 h 306"/>
                <a:gd name="T20" fmla="*/ 308 w 318"/>
                <a:gd name="T21" fmla="*/ 0 h 306"/>
                <a:gd name="T22" fmla="*/ 283 w 318"/>
                <a:gd name="T23" fmla="*/ 233 h 306"/>
                <a:gd name="T24" fmla="*/ 24 w 318"/>
                <a:gd name="T25" fmla="*/ 233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8"/>
                <a:gd name="T40" fmla="*/ 0 h 306"/>
                <a:gd name="T41" fmla="*/ 318 w 318"/>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8" h="306">
                  <a:moveTo>
                    <a:pt x="24" y="305"/>
                  </a:moveTo>
                  <a:lnTo>
                    <a:pt x="34" y="212"/>
                  </a:lnTo>
                  <a:lnTo>
                    <a:pt x="0" y="150"/>
                  </a:lnTo>
                  <a:lnTo>
                    <a:pt x="51" y="115"/>
                  </a:lnTo>
                  <a:lnTo>
                    <a:pt x="158" y="0"/>
                  </a:lnTo>
                  <a:lnTo>
                    <a:pt x="192" y="9"/>
                  </a:lnTo>
                  <a:lnTo>
                    <a:pt x="226" y="24"/>
                  </a:lnTo>
                  <a:lnTo>
                    <a:pt x="234" y="24"/>
                  </a:lnTo>
                  <a:lnTo>
                    <a:pt x="258" y="24"/>
                  </a:lnTo>
                  <a:lnTo>
                    <a:pt x="275" y="24"/>
                  </a:lnTo>
                  <a:lnTo>
                    <a:pt x="317" y="0"/>
                  </a:lnTo>
                  <a:lnTo>
                    <a:pt x="292" y="305"/>
                  </a:lnTo>
                  <a:lnTo>
                    <a:pt x="24" y="305"/>
                  </a:lnTo>
                </a:path>
              </a:pathLst>
            </a:custGeom>
            <a:solidFill>
              <a:srgbClr val="FFCC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7" name="Freeform 103"/>
            <p:cNvSpPr>
              <a:spLocks/>
            </p:cNvSpPr>
            <p:nvPr/>
          </p:nvSpPr>
          <p:spPr bwMode="auto">
            <a:xfrm>
              <a:off x="3593" y="1209"/>
              <a:ext cx="129" cy="277"/>
            </a:xfrm>
            <a:custGeom>
              <a:avLst/>
              <a:gdLst>
                <a:gd name="T0" fmla="*/ 100 w 131"/>
                <a:gd name="T1" fmla="*/ 0 h 303"/>
                <a:gd name="T2" fmla="*/ 124 w 131"/>
                <a:gd name="T3" fmla="*/ 142 h 303"/>
                <a:gd name="T4" fmla="*/ 111 w 131"/>
                <a:gd name="T5" fmla="*/ 168 h 303"/>
                <a:gd name="T6" fmla="*/ 96 w 131"/>
                <a:gd name="T7" fmla="*/ 186 h 303"/>
                <a:gd name="T8" fmla="*/ 72 w 131"/>
                <a:gd name="T9" fmla="*/ 186 h 303"/>
                <a:gd name="T10" fmla="*/ 45 w 131"/>
                <a:gd name="T11" fmla="*/ 230 h 303"/>
                <a:gd name="T12" fmla="*/ 31 w 131"/>
                <a:gd name="T13" fmla="*/ 230 h 303"/>
                <a:gd name="T14" fmla="*/ 17 w 131"/>
                <a:gd name="T15" fmla="*/ 211 h 303"/>
                <a:gd name="T16" fmla="*/ 17 w 131"/>
                <a:gd name="T17" fmla="*/ 219 h 303"/>
                <a:gd name="T18" fmla="*/ 0 w 131"/>
                <a:gd name="T19" fmla="*/ 51 h 303"/>
                <a:gd name="T20" fmla="*/ 17 w 131"/>
                <a:gd name="T21" fmla="*/ 16 h 303"/>
                <a:gd name="T22" fmla="*/ 31 w 131"/>
                <a:gd name="T23" fmla="*/ 0 h 303"/>
                <a:gd name="T24" fmla="*/ 100 w 131"/>
                <a:gd name="T25" fmla="*/ 0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303"/>
                <a:gd name="T41" fmla="*/ 131 w 131"/>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303">
                  <a:moveTo>
                    <a:pt x="106" y="0"/>
                  </a:moveTo>
                  <a:lnTo>
                    <a:pt x="130" y="186"/>
                  </a:lnTo>
                  <a:lnTo>
                    <a:pt x="117" y="220"/>
                  </a:lnTo>
                  <a:lnTo>
                    <a:pt x="100" y="244"/>
                  </a:lnTo>
                  <a:lnTo>
                    <a:pt x="75" y="244"/>
                  </a:lnTo>
                  <a:lnTo>
                    <a:pt x="48" y="302"/>
                  </a:lnTo>
                  <a:lnTo>
                    <a:pt x="31" y="302"/>
                  </a:lnTo>
                  <a:lnTo>
                    <a:pt x="17" y="277"/>
                  </a:lnTo>
                  <a:lnTo>
                    <a:pt x="17" y="287"/>
                  </a:lnTo>
                  <a:lnTo>
                    <a:pt x="0" y="67"/>
                  </a:lnTo>
                  <a:lnTo>
                    <a:pt x="17" y="22"/>
                  </a:lnTo>
                  <a:lnTo>
                    <a:pt x="31" y="0"/>
                  </a:lnTo>
                  <a:lnTo>
                    <a:pt x="106" y="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8" name="Freeform 104"/>
            <p:cNvSpPr>
              <a:spLocks/>
            </p:cNvSpPr>
            <p:nvPr/>
          </p:nvSpPr>
          <p:spPr bwMode="auto">
            <a:xfrm>
              <a:off x="3326" y="1547"/>
              <a:ext cx="414" cy="397"/>
            </a:xfrm>
            <a:custGeom>
              <a:avLst/>
              <a:gdLst>
                <a:gd name="T0" fmla="*/ 0 w 418"/>
                <a:gd name="T1" fmla="*/ 269 h 434"/>
                <a:gd name="T2" fmla="*/ 52 w 418"/>
                <a:gd name="T3" fmla="*/ 125 h 434"/>
                <a:gd name="T4" fmla="*/ 89 w 418"/>
                <a:gd name="T5" fmla="*/ 125 h 434"/>
                <a:gd name="T6" fmla="*/ 107 w 418"/>
                <a:gd name="T7" fmla="*/ 92 h 434"/>
                <a:gd name="T8" fmla="*/ 131 w 418"/>
                <a:gd name="T9" fmla="*/ 92 h 434"/>
                <a:gd name="T10" fmla="*/ 149 w 418"/>
                <a:gd name="T11" fmla="*/ 73 h 434"/>
                <a:gd name="T12" fmla="*/ 163 w 418"/>
                <a:gd name="T13" fmla="*/ 38 h 434"/>
                <a:gd name="T14" fmla="*/ 149 w 418"/>
                <a:gd name="T15" fmla="*/ 18 h 434"/>
                <a:gd name="T16" fmla="*/ 138 w 418"/>
                <a:gd name="T17" fmla="*/ 38 h 434"/>
                <a:gd name="T18" fmla="*/ 131 w 418"/>
                <a:gd name="T19" fmla="*/ 18 h 434"/>
                <a:gd name="T20" fmla="*/ 138 w 418"/>
                <a:gd name="T21" fmla="*/ 0 h 434"/>
                <a:gd name="T22" fmla="*/ 169 w 418"/>
                <a:gd name="T23" fmla="*/ 0 h 434"/>
                <a:gd name="T24" fmla="*/ 245 w 418"/>
                <a:gd name="T25" fmla="*/ 29 h 434"/>
                <a:gd name="T26" fmla="*/ 308 w 418"/>
                <a:gd name="T27" fmla="*/ 56 h 434"/>
                <a:gd name="T28" fmla="*/ 325 w 418"/>
                <a:gd name="T29" fmla="*/ 81 h 434"/>
                <a:gd name="T30" fmla="*/ 349 w 418"/>
                <a:gd name="T31" fmla="*/ 81 h 434"/>
                <a:gd name="T32" fmla="*/ 349 w 418"/>
                <a:gd name="T33" fmla="*/ 99 h 434"/>
                <a:gd name="T34" fmla="*/ 387 w 418"/>
                <a:gd name="T35" fmla="*/ 118 h 434"/>
                <a:gd name="T36" fmla="*/ 405 w 418"/>
                <a:gd name="T37" fmla="*/ 155 h 434"/>
                <a:gd name="T38" fmla="*/ 291 w 418"/>
                <a:gd name="T39" fmla="*/ 218 h 434"/>
                <a:gd name="T40" fmla="*/ 163 w 418"/>
                <a:gd name="T41" fmla="*/ 331 h 434"/>
                <a:gd name="T42" fmla="*/ 52 w 418"/>
                <a:gd name="T43" fmla="*/ 288 h 434"/>
                <a:gd name="T44" fmla="*/ 0 w 418"/>
                <a:gd name="T45" fmla="*/ 269 h 4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8"/>
                <a:gd name="T70" fmla="*/ 0 h 434"/>
                <a:gd name="T71" fmla="*/ 418 w 418"/>
                <a:gd name="T72" fmla="*/ 434 h 4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8" h="434">
                  <a:moveTo>
                    <a:pt x="0" y="351"/>
                  </a:moveTo>
                  <a:lnTo>
                    <a:pt x="52" y="164"/>
                  </a:lnTo>
                  <a:lnTo>
                    <a:pt x="92" y="164"/>
                  </a:lnTo>
                  <a:lnTo>
                    <a:pt x="110" y="120"/>
                  </a:lnTo>
                  <a:lnTo>
                    <a:pt x="134" y="120"/>
                  </a:lnTo>
                  <a:lnTo>
                    <a:pt x="152" y="96"/>
                  </a:lnTo>
                  <a:lnTo>
                    <a:pt x="169" y="49"/>
                  </a:lnTo>
                  <a:lnTo>
                    <a:pt x="152" y="24"/>
                  </a:lnTo>
                  <a:lnTo>
                    <a:pt x="141" y="49"/>
                  </a:lnTo>
                  <a:lnTo>
                    <a:pt x="134" y="24"/>
                  </a:lnTo>
                  <a:lnTo>
                    <a:pt x="141" y="0"/>
                  </a:lnTo>
                  <a:lnTo>
                    <a:pt x="175" y="0"/>
                  </a:lnTo>
                  <a:lnTo>
                    <a:pt x="251" y="38"/>
                  </a:lnTo>
                  <a:lnTo>
                    <a:pt x="317" y="73"/>
                  </a:lnTo>
                  <a:lnTo>
                    <a:pt x="334" y="106"/>
                  </a:lnTo>
                  <a:lnTo>
                    <a:pt x="358" y="106"/>
                  </a:lnTo>
                  <a:lnTo>
                    <a:pt x="358" y="129"/>
                  </a:lnTo>
                  <a:lnTo>
                    <a:pt x="399" y="154"/>
                  </a:lnTo>
                  <a:lnTo>
                    <a:pt x="417" y="202"/>
                  </a:lnTo>
                  <a:lnTo>
                    <a:pt x="300" y="284"/>
                  </a:lnTo>
                  <a:lnTo>
                    <a:pt x="169" y="433"/>
                  </a:lnTo>
                  <a:lnTo>
                    <a:pt x="52" y="376"/>
                  </a:lnTo>
                  <a:lnTo>
                    <a:pt x="0" y="351"/>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39" name="Freeform 105"/>
            <p:cNvSpPr>
              <a:spLocks/>
            </p:cNvSpPr>
            <p:nvPr/>
          </p:nvSpPr>
          <p:spPr bwMode="auto">
            <a:xfrm>
              <a:off x="3699" y="1209"/>
              <a:ext cx="238" cy="246"/>
            </a:xfrm>
            <a:custGeom>
              <a:avLst/>
              <a:gdLst>
                <a:gd name="T0" fmla="*/ 224 w 241"/>
                <a:gd name="T1" fmla="*/ 0 h 269"/>
                <a:gd name="T2" fmla="*/ 231 w 241"/>
                <a:gd name="T3" fmla="*/ 25 h 269"/>
                <a:gd name="T4" fmla="*/ 217 w 241"/>
                <a:gd name="T5" fmla="*/ 94 h 269"/>
                <a:gd name="T6" fmla="*/ 168 w 241"/>
                <a:gd name="T7" fmla="*/ 205 h 269"/>
                <a:gd name="T8" fmla="*/ 152 w 241"/>
                <a:gd name="T9" fmla="*/ 195 h 269"/>
                <a:gd name="T10" fmla="*/ 121 w 241"/>
                <a:gd name="T11" fmla="*/ 195 h 269"/>
                <a:gd name="T12" fmla="*/ 107 w 241"/>
                <a:gd name="T13" fmla="*/ 176 h 269"/>
                <a:gd name="T14" fmla="*/ 79 w 241"/>
                <a:gd name="T15" fmla="*/ 176 h 269"/>
                <a:gd name="T16" fmla="*/ 72 w 241"/>
                <a:gd name="T17" fmla="*/ 176 h 269"/>
                <a:gd name="T18" fmla="*/ 10 w 241"/>
                <a:gd name="T19" fmla="*/ 168 h 269"/>
                <a:gd name="T20" fmla="*/ 23 w 241"/>
                <a:gd name="T21" fmla="*/ 142 h 269"/>
                <a:gd name="T22" fmla="*/ 0 w 241"/>
                <a:gd name="T23" fmla="*/ 0 h 269"/>
                <a:gd name="T24" fmla="*/ 224 w 241"/>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
                <a:gd name="T40" fmla="*/ 0 h 269"/>
                <a:gd name="T41" fmla="*/ 241 w 241"/>
                <a:gd name="T42" fmla="*/ 269 h 2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 h="269">
                  <a:moveTo>
                    <a:pt x="233" y="0"/>
                  </a:moveTo>
                  <a:lnTo>
                    <a:pt x="240" y="33"/>
                  </a:lnTo>
                  <a:lnTo>
                    <a:pt x="226" y="124"/>
                  </a:lnTo>
                  <a:lnTo>
                    <a:pt x="174" y="268"/>
                  </a:lnTo>
                  <a:lnTo>
                    <a:pt x="158" y="255"/>
                  </a:lnTo>
                  <a:lnTo>
                    <a:pt x="127" y="255"/>
                  </a:lnTo>
                  <a:lnTo>
                    <a:pt x="110" y="230"/>
                  </a:lnTo>
                  <a:lnTo>
                    <a:pt x="82" y="230"/>
                  </a:lnTo>
                  <a:lnTo>
                    <a:pt x="75" y="230"/>
                  </a:lnTo>
                  <a:lnTo>
                    <a:pt x="10" y="220"/>
                  </a:lnTo>
                  <a:lnTo>
                    <a:pt x="23" y="186"/>
                  </a:lnTo>
                  <a:lnTo>
                    <a:pt x="0" y="0"/>
                  </a:lnTo>
                  <a:lnTo>
                    <a:pt x="233" y="0"/>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40" name="Freeform 106"/>
            <p:cNvSpPr>
              <a:spLocks/>
            </p:cNvSpPr>
            <p:nvPr/>
          </p:nvSpPr>
          <p:spPr bwMode="auto">
            <a:xfrm>
              <a:off x="4517" y="1614"/>
              <a:ext cx="266" cy="202"/>
            </a:xfrm>
            <a:custGeom>
              <a:avLst/>
              <a:gdLst>
                <a:gd name="T0" fmla="*/ 65 w 269"/>
                <a:gd name="T1" fmla="*/ 61 h 221"/>
                <a:gd name="T2" fmla="*/ 82 w 269"/>
                <a:gd name="T3" fmla="*/ 30 h 221"/>
                <a:gd name="T4" fmla="*/ 174 w 269"/>
                <a:gd name="T5" fmla="*/ 30 h 221"/>
                <a:gd name="T6" fmla="*/ 231 w 269"/>
                <a:gd name="T7" fmla="*/ 0 h 221"/>
                <a:gd name="T8" fmla="*/ 248 w 269"/>
                <a:gd name="T9" fmla="*/ 8 h 221"/>
                <a:gd name="T10" fmla="*/ 255 w 269"/>
                <a:gd name="T11" fmla="*/ 43 h 221"/>
                <a:gd name="T12" fmla="*/ 265 w 269"/>
                <a:gd name="T13" fmla="*/ 83 h 221"/>
                <a:gd name="T14" fmla="*/ 238 w 269"/>
                <a:gd name="T15" fmla="*/ 136 h 221"/>
                <a:gd name="T16" fmla="*/ 238 w 269"/>
                <a:gd name="T17" fmla="*/ 201 h 221"/>
                <a:gd name="T18" fmla="*/ 117 w 269"/>
                <a:gd name="T19" fmla="*/ 193 h 221"/>
                <a:gd name="T20" fmla="*/ 0 w 269"/>
                <a:gd name="T21" fmla="*/ 193 h 221"/>
                <a:gd name="T22" fmla="*/ 41 w 269"/>
                <a:gd name="T23" fmla="*/ 83 h 221"/>
                <a:gd name="T24" fmla="*/ 65 w 269"/>
                <a:gd name="T25" fmla="*/ 52 h 221"/>
                <a:gd name="T26" fmla="*/ 65 w 269"/>
                <a:gd name="T27" fmla="*/ 61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9"/>
                <a:gd name="T43" fmla="*/ 0 h 221"/>
                <a:gd name="T44" fmla="*/ 269 w 269"/>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9" h="221">
                  <a:moveTo>
                    <a:pt x="66" y="67"/>
                  </a:moveTo>
                  <a:lnTo>
                    <a:pt x="83" y="33"/>
                  </a:lnTo>
                  <a:lnTo>
                    <a:pt x="176" y="33"/>
                  </a:lnTo>
                  <a:lnTo>
                    <a:pt x="234" y="0"/>
                  </a:lnTo>
                  <a:lnTo>
                    <a:pt x="251" y="9"/>
                  </a:lnTo>
                  <a:lnTo>
                    <a:pt x="258" y="47"/>
                  </a:lnTo>
                  <a:lnTo>
                    <a:pt x="268" y="91"/>
                  </a:lnTo>
                  <a:lnTo>
                    <a:pt x="241" y="149"/>
                  </a:lnTo>
                  <a:lnTo>
                    <a:pt x="241" y="220"/>
                  </a:lnTo>
                  <a:lnTo>
                    <a:pt x="118" y="211"/>
                  </a:lnTo>
                  <a:lnTo>
                    <a:pt x="0" y="211"/>
                  </a:lnTo>
                  <a:lnTo>
                    <a:pt x="41" y="91"/>
                  </a:lnTo>
                  <a:lnTo>
                    <a:pt x="66" y="57"/>
                  </a:lnTo>
                  <a:lnTo>
                    <a:pt x="66" y="67"/>
                  </a:lnTo>
                </a:path>
              </a:pathLst>
            </a:custGeom>
            <a:solidFill>
              <a:schemeClr val="accent1">
                <a:lumMod val="75000"/>
              </a:schemeClr>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defRPr/>
              </a:pPr>
              <a:endParaRPr lang="en-US" sz="1350">
                <a:solidFill>
                  <a:srgbClr val="FFFFFF"/>
                </a:solidFill>
                <a:latin typeface="Calibri" pitchFamily="34" charset="0"/>
                <a:cs typeface="Arial" charset="0"/>
              </a:endParaRPr>
            </a:p>
          </p:txBody>
        </p:sp>
        <p:sp>
          <p:nvSpPr>
            <p:cNvPr id="341" name="Freeform 107"/>
            <p:cNvSpPr>
              <a:spLocks/>
            </p:cNvSpPr>
            <p:nvPr/>
          </p:nvSpPr>
          <p:spPr bwMode="auto">
            <a:xfrm>
              <a:off x="1722" y="1315"/>
              <a:ext cx="248" cy="202"/>
            </a:xfrm>
            <a:custGeom>
              <a:avLst/>
              <a:gdLst>
                <a:gd name="T0" fmla="*/ 35 w 251"/>
                <a:gd name="T1" fmla="*/ 36 h 221"/>
                <a:gd name="T2" fmla="*/ 63 w 251"/>
                <a:gd name="T3" fmla="*/ 25 h 221"/>
                <a:gd name="T4" fmla="*/ 79 w 251"/>
                <a:gd name="T5" fmla="*/ 36 h 221"/>
                <a:gd name="T6" fmla="*/ 113 w 251"/>
                <a:gd name="T7" fmla="*/ 36 h 221"/>
                <a:gd name="T8" fmla="*/ 96 w 251"/>
                <a:gd name="T9" fmla="*/ 0 h 221"/>
                <a:gd name="T10" fmla="*/ 145 w 251"/>
                <a:gd name="T11" fmla="*/ 36 h 221"/>
                <a:gd name="T12" fmla="*/ 186 w 251"/>
                <a:gd name="T13" fmla="*/ 69 h 221"/>
                <a:gd name="T14" fmla="*/ 231 w 251"/>
                <a:gd name="T15" fmla="*/ 88 h 221"/>
                <a:gd name="T16" fmla="*/ 241 w 251"/>
                <a:gd name="T17" fmla="*/ 117 h 221"/>
                <a:gd name="T18" fmla="*/ 203 w 251"/>
                <a:gd name="T19" fmla="*/ 161 h 221"/>
                <a:gd name="T20" fmla="*/ 193 w 251"/>
                <a:gd name="T21" fmla="*/ 168 h 221"/>
                <a:gd name="T22" fmla="*/ 128 w 251"/>
                <a:gd name="T23" fmla="*/ 161 h 221"/>
                <a:gd name="T24" fmla="*/ 48 w 251"/>
                <a:gd name="T25" fmla="*/ 168 h 221"/>
                <a:gd name="T26" fmla="*/ 48 w 251"/>
                <a:gd name="T27" fmla="*/ 143 h 221"/>
                <a:gd name="T28" fmla="*/ 0 w 251"/>
                <a:gd name="T29" fmla="*/ 107 h 221"/>
                <a:gd name="T30" fmla="*/ 10 w 251"/>
                <a:gd name="T31" fmla="*/ 80 h 221"/>
                <a:gd name="T32" fmla="*/ 0 w 251"/>
                <a:gd name="T33" fmla="*/ 69 h 221"/>
                <a:gd name="T34" fmla="*/ 35 w 251"/>
                <a:gd name="T35" fmla="*/ 36 h 2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1"/>
                <a:gd name="T55" fmla="*/ 0 h 221"/>
                <a:gd name="T56" fmla="*/ 251 w 251"/>
                <a:gd name="T57" fmla="*/ 221 h 2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1" h="221">
                  <a:moveTo>
                    <a:pt x="35" y="47"/>
                  </a:moveTo>
                  <a:lnTo>
                    <a:pt x="66" y="33"/>
                  </a:lnTo>
                  <a:lnTo>
                    <a:pt x="82" y="47"/>
                  </a:lnTo>
                  <a:lnTo>
                    <a:pt x="116" y="47"/>
                  </a:lnTo>
                  <a:lnTo>
                    <a:pt x="99" y="0"/>
                  </a:lnTo>
                  <a:lnTo>
                    <a:pt x="151" y="47"/>
                  </a:lnTo>
                  <a:lnTo>
                    <a:pt x="192" y="91"/>
                  </a:lnTo>
                  <a:lnTo>
                    <a:pt x="240" y="115"/>
                  </a:lnTo>
                  <a:lnTo>
                    <a:pt x="250" y="153"/>
                  </a:lnTo>
                  <a:lnTo>
                    <a:pt x="209" y="211"/>
                  </a:lnTo>
                  <a:lnTo>
                    <a:pt x="199" y="220"/>
                  </a:lnTo>
                  <a:lnTo>
                    <a:pt x="134" y="211"/>
                  </a:lnTo>
                  <a:lnTo>
                    <a:pt x="51" y="220"/>
                  </a:lnTo>
                  <a:lnTo>
                    <a:pt x="51" y="187"/>
                  </a:lnTo>
                  <a:lnTo>
                    <a:pt x="0" y="140"/>
                  </a:lnTo>
                  <a:lnTo>
                    <a:pt x="10" y="105"/>
                  </a:lnTo>
                  <a:lnTo>
                    <a:pt x="0" y="91"/>
                  </a:lnTo>
                  <a:lnTo>
                    <a:pt x="35" y="47"/>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42" name="Freeform 108"/>
            <p:cNvSpPr>
              <a:spLocks/>
            </p:cNvSpPr>
            <p:nvPr/>
          </p:nvSpPr>
          <p:spPr bwMode="auto">
            <a:xfrm>
              <a:off x="3708" y="1891"/>
              <a:ext cx="281" cy="323"/>
            </a:xfrm>
            <a:custGeom>
              <a:avLst/>
              <a:gdLst>
                <a:gd name="T0" fmla="*/ 226 w 284"/>
                <a:gd name="T1" fmla="*/ 251 h 353"/>
                <a:gd name="T2" fmla="*/ 226 w 284"/>
                <a:gd name="T3" fmla="*/ 270 h 353"/>
                <a:gd name="T4" fmla="*/ 212 w 284"/>
                <a:gd name="T5" fmla="*/ 251 h 353"/>
                <a:gd name="T6" fmla="*/ 177 w 284"/>
                <a:gd name="T7" fmla="*/ 251 h 353"/>
                <a:gd name="T8" fmla="*/ 177 w 284"/>
                <a:gd name="T9" fmla="*/ 239 h 353"/>
                <a:gd name="T10" fmla="*/ 153 w 284"/>
                <a:gd name="T11" fmla="*/ 231 h 353"/>
                <a:gd name="T12" fmla="*/ 129 w 284"/>
                <a:gd name="T13" fmla="*/ 251 h 353"/>
                <a:gd name="T14" fmla="*/ 80 w 284"/>
                <a:gd name="T15" fmla="*/ 239 h 353"/>
                <a:gd name="T16" fmla="*/ 80 w 284"/>
                <a:gd name="T17" fmla="*/ 231 h 353"/>
                <a:gd name="T18" fmla="*/ 31 w 284"/>
                <a:gd name="T19" fmla="*/ 213 h 353"/>
                <a:gd name="T20" fmla="*/ 0 w 284"/>
                <a:gd name="T21" fmla="*/ 176 h 353"/>
                <a:gd name="T22" fmla="*/ 13 w 284"/>
                <a:gd name="T23" fmla="*/ 163 h 353"/>
                <a:gd name="T24" fmla="*/ 80 w 284"/>
                <a:gd name="T25" fmla="*/ 144 h 353"/>
                <a:gd name="T26" fmla="*/ 80 w 284"/>
                <a:gd name="T27" fmla="*/ 106 h 353"/>
                <a:gd name="T28" fmla="*/ 129 w 284"/>
                <a:gd name="T29" fmla="*/ 0 h 353"/>
                <a:gd name="T30" fmla="*/ 138 w 284"/>
                <a:gd name="T31" fmla="*/ 0 h 353"/>
                <a:gd name="T32" fmla="*/ 257 w 284"/>
                <a:gd name="T33" fmla="*/ 0 h 353"/>
                <a:gd name="T34" fmla="*/ 257 w 284"/>
                <a:gd name="T35" fmla="*/ 6 h 353"/>
                <a:gd name="T36" fmla="*/ 257 w 284"/>
                <a:gd name="T37" fmla="*/ 100 h 353"/>
                <a:gd name="T38" fmla="*/ 274 w 284"/>
                <a:gd name="T39" fmla="*/ 132 h 353"/>
                <a:gd name="T40" fmla="*/ 257 w 284"/>
                <a:gd name="T41" fmla="*/ 144 h 353"/>
                <a:gd name="T42" fmla="*/ 257 w 284"/>
                <a:gd name="T43" fmla="*/ 251 h 353"/>
                <a:gd name="T44" fmla="*/ 226 w 284"/>
                <a:gd name="T45" fmla="*/ 251 h 3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4"/>
                <a:gd name="T70" fmla="*/ 0 h 353"/>
                <a:gd name="T71" fmla="*/ 284 w 284"/>
                <a:gd name="T72" fmla="*/ 353 h 3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4" h="353">
                  <a:moveTo>
                    <a:pt x="232" y="327"/>
                  </a:moveTo>
                  <a:lnTo>
                    <a:pt x="232" y="352"/>
                  </a:lnTo>
                  <a:lnTo>
                    <a:pt x="218" y="327"/>
                  </a:lnTo>
                  <a:lnTo>
                    <a:pt x="183" y="327"/>
                  </a:lnTo>
                  <a:lnTo>
                    <a:pt x="183" y="312"/>
                  </a:lnTo>
                  <a:lnTo>
                    <a:pt x="159" y="303"/>
                  </a:lnTo>
                  <a:lnTo>
                    <a:pt x="132" y="327"/>
                  </a:lnTo>
                  <a:lnTo>
                    <a:pt x="83" y="312"/>
                  </a:lnTo>
                  <a:lnTo>
                    <a:pt x="83" y="303"/>
                  </a:lnTo>
                  <a:lnTo>
                    <a:pt x="31" y="279"/>
                  </a:lnTo>
                  <a:lnTo>
                    <a:pt x="0" y="230"/>
                  </a:lnTo>
                  <a:lnTo>
                    <a:pt x="13" y="212"/>
                  </a:lnTo>
                  <a:lnTo>
                    <a:pt x="83" y="188"/>
                  </a:lnTo>
                  <a:lnTo>
                    <a:pt x="83" y="139"/>
                  </a:lnTo>
                  <a:lnTo>
                    <a:pt x="132" y="0"/>
                  </a:lnTo>
                  <a:lnTo>
                    <a:pt x="141" y="0"/>
                  </a:lnTo>
                  <a:lnTo>
                    <a:pt x="266" y="0"/>
                  </a:lnTo>
                  <a:lnTo>
                    <a:pt x="266" y="9"/>
                  </a:lnTo>
                  <a:lnTo>
                    <a:pt x="266" y="130"/>
                  </a:lnTo>
                  <a:lnTo>
                    <a:pt x="283" y="172"/>
                  </a:lnTo>
                  <a:lnTo>
                    <a:pt x="266" y="188"/>
                  </a:lnTo>
                  <a:lnTo>
                    <a:pt x="266" y="327"/>
                  </a:lnTo>
                  <a:lnTo>
                    <a:pt x="232" y="327"/>
                  </a:lnTo>
                </a:path>
              </a:pathLst>
            </a:custGeom>
            <a:solidFill>
              <a:srgbClr val="FF9900"/>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43" name="Freeform 109"/>
            <p:cNvSpPr>
              <a:spLocks/>
            </p:cNvSpPr>
            <p:nvPr/>
          </p:nvSpPr>
          <p:spPr bwMode="auto">
            <a:xfrm>
              <a:off x="1929" y="1282"/>
              <a:ext cx="373" cy="319"/>
            </a:xfrm>
            <a:custGeom>
              <a:avLst/>
              <a:gdLst>
                <a:gd name="T0" fmla="*/ 250 w 377"/>
                <a:gd name="T1" fmla="*/ 250 h 349"/>
                <a:gd name="T2" fmla="*/ 218 w 377"/>
                <a:gd name="T3" fmla="*/ 239 h 349"/>
                <a:gd name="T4" fmla="*/ 194 w 377"/>
                <a:gd name="T5" fmla="*/ 250 h 349"/>
                <a:gd name="T6" fmla="*/ 176 w 377"/>
                <a:gd name="T7" fmla="*/ 239 h 349"/>
                <a:gd name="T8" fmla="*/ 142 w 377"/>
                <a:gd name="T9" fmla="*/ 250 h 349"/>
                <a:gd name="T10" fmla="*/ 114 w 377"/>
                <a:gd name="T11" fmla="*/ 266 h 349"/>
                <a:gd name="T12" fmla="*/ 70 w 377"/>
                <a:gd name="T13" fmla="*/ 221 h 349"/>
                <a:gd name="T14" fmla="*/ 56 w 377"/>
                <a:gd name="T15" fmla="*/ 221 h 349"/>
                <a:gd name="T16" fmla="*/ 47 w 377"/>
                <a:gd name="T17" fmla="*/ 221 h 349"/>
                <a:gd name="T18" fmla="*/ 42 w 377"/>
                <a:gd name="T19" fmla="*/ 207 h 349"/>
                <a:gd name="T20" fmla="*/ 7 w 377"/>
                <a:gd name="T21" fmla="*/ 207 h 349"/>
                <a:gd name="T22" fmla="*/ 0 w 377"/>
                <a:gd name="T23" fmla="*/ 188 h 349"/>
                <a:gd name="T24" fmla="*/ 42 w 377"/>
                <a:gd name="T25" fmla="*/ 144 h 349"/>
                <a:gd name="T26" fmla="*/ 31 w 377"/>
                <a:gd name="T27" fmla="*/ 114 h 349"/>
                <a:gd name="T28" fmla="*/ 62 w 377"/>
                <a:gd name="T29" fmla="*/ 89 h 349"/>
                <a:gd name="T30" fmla="*/ 87 w 377"/>
                <a:gd name="T31" fmla="*/ 96 h 349"/>
                <a:gd name="T32" fmla="*/ 97 w 377"/>
                <a:gd name="T33" fmla="*/ 44 h 349"/>
                <a:gd name="T34" fmla="*/ 114 w 377"/>
                <a:gd name="T35" fmla="*/ 44 h 349"/>
                <a:gd name="T36" fmla="*/ 138 w 377"/>
                <a:gd name="T37" fmla="*/ 51 h 349"/>
                <a:gd name="T38" fmla="*/ 153 w 377"/>
                <a:gd name="T39" fmla="*/ 44 h 349"/>
                <a:gd name="T40" fmla="*/ 201 w 377"/>
                <a:gd name="T41" fmla="*/ 8 h 349"/>
                <a:gd name="T42" fmla="*/ 218 w 377"/>
                <a:gd name="T43" fmla="*/ 19 h 349"/>
                <a:gd name="T44" fmla="*/ 233 w 377"/>
                <a:gd name="T45" fmla="*/ 0 h 349"/>
                <a:gd name="T46" fmla="*/ 250 w 377"/>
                <a:gd name="T47" fmla="*/ 8 h 349"/>
                <a:gd name="T48" fmla="*/ 267 w 377"/>
                <a:gd name="T49" fmla="*/ 8 h 349"/>
                <a:gd name="T50" fmla="*/ 273 w 377"/>
                <a:gd name="T51" fmla="*/ 44 h 349"/>
                <a:gd name="T52" fmla="*/ 298 w 377"/>
                <a:gd name="T53" fmla="*/ 44 h 349"/>
                <a:gd name="T54" fmla="*/ 308 w 377"/>
                <a:gd name="T55" fmla="*/ 26 h 349"/>
                <a:gd name="T56" fmla="*/ 364 w 377"/>
                <a:gd name="T57" fmla="*/ 71 h 349"/>
                <a:gd name="T58" fmla="*/ 354 w 377"/>
                <a:gd name="T59" fmla="*/ 125 h 349"/>
                <a:gd name="T60" fmla="*/ 347 w 377"/>
                <a:gd name="T61" fmla="*/ 232 h 349"/>
                <a:gd name="T62" fmla="*/ 298 w 377"/>
                <a:gd name="T63" fmla="*/ 232 h 349"/>
                <a:gd name="T64" fmla="*/ 273 w 377"/>
                <a:gd name="T65" fmla="*/ 239 h 349"/>
                <a:gd name="T66" fmla="*/ 250 w 377"/>
                <a:gd name="T67" fmla="*/ 250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7"/>
                <a:gd name="T103" fmla="*/ 0 h 349"/>
                <a:gd name="T104" fmla="*/ 377 w 377"/>
                <a:gd name="T105" fmla="*/ 349 h 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7" h="349">
                  <a:moveTo>
                    <a:pt x="259" y="328"/>
                  </a:moveTo>
                  <a:lnTo>
                    <a:pt x="224" y="314"/>
                  </a:lnTo>
                  <a:lnTo>
                    <a:pt x="200" y="328"/>
                  </a:lnTo>
                  <a:lnTo>
                    <a:pt x="182" y="314"/>
                  </a:lnTo>
                  <a:lnTo>
                    <a:pt x="148" y="328"/>
                  </a:lnTo>
                  <a:lnTo>
                    <a:pt x="117" y="348"/>
                  </a:lnTo>
                  <a:lnTo>
                    <a:pt x="73" y="290"/>
                  </a:lnTo>
                  <a:lnTo>
                    <a:pt x="59" y="290"/>
                  </a:lnTo>
                  <a:lnTo>
                    <a:pt x="48" y="290"/>
                  </a:lnTo>
                  <a:lnTo>
                    <a:pt x="42" y="271"/>
                  </a:lnTo>
                  <a:lnTo>
                    <a:pt x="7" y="271"/>
                  </a:lnTo>
                  <a:lnTo>
                    <a:pt x="0" y="246"/>
                  </a:lnTo>
                  <a:lnTo>
                    <a:pt x="42" y="188"/>
                  </a:lnTo>
                  <a:lnTo>
                    <a:pt x="31" y="150"/>
                  </a:lnTo>
                  <a:lnTo>
                    <a:pt x="65" y="116"/>
                  </a:lnTo>
                  <a:lnTo>
                    <a:pt x="90" y="126"/>
                  </a:lnTo>
                  <a:lnTo>
                    <a:pt x="100" y="58"/>
                  </a:lnTo>
                  <a:lnTo>
                    <a:pt x="117" y="58"/>
                  </a:lnTo>
                  <a:lnTo>
                    <a:pt x="142" y="67"/>
                  </a:lnTo>
                  <a:lnTo>
                    <a:pt x="159" y="58"/>
                  </a:lnTo>
                  <a:lnTo>
                    <a:pt x="207" y="11"/>
                  </a:lnTo>
                  <a:lnTo>
                    <a:pt x="224" y="25"/>
                  </a:lnTo>
                  <a:lnTo>
                    <a:pt x="242" y="0"/>
                  </a:lnTo>
                  <a:lnTo>
                    <a:pt x="259" y="11"/>
                  </a:lnTo>
                  <a:lnTo>
                    <a:pt x="276" y="11"/>
                  </a:lnTo>
                  <a:lnTo>
                    <a:pt x="282" y="58"/>
                  </a:lnTo>
                  <a:lnTo>
                    <a:pt x="307" y="58"/>
                  </a:lnTo>
                  <a:lnTo>
                    <a:pt x="317" y="34"/>
                  </a:lnTo>
                  <a:lnTo>
                    <a:pt x="376" y="93"/>
                  </a:lnTo>
                  <a:lnTo>
                    <a:pt x="366" y="164"/>
                  </a:lnTo>
                  <a:lnTo>
                    <a:pt x="359" y="304"/>
                  </a:lnTo>
                  <a:lnTo>
                    <a:pt x="307" y="304"/>
                  </a:lnTo>
                  <a:lnTo>
                    <a:pt x="282" y="314"/>
                  </a:lnTo>
                  <a:lnTo>
                    <a:pt x="259" y="328"/>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44" name="Freeform 110"/>
            <p:cNvSpPr>
              <a:spLocks/>
            </p:cNvSpPr>
            <p:nvPr/>
          </p:nvSpPr>
          <p:spPr bwMode="auto">
            <a:xfrm>
              <a:off x="3774" y="1696"/>
              <a:ext cx="297" cy="204"/>
            </a:xfrm>
            <a:custGeom>
              <a:avLst/>
              <a:gdLst>
                <a:gd name="T0" fmla="*/ 235 w 300"/>
                <a:gd name="T1" fmla="*/ 18 h 223"/>
                <a:gd name="T2" fmla="*/ 249 w 300"/>
                <a:gd name="T3" fmla="*/ 74 h 223"/>
                <a:gd name="T4" fmla="*/ 290 w 300"/>
                <a:gd name="T5" fmla="*/ 107 h 223"/>
                <a:gd name="T6" fmla="*/ 266 w 300"/>
                <a:gd name="T7" fmla="*/ 125 h 223"/>
                <a:gd name="T8" fmla="*/ 193 w 300"/>
                <a:gd name="T9" fmla="*/ 170 h 223"/>
                <a:gd name="T10" fmla="*/ 193 w 300"/>
                <a:gd name="T11" fmla="*/ 163 h 223"/>
                <a:gd name="T12" fmla="*/ 72 w 300"/>
                <a:gd name="T13" fmla="*/ 163 h 223"/>
                <a:gd name="T14" fmla="*/ 63 w 300"/>
                <a:gd name="T15" fmla="*/ 163 h 223"/>
                <a:gd name="T16" fmla="*/ 35 w 300"/>
                <a:gd name="T17" fmla="*/ 151 h 223"/>
                <a:gd name="T18" fmla="*/ 18 w 300"/>
                <a:gd name="T19" fmla="*/ 92 h 223"/>
                <a:gd name="T20" fmla="*/ 0 w 300"/>
                <a:gd name="T21" fmla="*/ 74 h 223"/>
                <a:gd name="T22" fmla="*/ 159 w 300"/>
                <a:gd name="T23" fmla="*/ 12 h 223"/>
                <a:gd name="T24" fmla="*/ 169 w 300"/>
                <a:gd name="T25" fmla="*/ 12 h 223"/>
                <a:gd name="T26" fmla="*/ 187 w 300"/>
                <a:gd name="T27" fmla="*/ 18 h 223"/>
                <a:gd name="T28" fmla="*/ 193 w 300"/>
                <a:gd name="T29" fmla="*/ 0 h 223"/>
                <a:gd name="T30" fmla="*/ 235 w 300"/>
                <a:gd name="T31" fmla="*/ 18 h 2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23"/>
                <a:gd name="T50" fmla="*/ 300 w 300"/>
                <a:gd name="T51" fmla="*/ 223 h 2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23">
                  <a:moveTo>
                    <a:pt x="241" y="24"/>
                  </a:moveTo>
                  <a:lnTo>
                    <a:pt x="258" y="96"/>
                  </a:lnTo>
                  <a:lnTo>
                    <a:pt x="299" y="140"/>
                  </a:lnTo>
                  <a:lnTo>
                    <a:pt x="275" y="164"/>
                  </a:lnTo>
                  <a:lnTo>
                    <a:pt x="199" y="222"/>
                  </a:lnTo>
                  <a:lnTo>
                    <a:pt x="199" y="213"/>
                  </a:lnTo>
                  <a:lnTo>
                    <a:pt x="75" y="213"/>
                  </a:lnTo>
                  <a:lnTo>
                    <a:pt x="66" y="213"/>
                  </a:lnTo>
                  <a:lnTo>
                    <a:pt x="35" y="197"/>
                  </a:lnTo>
                  <a:lnTo>
                    <a:pt x="18" y="120"/>
                  </a:lnTo>
                  <a:lnTo>
                    <a:pt x="0" y="96"/>
                  </a:lnTo>
                  <a:lnTo>
                    <a:pt x="165" y="15"/>
                  </a:lnTo>
                  <a:lnTo>
                    <a:pt x="175" y="15"/>
                  </a:lnTo>
                  <a:lnTo>
                    <a:pt x="193" y="24"/>
                  </a:lnTo>
                  <a:lnTo>
                    <a:pt x="199" y="0"/>
                  </a:lnTo>
                  <a:lnTo>
                    <a:pt x="241" y="24"/>
                  </a:lnTo>
                </a:path>
              </a:pathLst>
            </a:custGeom>
            <a:solidFill>
              <a:srgbClr val="DDDDDD"/>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45" name="Freeform 111"/>
            <p:cNvSpPr>
              <a:spLocks/>
            </p:cNvSpPr>
            <p:nvPr/>
          </p:nvSpPr>
          <p:spPr bwMode="auto">
            <a:xfrm>
              <a:off x="2284" y="1398"/>
              <a:ext cx="249" cy="173"/>
            </a:xfrm>
            <a:custGeom>
              <a:avLst/>
              <a:gdLst>
                <a:gd name="T0" fmla="*/ 103 w 251"/>
                <a:gd name="T1" fmla="*/ 137 h 189"/>
                <a:gd name="T2" fmla="*/ 0 w 251"/>
                <a:gd name="T3" fmla="*/ 137 h 189"/>
                <a:gd name="T4" fmla="*/ 7 w 251"/>
                <a:gd name="T5" fmla="*/ 29 h 189"/>
                <a:gd name="T6" fmla="*/ 40 w 251"/>
                <a:gd name="T7" fmla="*/ 18 h 189"/>
                <a:gd name="T8" fmla="*/ 48 w 251"/>
                <a:gd name="T9" fmla="*/ 18 h 189"/>
                <a:gd name="T10" fmla="*/ 62 w 251"/>
                <a:gd name="T11" fmla="*/ 0 h 189"/>
                <a:gd name="T12" fmla="*/ 72 w 251"/>
                <a:gd name="T13" fmla="*/ 12 h 189"/>
                <a:gd name="T14" fmla="*/ 79 w 251"/>
                <a:gd name="T15" fmla="*/ 0 h 189"/>
                <a:gd name="T16" fmla="*/ 79 w 251"/>
                <a:gd name="T17" fmla="*/ 12 h 189"/>
                <a:gd name="T18" fmla="*/ 114 w 251"/>
                <a:gd name="T19" fmla="*/ 12 h 189"/>
                <a:gd name="T20" fmla="*/ 130 w 251"/>
                <a:gd name="T21" fmla="*/ 18 h 189"/>
                <a:gd name="T22" fmla="*/ 145 w 251"/>
                <a:gd name="T23" fmla="*/ 0 h 189"/>
                <a:gd name="T24" fmla="*/ 161 w 251"/>
                <a:gd name="T25" fmla="*/ 0 h 189"/>
                <a:gd name="T26" fmla="*/ 187 w 251"/>
                <a:gd name="T27" fmla="*/ 0 h 189"/>
                <a:gd name="T28" fmla="*/ 193 w 251"/>
                <a:gd name="T29" fmla="*/ 18 h 189"/>
                <a:gd name="T30" fmla="*/ 227 w 251"/>
                <a:gd name="T31" fmla="*/ 18 h 189"/>
                <a:gd name="T32" fmla="*/ 234 w 251"/>
                <a:gd name="T33" fmla="*/ 18 h 189"/>
                <a:gd name="T34" fmla="*/ 244 w 251"/>
                <a:gd name="T35" fmla="*/ 38 h 189"/>
                <a:gd name="T36" fmla="*/ 244 w 251"/>
                <a:gd name="T37" fmla="*/ 92 h 189"/>
                <a:gd name="T38" fmla="*/ 227 w 251"/>
                <a:gd name="T39" fmla="*/ 100 h 189"/>
                <a:gd name="T40" fmla="*/ 210 w 251"/>
                <a:gd name="T41" fmla="*/ 113 h 189"/>
                <a:gd name="T42" fmla="*/ 210 w 251"/>
                <a:gd name="T43" fmla="*/ 144 h 189"/>
                <a:gd name="T44" fmla="*/ 103 w 251"/>
                <a:gd name="T45" fmla="*/ 137 h 1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1"/>
                <a:gd name="T70" fmla="*/ 0 h 189"/>
                <a:gd name="T71" fmla="*/ 251 w 251"/>
                <a:gd name="T72" fmla="*/ 189 h 1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1" h="189">
                  <a:moveTo>
                    <a:pt x="106" y="179"/>
                  </a:moveTo>
                  <a:lnTo>
                    <a:pt x="0" y="179"/>
                  </a:lnTo>
                  <a:lnTo>
                    <a:pt x="7" y="38"/>
                  </a:lnTo>
                  <a:lnTo>
                    <a:pt x="40" y="24"/>
                  </a:lnTo>
                  <a:lnTo>
                    <a:pt x="48" y="24"/>
                  </a:lnTo>
                  <a:lnTo>
                    <a:pt x="65" y="0"/>
                  </a:lnTo>
                  <a:lnTo>
                    <a:pt x="75" y="15"/>
                  </a:lnTo>
                  <a:lnTo>
                    <a:pt x="82" y="0"/>
                  </a:lnTo>
                  <a:lnTo>
                    <a:pt x="82" y="15"/>
                  </a:lnTo>
                  <a:lnTo>
                    <a:pt x="117" y="15"/>
                  </a:lnTo>
                  <a:lnTo>
                    <a:pt x="133" y="24"/>
                  </a:lnTo>
                  <a:lnTo>
                    <a:pt x="148" y="0"/>
                  </a:lnTo>
                  <a:lnTo>
                    <a:pt x="164" y="0"/>
                  </a:lnTo>
                  <a:lnTo>
                    <a:pt x="193" y="0"/>
                  </a:lnTo>
                  <a:lnTo>
                    <a:pt x="199" y="24"/>
                  </a:lnTo>
                  <a:lnTo>
                    <a:pt x="233" y="24"/>
                  </a:lnTo>
                  <a:lnTo>
                    <a:pt x="240" y="24"/>
                  </a:lnTo>
                  <a:lnTo>
                    <a:pt x="250" y="49"/>
                  </a:lnTo>
                  <a:lnTo>
                    <a:pt x="250" y="120"/>
                  </a:lnTo>
                  <a:lnTo>
                    <a:pt x="233" y="130"/>
                  </a:lnTo>
                  <a:lnTo>
                    <a:pt x="216" y="146"/>
                  </a:lnTo>
                  <a:lnTo>
                    <a:pt x="216" y="188"/>
                  </a:lnTo>
                  <a:lnTo>
                    <a:pt x="106" y="179"/>
                  </a:lnTo>
                </a:path>
              </a:pathLst>
            </a:custGeom>
            <a:solidFill>
              <a:srgbClr val="33CCFF"/>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46" name="Freeform 112"/>
            <p:cNvSpPr>
              <a:spLocks/>
            </p:cNvSpPr>
            <p:nvPr/>
          </p:nvSpPr>
          <p:spPr bwMode="auto">
            <a:xfrm>
              <a:off x="1390" y="1543"/>
              <a:ext cx="209" cy="278"/>
            </a:xfrm>
            <a:custGeom>
              <a:avLst/>
              <a:gdLst>
                <a:gd name="T0" fmla="*/ 24 w 211"/>
                <a:gd name="T1" fmla="*/ 44 h 304"/>
                <a:gd name="T2" fmla="*/ 52 w 211"/>
                <a:gd name="T3" fmla="*/ 6 h 304"/>
                <a:gd name="T4" fmla="*/ 66 w 211"/>
                <a:gd name="T5" fmla="*/ 0 h 304"/>
                <a:gd name="T6" fmla="*/ 72 w 211"/>
                <a:gd name="T7" fmla="*/ 6 h 304"/>
                <a:gd name="T8" fmla="*/ 79 w 211"/>
                <a:gd name="T9" fmla="*/ 0 h 304"/>
                <a:gd name="T10" fmla="*/ 96 w 211"/>
                <a:gd name="T11" fmla="*/ 37 h 304"/>
                <a:gd name="T12" fmla="*/ 107 w 211"/>
                <a:gd name="T13" fmla="*/ 37 h 304"/>
                <a:gd name="T14" fmla="*/ 114 w 211"/>
                <a:gd name="T15" fmla="*/ 25 h 304"/>
                <a:gd name="T16" fmla="*/ 137 w 211"/>
                <a:gd name="T17" fmla="*/ 63 h 304"/>
                <a:gd name="T18" fmla="*/ 137 w 211"/>
                <a:gd name="T19" fmla="*/ 44 h 304"/>
                <a:gd name="T20" fmla="*/ 169 w 211"/>
                <a:gd name="T21" fmla="*/ 44 h 304"/>
                <a:gd name="T22" fmla="*/ 169 w 211"/>
                <a:gd name="T23" fmla="*/ 81 h 304"/>
                <a:gd name="T24" fmla="*/ 187 w 211"/>
                <a:gd name="T25" fmla="*/ 100 h 304"/>
                <a:gd name="T26" fmla="*/ 194 w 211"/>
                <a:gd name="T27" fmla="*/ 88 h 304"/>
                <a:gd name="T28" fmla="*/ 204 w 211"/>
                <a:gd name="T29" fmla="*/ 151 h 304"/>
                <a:gd name="T30" fmla="*/ 169 w 211"/>
                <a:gd name="T31" fmla="*/ 207 h 304"/>
                <a:gd name="T32" fmla="*/ 137 w 211"/>
                <a:gd name="T33" fmla="*/ 231 h 304"/>
                <a:gd name="T34" fmla="*/ 131 w 211"/>
                <a:gd name="T35" fmla="*/ 225 h 304"/>
                <a:gd name="T36" fmla="*/ 124 w 211"/>
                <a:gd name="T37" fmla="*/ 213 h 304"/>
                <a:gd name="T38" fmla="*/ 96 w 211"/>
                <a:gd name="T39" fmla="*/ 195 h 304"/>
                <a:gd name="T40" fmla="*/ 89 w 211"/>
                <a:gd name="T41" fmla="*/ 162 h 304"/>
                <a:gd name="T42" fmla="*/ 79 w 211"/>
                <a:gd name="T43" fmla="*/ 151 h 304"/>
                <a:gd name="T44" fmla="*/ 55 w 211"/>
                <a:gd name="T45" fmla="*/ 162 h 304"/>
                <a:gd name="T46" fmla="*/ 34 w 211"/>
                <a:gd name="T47" fmla="*/ 114 h 304"/>
                <a:gd name="T48" fmla="*/ 10 w 211"/>
                <a:gd name="T49" fmla="*/ 100 h 304"/>
                <a:gd name="T50" fmla="*/ 17 w 211"/>
                <a:gd name="T51" fmla="*/ 81 h 304"/>
                <a:gd name="T52" fmla="*/ 0 w 211"/>
                <a:gd name="T53" fmla="*/ 63 h 304"/>
                <a:gd name="T54" fmla="*/ 24 w 211"/>
                <a:gd name="T55" fmla="*/ 44 h 3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1"/>
                <a:gd name="T85" fmla="*/ 0 h 304"/>
                <a:gd name="T86" fmla="*/ 211 w 211"/>
                <a:gd name="T87" fmla="*/ 304 h 3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1" h="304">
                  <a:moveTo>
                    <a:pt x="24" y="58"/>
                  </a:moveTo>
                  <a:lnTo>
                    <a:pt x="52" y="9"/>
                  </a:lnTo>
                  <a:lnTo>
                    <a:pt x="69" y="0"/>
                  </a:lnTo>
                  <a:lnTo>
                    <a:pt x="75" y="9"/>
                  </a:lnTo>
                  <a:lnTo>
                    <a:pt x="82" y="0"/>
                  </a:lnTo>
                  <a:lnTo>
                    <a:pt x="99" y="48"/>
                  </a:lnTo>
                  <a:lnTo>
                    <a:pt x="110" y="48"/>
                  </a:lnTo>
                  <a:lnTo>
                    <a:pt x="117" y="33"/>
                  </a:lnTo>
                  <a:lnTo>
                    <a:pt x="140" y="82"/>
                  </a:lnTo>
                  <a:lnTo>
                    <a:pt x="140" y="58"/>
                  </a:lnTo>
                  <a:lnTo>
                    <a:pt x="175" y="58"/>
                  </a:lnTo>
                  <a:lnTo>
                    <a:pt x="175" y="106"/>
                  </a:lnTo>
                  <a:lnTo>
                    <a:pt x="193" y="130"/>
                  </a:lnTo>
                  <a:lnTo>
                    <a:pt x="200" y="115"/>
                  </a:lnTo>
                  <a:lnTo>
                    <a:pt x="210" y="197"/>
                  </a:lnTo>
                  <a:lnTo>
                    <a:pt x="175" y="270"/>
                  </a:lnTo>
                  <a:lnTo>
                    <a:pt x="140" y="303"/>
                  </a:lnTo>
                  <a:lnTo>
                    <a:pt x="134" y="294"/>
                  </a:lnTo>
                  <a:lnTo>
                    <a:pt x="127" y="279"/>
                  </a:lnTo>
                  <a:lnTo>
                    <a:pt x="99" y="255"/>
                  </a:lnTo>
                  <a:lnTo>
                    <a:pt x="92" y="212"/>
                  </a:lnTo>
                  <a:lnTo>
                    <a:pt x="82" y="197"/>
                  </a:lnTo>
                  <a:lnTo>
                    <a:pt x="58" y="212"/>
                  </a:lnTo>
                  <a:lnTo>
                    <a:pt x="34" y="150"/>
                  </a:lnTo>
                  <a:lnTo>
                    <a:pt x="10" y="130"/>
                  </a:lnTo>
                  <a:lnTo>
                    <a:pt x="17" y="106"/>
                  </a:lnTo>
                  <a:lnTo>
                    <a:pt x="0" y="82"/>
                  </a:lnTo>
                  <a:lnTo>
                    <a:pt x="24" y="58"/>
                  </a:lnTo>
                </a:path>
              </a:pathLst>
            </a:custGeom>
            <a:solidFill>
              <a:srgbClr val="FF6699"/>
            </a:solidFill>
            <a:ln w="12700" cap="rnd" cmpd="sng">
              <a:solidFill>
                <a:srgbClr val="000000"/>
              </a:solidFill>
              <a:prstDash val="solid"/>
              <a:round/>
              <a:headEnd type="none" w="med" len="med"/>
              <a:tailEnd type="none" w="med" len="med"/>
            </a:ln>
          </p:spPr>
          <p:txBody>
            <a:bodyPr/>
            <a:lstStyle/>
            <a:p>
              <a:pPr defTabSz="685800" fontAlgn="base">
                <a:spcBef>
                  <a:spcPct val="0"/>
                </a:spcBef>
                <a:spcAft>
                  <a:spcPct val="0"/>
                </a:spcAft>
              </a:pPr>
              <a:endParaRPr lang="en-US" sz="1350">
                <a:solidFill>
                  <a:srgbClr val="FFFFFF"/>
                </a:solidFill>
                <a:latin typeface="Calibri" pitchFamily="34" charset="0"/>
                <a:cs typeface="Arial" charset="0"/>
              </a:endParaRPr>
            </a:p>
          </p:txBody>
        </p:sp>
        <p:sp>
          <p:nvSpPr>
            <p:cNvPr id="347" name="Rectangle 113"/>
            <p:cNvSpPr>
              <a:spLocks noChangeArrowheads="1"/>
            </p:cNvSpPr>
            <p:nvPr/>
          </p:nvSpPr>
          <p:spPr bwMode="auto">
            <a:xfrm rot="3600000">
              <a:off x="2898" y="1535"/>
              <a:ext cx="43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Alamance</a:t>
              </a:r>
            </a:p>
          </p:txBody>
        </p:sp>
        <p:sp>
          <p:nvSpPr>
            <p:cNvPr id="348" name="Rectangle 114"/>
            <p:cNvSpPr>
              <a:spLocks noChangeArrowheads="1"/>
            </p:cNvSpPr>
            <p:nvPr/>
          </p:nvSpPr>
          <p:spPr bwMode="auto">
            <a:xfrm rot="2400000">
              <a:off x="1932" y="1605"/>
              <a:ext cx="39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dirty="0">
                  <a:solidFill>
                    <a:srgbClr val="FFFFFF"/>
                  </a:solidFill>
                  <a:latin typeface="Arial" panose="020B0604020202020204" pitchFamily="34" charset="0"/>
                  <a:cs typeface="Arial" charset="0"/>
                </a:rPr>
                <a:t>Alexander</a:t>
              </a:r>
              <a:endParaRPr lang="en-US" altLang="en-US" sz="450" dirty="0">
                <a:solidFill>
                  <a:srgbClr val="FFFFFF"/>
                </a:solidFill>
                <a:latin typeface="Arial" panose="020B0604020202020204" pitchFamily="34" charset="0"/>
                <a:cs typeface="Arial" charset="0"/>
              </a:endParaRPr>
            </a:p>
          </p:txBody>
        </p:sp>
        <p:sp>
          <p:nvSpPr>
            <p:cNvPr id="349" name="Rectangle 115"/>
            <p:cNvSpPr>
              <a:spLocks noChangeArrowheads="1"/>
            </p:cNvSpPr>
            <p:nvPr/>
          </p:nvSpPr>
          <p:spPr bwMode="auto">
            <a:xfrm>
              <a:off x="1856" y="1187"/>
              <a:ext cx="57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Alleghany</a:t>
              </a:r>
              <a:endParaRPr lang="en-US" altLang="en-US" sz="450">
                <a:solidFill>
                  <a:srgbClr val="FFFFFF"/>
                </a:solidFill>
                <a:latin typeface="Arial" panose="020B0604020202020204" pitchFamily="34" charset="0"/>
                <a:cs typeface="Arial" charset="0"/>
              </a:endParaRPr>
            </a:p>
          </p:txBody>
        </p:sp>
        <p:sp>
          <p:nvSpPr>
            <p:cNvPr id="350" name="Rectangle 116"/>
            <p:cNvSpPr>
              <a:spLocks noChangeArrowheads="1"/>
            </p:cNvSpPr>
            <p:nvPr/>
          </p:nvSpPr>
          <p:spPr bwMode="auto">
            <a:xfrm>
              <a:off x="2568" y="2261"/>
              <a:ext cx="2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Anson</a:t>
              </a:r>
            </a:p>
          </p:txBody>
        </p:sp>
        <p:sp>
          <p:nvSpPr>
            <p:cNvPr id="351" name="Rectangle 117"/>
            <p:cNvSpPr>
              <a:spLocks noChangeArrowheads="1"/>
            </p:cNvSpPr>
            <p:nvPr/>
          </p:nvSpPr>
          <p:spPr bwMode="auto">
            <a:xfrm>
              <a:off x="1796" y="1240"/>
              <a:ext cx="2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Ashe</a:t>
              </a:r>
            </a:p>
          </p:txBody>
        </p:sp>
        <p:sp>
          <p:nvSpPr>
            <p:cNvPr id="352" name="Rectangle 118"/>
            <p:cNvSpPr>
              <a:spLocks noChangeArrowheads="1"/>
            </p:cNvSpPr>
            <p:nvPr/>
          </p:nvSpPr>
          <p:spPr bwMode="auto">
            <a:xfrm>
              <a:off x="1579" y="1469"/>
              <a:ext cx="26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Avery</a:t>
              </a:r>
            </a:p>
          </p:txBody>
        </p:sp>
        <p:sp>
          <p:nvSpPr>
            <p:cNvPr id="353" name="Rectangle 119"/>
            <p:cNvSpPr>
              <a:spLocks noChangeArrowheads="1"/>
            </p:cNvSpPr>
            <p:nvPr/>
          </p:nvSpPr>
          <p:spPr bwMode="auto">
            <a:xfrm>
              <a:off x="4299" y="1829"/>
              <a:ext cx="41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Beaufort</a:t>
              </a:r>
            </a:p>
          </p:txBody>
        </p:sp>
        <p:sp>
          <p:nvSpPr>
            <p:cNvPr id="354" name="Rectangle 120"/>
            <p:cNvSpPr>
              <a:spLocks noChangeArrowheads="1"/>
            </p:cNvSpPr>
            <p:nvPr/>
          </p:nvSpPr>
          <p:spPr bwMode="auto">
            <a:xfrm>
              <a:off x="4267" y="1478"/>
              <a:ext cx="30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Bertie</a:t>
              </a:r>
            </a:p>
          </p:txBody>
        </p:sp>
        <p:sp>
          <p:nvSpPr>
            <p:cNvPr id="355" name="Rectangle 121"/>
            <p:cNvSpPr>
              <a:spLocks noChangeArrowheads="1"/>
            </p:cNvSpPr>
            <p:nvPr/>
          </p:nvSpPr>
          <p:spPr bwMode="auto">
            <a:xfrm>
              <a:off x="3404" y="2531"/>
              <a:ext cx="32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Bladen</a:t>
              </a:r>
            </a:p>
          </p:txBody>
        </p:sp>
        <p:sp>
          <p:nvSpPr>
            <p:cNvPr id="356" name="Rectangle 122"/>
            <p:cNvSpPr>
              <a:spLocks noChangeArrowheads="1"/>
            </p:cNvSpPr>
            <p:nvPr/>
          </p:nvSpPr>
          <p:spPr bwMode="auto">
            <a:xfrm>
              <a:off x="3541" y="2908"/>
              <a:ext cx="35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Brunswick</a:t>
              </a:r>
            </a:p>
          </p:txBody>
        </p:sp>
        <p:sp>
          <p:nvSpPr>
            <p:cNvPr id="357" name="Rectangle 123"/>
            <p:cNvSpPr>
              <a:spLocks noChangeArrowheads="1"/>
            </p:cNvSpPr>
            <p:nvPr/>
          </p:nvSpPr>
          <p:spPr bwMode="auto">
            <a:xfrm>
              <a:off x="1166" y="1816"/>
              <a:ext cx="40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Buncombe</a:t>
              </a:r>
            </a:p>
          </p:txBody>
        </p:sp>
        <p:sp>
          <p:nvSpPr>
            <p:cNvPr id="358" name="Rectangle 124"/>
            <p:cNvSpPr>
              <a:spLocks noChangeArrowheads="1"/>
            </p:cNvSpPr>
            <p:nvPr/>
          </p:nvSpPr>
          <p:spPr bwMode="auto">
            <a:xfrm>
              <a:off x="1677" y="1717"/>
              <a:ext cx="26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Burke</a:t>
              </a:r>
            </a:p>
          </p:txBody>
        </p:sp>
        <p:sp>
          <p:nvSpPr>
            <p:cNvPr id="359" name="Rectangle 125"/>
            <p:cNvSpPr>
              <a:spLocks noChangeArrowheads="1"/>
            </p:cNvSpPr>
            <p:nvPr/>
          </p:nvSpPr>
          <p:spPr bwMode="auto">
            <a:xfrm rot="2400000">
              <a:off x="2258" y="1978"/>
              <a:ext cx="37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dirty="0">
                  <a:solidFill>
                    <a:srgbClr val="FFFFFF"/>
                  </a:solidFill>
                  <a:latin typeface="Arial" panose="020B0604020202020204" pitchFamily="34" charset="0"/>
                  <a:cs typeface="Arial" charset="0"/>
                </a:rPr>
                <a:t>Cabarrus</a:t>
              </a:r>
            </a:p>
          </p:txBody>
        </p:sp>
        <p:sp>
          <p:nvSpPr>
            <p:cNvPr id="360" name="Rectangle 126"/>
            <p:cNvSpPr>
              <a:spLocks noChangeArrowheads="1"/>
            </p:cNvSpPr>
            <p:nvPr/>
          </p:nvSpPr>
          <p:spPr bwMode="auto">
            <a:xfrm>
              <a:off x="1727" y="1569"/>
              <a:ext cx="3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Caldwell</a:t>
              </a:r>
            </a:p>
          </p:txBody>
        </p:sp>
        <p:sp>
          <p:nvSpPr>
            <p:cNvPr id="361" name="Rectangle 127"/>
            <p:cNvSpPr>
              <a:spLocks noChangeArrowheads="1"/>
            </p:cNvSpPr>
            <p:nvPr/>
          </p:nvSpPr>
          <p:spPr bwMode="auto">
            <a:xfrm rot="3300000">
              <a:off x="4717" y="1260"/>
              <a:ext cx="304"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Camden</a:t>
              </a:r>
              <a:endParaRPr lang="en-US" altLang="en-US" sz="450">
                <a:solidFill>
                  <a:srgbClr val="FFFFFF"/>
                </a:solidFill>
                <a:latin typeface="Arial" panose="020B0604020202020204" pitchFamily="34" charset="0"/>
                <a:cs typeface="Arial" charset="0"/>
              </a:endParaRPr>
            </a:p>
          </p:txBody>
        </p:sp>
        <p:sp>
          <p:nvSpPr>
            <p:cNvPr id="362" name="Rectangle 128"/>
            <p:cNvSpPr>
              <a:spLocks noChangeArrowheads="1"/>
            </p:cNvSpPr>
            <p:nvPr/>
          </p:nvSpPr>
          <p:spPr bwMode="auto">
            <a:xfrm rot="20400000">
              <a:off x="4113" y="2412"/>
              <a:ext cx="6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Cart</a:t>
              </a:r>
              <a:r>
                <a:rPr lang="en-US" altLang="en-US" sz="375" dirty="0">
                  <a:solidFill>
                    <a:srgbClr val="FFFFFF"/>
                  </a:solidFill>
                  <a:latin typeface="Arial" panose="020B0604020202020204" pitchFamily="34" charset="0"/>
                  <a:cs typeface="Arial" charset="0"/>
                </a:rPr>
                <a:t>e</a:t>
              </a:r>
              <a:r>
                <a:rPr lang="en-US" altLang="en-US" sz="450" dirty="0">
                  <a:solidFill>
                    <a:srgbClr val="FFFFFF"/>
                  </a:solidFill>
                  <a:latin typeface="Arial" panose="020B0604020202020204" pitchFamily="34" charset="0"/>
                  <a:cs typeface="Arial" charset="0"/>
                </a:rPr>
                <a:t>ret</a:t>
              </a:r>
            </a:p>
          </p:txBody>
        </p:sp>
        <p:sp>
          <p:nvSpPr>
            <p:cNvPr id="363" name="Rectangle 129"/>
            <p:cNvSpPr>
              <a:spLocks noChangeArrowheads="1"/>
            </p:cNvSpPr>
            <p:nvPr/>
          </p:nvSpPr>
          <p:spPr bwMode="auto">
            <a:xfrm>
              <a:off x="2975" y="1261"/>
              <a:ext cx="30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Caswell</a:t>
              </a:r>
            </a:p>
          </p:txBody>
        </p:sp>
        <p:sp>
          <p:nvSpPr>
            <p:cNvPr id="364" name="Rectangle 130"/>
            <p:cNvSpPr>
              <a:spLocks noChangeArrowheads="1"/>
            </p:cNvSpPr>
            <p:nvPr/>
          </p:nvSpPr>
          <p:spPr bwMode="auto">
            <a:xfrm>
              <a:off x="1936" y="1777"/>
              <a:ext cx="32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Catawba</a:t>
              </a:r>
            </a:p>
          </p:txBody>
        </p:sp>
        <p:sp>
          <p:nvSpPr>
            <p:cNvPr id="365" name="Rectangle 131"/>
            <p:cNvSpPr>
              <a:spLocks noChangeArrowheads="1"/>
            </p:cNvSpPr>
            <p:nvPr/>
          </p:nvSpPr>
          <p:spPr bwMode="auto">
            <a:xfrm>
              <a:off x="3024" y="1746"/>
              <a:ext cx="3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dirty="0">
                  <a:solidFill>
                    <a:srgbClr val="FFFFFF"/>
                  </a:solidFill>
                  <a:latin typeface="Arial" panose="020B0604020202020204" pitchFamily="34" charset="0"/>
                  <a:cs typeface="Arial" charset="0"/>
                </a:rPr>
                <a:t>Chatham</a:t>
              </a:r>
            </a:p>
          </p:txBody>
        </p:sp>
        <p:sp>
          <p:nvSpPr>
            <p:cNvPr id="366" name="Rectangle 132"/>
            <p:cNvSpPr>
              <a:spLocks noChangeArrowheads="1"/>
            </p:cNvSpPr>
            <p:nvPr/>
          </p:nvSpPr>
          <p:spPr bwMode="auto">
            <a:xfrm>
              <a:off x="288" y="2154"/>
              <a:ext cx="44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Cherokee</a:t>
              </a:r>
            </a:p>
          </p:txBody>
        </p:sp>
        <p:sp>
          <p:nvSpPr>
            <p:cNvPr id="367" name="Rectangle 133"/>
            <p:cNvSpPr>
              <a:spLocks noChangeArrowheads="1"/>
            </p:cNvSpPr>
            <p:nvPr/>
          </p:nvSpPr>
          <p:spPr bwMode="auto">
            <a:xfrm rot="3600000">
              <a:off x="4456" y="1452"/>
              <a:ext cx="356"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Chowan</a:t>
              </a:r>
              <a:endParaRPr lang="en-US" altLang="en-US" sz="450">
                <a:solidFill>
                  <a:srgbClr val="FFFFFF"/>
                </a:solidFill>
                <a:latin typeface="Arial" panose="020B0604020202020204" pitchFamily="34" charset="0"/>
                <a:cs typeface="Arial" charset="0"/>
              </a:endParaRPr>
            </a:p>
          </p:txBody>
        </p:sp>
        <p:sp>
          <p:nvSpPr>
            <p:cNvPr id="368" name="Rectangle 134"/>
            <p:cNvSpPr>
              <a:spLocks noChangeArrowheads="1"/>
            </p:cNvSpPr>
            <p:nvPr/>
          </p:nvSpPr>
          <p:spPr bwMode="auto">
            <a:xfrm>
              <a:off x="551" y="2213"/>
              <a:ext cx="27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Clay</a:t>
              </a:r>
            </a:p>
          </p:txBody>
        </p:sp>
        <p:sp>
          <p:nvSpPr>
            <p:cNvPr id="369" name="Rectangle 135"/>
            <p:cNvSpPr>
              <a:spLocks noChangeArrowheads="1"/>
            </p:cNvSpPr>
            <p:nvPr/>
          </p:nvSpPr>
          <p:spPr bwMode="auto">
            <a:xfrm rot="3600000">
              <a:off x="1744" y="2016"/>
              <a:ext cx="324"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Cleveland</a:t>
              </a:r>
            </a:p>
          </p:txBody>
        </p:sp>
        <p:sp>
          <p:nvSpPr>
            <p:cNvPr id="370" name="Rectangle 136"/>
            <p:cNvSpPr>
              <a:spLocks noChangeArrowheads="1"/>
            </p:cNvSpPr>
            <p:nvPr/>
          </p:nvSpPr>
          <p:spPr bwMode="auto">
            <a:xfrm>
              <a:off x="3292" y="2777"/>
              <a:ext cx="38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Columbus</a:t>
              </a:r>
            </a:p>
          </p:txBody>
        </p:sp>
        <p:sp>
          <p:nvSpPr>
            <p:cNvPr id="371" name="Rectangle 137"/>
            <p:cNvSpPr>
              <a:spLocks noChangeArrowheads="1"/>
            </p:cNvSpPr>
            <p:nvPr/>
          </p:nvSpPr>
          <p:spPr bwMode="auto">
            <a:xfrm>
              <a:off x="4159" y="2089"/>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Craven</a:t>
              </a:r>
            </a:p>
          </p:txBody>
        </p:sp>
        <p:sp>
          <p:nvSpPr>
            <p:cNvPr id="372" name="Rectangle 138"/>
            <p:cNvSpPr>
              <a:spLocks noChangeArrowheads="1"/>
            </p:cNvSpPr>
            <p:nvPr/>
          </p:nvSpPr>
          <p:spPr bwMode="auto">
            <a:xfrm rot="2277141">
              <a:off x="3196" y="2226"/>
              <a:ext cx="43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Cumberland</a:t>
              </a:r>
            </a:p>
          </p:txBody>
        </p:sp>
        <p:sp>
          <p:nvSpPr>
            <p:cNvPr id="373" name="Rectangle 139"/>
            <p:cNvSpPr>
              <a:spLocks noChangeArrowheads="1"/>
            </p:cNvSpPr>
            <p:nvPr/>
          </p:nvSpPr>
          <p:spPr bwMode="auto">
            <a:xfrm rot="3600000">
              <a:off x="4789" y="1241"/>
              <a:ext cx="305"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Currituck</a:t>
              </a:r>
            </a:p>
          </p:txBody>
        </p:sp>
        <p:sp>
          <p:nvSpPr>
            <p:cNvPr id="374" name="Rectangle 140"/>
            <p:cNvSpPr>
              <a:spLocks noChangeArrowheads="1"/>
            </p:cNvSpPr>
            <p:nvPr/>
          </p:nvSpPr>
          <p:spPr bwMode="auto">
            <a:xfrm>
              <a:off x="4899" y="1713"/>
              <a:ext cx="3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Dare</a:t>
              </a:r>
            </a:p>
          </p:txBody>
        </p:sp>
        <p:sp>
          <p:nvSpPr>
            <p:cNvPr id="375" name="Rectangle 141"/>
            <p:cNvSpPr>
              <a:spLocks noChangeArrowheads="1"/>
            </p:cNvSpPr>
            <p:nvPr/>
          </p:nvSpPr>
          <p:spPr bwMode="auto">
            <a:xfrm>
              <a:off x="2456" y="1688"/>
              <a:ext cx="3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dirty="0">
                  <a:solidFill>
                    <a:srgbClr val="FFFFFF"/>
                  </a:solidFill>
                  <a:latin typeface="Arial" panose="020B0604020202020204" pitchFamily="34" charset="0"/>
                  <a:cs typeface="Arial" charset="0"/>
                </a:rPr>
                <a:t>Davidson</a:t>
              </a:r>
            </a:p>
          </p:txBody>
        </p:sp>
        <p:sp>
          <p:nvSpPr>
            <p:cNvPr id="376" name="Rectangle 142"/>
            <p:cNvSpPr>
              <a:spLocks noChangeArrowheads="1"/>
            </p:cNvSpPr>
            <p:nvPr/>
          </p:nvSpPr>
          <p:spPr bwMode="auto">
            <a:xfrm>
              <a:off x="2321" y="1590"/>
              <a:ext cx="26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Davie</a:t>
              </a:r>
            </a:p>
          </p:txBody>
        </p:sp>
        <p:sp>
          <p:nvSpPr>
            <p:cNvPr id="377" name="Rectangle 143"/>
            <p:cNvSpPr>
              <a:spLocks noChangeArrowheads="1"/>
            </p:cNvSpPr>
            <p:nvPr/>
          </p:nvSpPr>
          <p:spPr bwMode="auto">
            <a:xfrm>
              <a:off x="3755" y="2282"/>
              <a:ext cx="31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Duplin</a:t>
              </a:r>
            </a:p>
          </p:txBody>
        </p:sp>
        <p:sp>
          <p:nvSpPr>
            <p:cNvPr id="378" name="Rectangle 144"/>
            <p:cNvSpPr>
              <a:spLocks noChangeArrowheads="1"/>
            </p:cNvSpPr>
            <p:nvPr/>
          </p:nvSpPr>
          <p:spPr bwMode="auto">
            <a:xfrm rot="3600000">
              <a:off x="3223" y="1521"/>
              <a:ext cx="39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Durham</a:t>
              </a:r>
              <a:endParaRPr lang="en-US" altLang="en-US" sz="375">
                <a:solidFill>
                  <a:srgbClr val="FFFFFF"/>
                </a:solidFill>
                <a:latin typeface="Arial" panose="020B0604020202020204" pitchFamily="34" charset="0"/>
                <a:cs typeface="Arial" charset="0"/>
              </a:endParaRPr>
            </a:p>
          </p:txBody>
        </p:sp>
        <p:sp>
          <p:nvSpPr>
            <p:cNvPr id="379" name="Rectangle 145"/>
            <p:cNvSpPr>
              <a:spLocks noChangeArrowheads="1"/>
            </p:cNvSpPr>
            <p:nvPr/>
          </p:nvSpPr>
          <p:spPr bwMode="auto">
            <a:xfrm>
              <a:off x="3853" y="1603"/>
              <a:ext cx="52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Edgecombe</a:t>
              </a:r>
              <a:endParaRPr lang="en-US" altLang="en-US" sz="450">
                <a:solidFill>
                  <a:srgbClr val="FFFFFF"/>
                </a:solidFill>
                <a:latin typeface="Arial" panose="020B0604020202020204" pitchFamily="34" charset="0"/>
                <a:cs typeface="Arial" charset="0"/>
              </a:endParaRPr>
            </a:p>
          </p:txBody>
        </p:sp>
        <p:sp>
          <p:nvSpPr>
            <p:cNvPr id="380" name="Rectangle 146"/>
            <p:cNvSpPr>
              <a:spLocks noChangeArrowheads="1"/>
            </p:cNvSpPr>
            <p:nvPr/>
          </p:nvSpPr>
          <p:spPr bwMode="auto">
            <a:xfrm>
              <a:off x="2477" y="1452"/>
              <a:ext cx="30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Forsyth</a:t>
              </a:r>
            </a:p>
          </p:txBody>
        </p:sp>
        <p:sp>
          <p:nvSpPr>
            <p:cNvPr id="381" name="Rectangle 147"/>
            <p:cNvSpPr>
              <a:spLocks noChangeArrowheads="1"/>
            </p:cNvSpPr>
            <p:nvPr/>
          </p:nvSpPr>
          <p:spPr bwMode="auto">
            <a:xfrm>
              <a:off x="3536" y="1469"/>
              <a:ext cx="34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Franklin</a:t>
              </a:r>
            </a:p>
          </p:txBody>
        </p:sp>
        <p:sp>
          <p:nvSpPr>
            <p:cNvPr id="382" name="Rectangle 148"/>
            <p:cNvSpPr>
              <a:spLocks noChangeArrowheads="1"/>
            </p:cNvSpPr>
            <p:nvPr/>
          </p:nvSpPr>
          <p:spPr bwMode="auto">
            <a:xfrm>
              <a:off x="1942" y="2054"/>
              <a:ext cx="39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Gaston</a:t>
              </a:r>
            </a:p>
          </p:txBody>
        </p:sp>
        <p:sp>
          <p:nvSpPr>
            <p:cNvPr id="383" name="Rectangle 149"/>
            <p:cNvSpPr>
              <a:spLocks noChangeArrowheads="1"/>
            </p:cNvSpPr>
            <p:nvPr/>
          </p:nvSpPr>
          <p:spPr bwMode="auto">
            <a:xfrm>
              <a:off x="4442" y="1240"/>
              <a:ext cx="2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Gates</a:t>
              </a:r>
            </a:p>
          </p:txBody>
        </p:sp>
        <p:sp>
          <p:nvSpPr>
            <p:cNvPr id="384" name="Rectangle 150"/>
            <p:cNvSpPr>
              <a:spLocks noChangeArrowheads="1"/>
            </p:cNvSpPr>
            <p:nvPr/>
          </p:nvSpPr>
          <p:spPr bwMode="auto">
            <a:xfrm>
              <a:off x="490" y="1979"/>
              <a:ext cx="34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Graham</a:t>
              </a:r>
            </a:p>
          </p:txBody>
        </p:sp>
        <p:sp>
          <p:nvSpPr>
            <p:cNvPr id="385" name="Rectangle 151"/>
            <p:cNvSpPr>
              <a:spLocks noChangeArrowheads="1"/>
            </p:cNvSpPr>
            <p:nvPr/>
          </p:nvSpPr>
          <p:spPr bwMode="auto">
            <a:xfrm rot="3900000">
              <a:off x="3368" y="1340"/>
              <a:ext cx="30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b="1">
                  <a:solidFill>
                    <a:srgbClr val="FFFFFF"/>
                  </a:solidFill>
                  <a:latin typeface="Arial" panose="020B0604020202020204" pitchFamily="34" charset="0"/>
                  <a:cs typeface="Arial" charset="0"/>
                </a:rPr>
                <a:t>Granville</a:t>
              </a:r>
            </a:p>
          </p:txBody>
        </p:sp>
        <p:sp>
          <p:nvSpPr>
            <p:cNvPr id="386" name="Rectangle 152"/>
            <p:cNvSpPr>
              <a:spLocks noChangeArrowheads="1"/>
            </p:cNvSpPr>
            <p:nvPr/>
          </p:nvSpPr>
          <p:spPr bwMode="auto">
            <a:xfrm>
              <a:off x="3886" y="1903"/>
              <a:ext cx="33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Greene</a:t>
              </a:r>
            </a:p>
          </p:txBody>
        </p:sp>
        <p:sp>
          <p:nvSpPr>
            <p:cNvPr id="387" name="Rectangle 153"/>
            <p:cNvSpPr>
              <a:spLocks noChangeArrowheads="1"/>
            </p:cNvSpPr>
            <p:nvPr/>
          </p:nvSpPr>
          <p:spPr bwMode="auto">
            <a:xfrm>
              <a:off x="2705" y="1488"/>
              <a:ext cx="34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Guilford</a:t>
              </a:r>
            </a:p>
          </p:txBody>
        </p:sp>
        <p:sp>
          <p:nvSpPr>
            <p:cNvPr id="388" name="Rectangle 154"/>
            <p:cNvSpPr>
              <a:spLocks noChangeArrowheads="1"/>
            </p:cNvSpPr>
            <p:nvPr/>
          </p:nvSpPr>
          <p:spPr bwMode="auto">
            <a:xfrm>
              <a:off x="3927" y="1361"/>
              <a:ext cx="28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Halifax</a:t>
              </a:r>
            </a:p>
          </p:txBody>
        </p:sp>
        <p:sp>
          <p:nvSpPr>
            <p:cNvPr id="389" name="Rectangle 155"/>
            <p:cNvSpPr>
              <a:spLocks noChangeArrowheads="1"/>
            </p:cNvSpPr>
            <p:nvPr/>
          </p:nvSpPr>
          <p:spPr bwMode="auto">
            <a:xfrm>
              <a:off x="3242" y="1973"/>
              <a:ext cx="2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Harnett</a:t>
              </a:r>
            </a:p>
          </p:txBody>
        </p:sp>
        <p:sp>
          <p:nvSpPr>
            <p:cNvPr id="390" name="Rectangle 156"/>
            <p:cNvSpPr>
              <a:spLocks noChangeArrowheads="1"/>
            </p:cNvSpPr>
            <p:nvPr/>
          </p:nvSpPr>
          <p:spPr bwMode="auto">
            <a:xfrm rot="1500000">
              <a:off x="940" y="1848"/>
              <a:ext cx="39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Haywood</a:t>
              </a:r>
            </a:p>
          </p:txBody>
        </p:sp>
        <p:sp>
          <p:nvSpPr>
            <p:cNvPr id="391" name="Rectangle 157"/>
            <p:cNvSpPr>
              <a:spLocks noChangeArrowheads="1"/>
            </p:cNvSpPr>
            <p:nvPr/>
          </p:nvSpPr>
          <p:spPr bwMode="auto">
            <a:xfrm rot="2400000">
              <a:off x="1050" y="2026"/>
              <a:ext cx="65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Henderson</a:t>
              </a:r>
              <a:endParaRPr lang="en-US" altLang="en-US" sz="450">
                <a:solidFill>
                  <a:srgbClr val="FFFFFF"/>
                </a:solidFill>
                <a:latin typeface="Arial" panose="020B0604020202020204" pitchFamily="34" charset="0"/>
                <a:cs typeface="Arial" charset="0"/>
              </a:endParaRPr>
            </a:p>
          </p:txBody>
        </p:sp>
        <p:sp>
          <p:nvSpPr>
            <p:cNvPr id="392" name="Rectangle 158"/>
            <p:cNvSpPr>
              <a:spLocks noChangeArrowheads="1"/>
            </p:cNvSpPr>
            <p:nvPr/>
          </p:nvSpPr>
          <p:spPr bwMode="auto">
            <a:xfrm>
              <a:off x="4236" y="1311"/>
              <a:ext cx="43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Hertford</a:t>
              </a:r>
            </a:p>
          </p:txBody>
        </p:sp>
        <p:sp>
          <p:nvSpPr>
            <p:cNvPr id="393" name="Rectangle 159"/>
            <p:cNvSpPr>
              <a:spLocks noChangeArrowheads="1"/>
            </p:cNvSpPr>
            <p:nvPr/>
          </p:nvSpPr>
          <p:spPr bwMode="auto">
            <a:xfrm>
              <a:off x="3037" y="2234"/>
              <a:ext cx="28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Hoke</a:t>
              </a:r>
            </a:p>
          </p:txBody>
        </p:sp>
        <p:sp>
          <p:nvSpPr>
            <p:cNvPr id="394" name="Rectangle 160"/>
            <p:cNvSpPr>
              <a:spLocks noChangeArrowheads="1"/>
            </p:cNvSpPr>
            <p:nvPr/>
          </p:nvSpPr>
          <p:spPr bwMode="auto">
            <a:xfrm>
              <a:off x="4696" y="1916"/>
              <a:ext cx="28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Hyde</a:t>
              </a:r>
            </a:p>
          </p:txBody>
        </p:sp>
        <p:sp>
          <p:nvSpPr>
            <p:cNvPr id="395" name="Rectangle 161"/>
            <p:cNvSpPr>
              <a:spLocks noChangeArrowheads="1"/>
            </p:cNvSpPr>
            <p:nvPr/>
          </p:nvSpPr>
          <p:spPr bwMode="auto">
            <a:xfrm>
              <a:off x="2149" y="1655"/>
              <a:ext cx="2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Iredell</a:t>
              </a:r>
            </a:p>
          </p:txBody>
        </p:sp>
        <p:sp>
          <p:nvSpPr>
            <p:cNvPr id="396" name="Rectangle 162"/>
            <p:cNvSpPr>
              <a:spLocks noChangeArrowheads="1"/>
            </p:cNvSpPr>
            <p:nvPr/>
          </p:nvSpPr>
          <p:spPr bwMode="auto">
            <a:xfrm>
              <a:off x="877" y="2009"/>
              <a:ext cx="31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Jackson</a:t>
              </a:r>
            </a:p>
          </p:txBody>
        </p:sp>
        <p:sp>
          <p:nvSpPr>
            <p:cNvPr id="397" name="Rectangle 163"/>
            <p:cNvSpPr>
              <a:spLocks noChangeArrowheads="1"/>
            </p:cNvSpPr>
            <p:nvPr/>
          </p:nvSpPr>
          <p:spPr bwMode="auto">
            <a:xfrm>
              <a:off x="3456" y="1884"/>
              <a:ext cx="3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Johnston</a:t>
              </a:r>
            </a:p>
          </p:txBody>
        </p:sp>
        <p:sp>
          <p:nvSpPr>
            <p:cNvPr id="398" name="Rectangle 164"/>
            <p:cNvSpPr>
              <a:spLocks noChangeArrowheads="1"/>
            </p:cNvSpPr>
            <p:nvPr/>
          </p:nvSpPr>
          <p:spPr bwMode="auto">
            <a:xfrm>
              <a:off x="4084" y="2234"/>
              <a:ext cx="26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Jones</a:t>
              </a:r>
            </a:p>
          </p:txBody>
        </p:sp>
        <p:sp>
          <p:nvSpPr>
            <p:cNvPr id="399" name="Rectangle 165"/>
            <p:cNvSpPr>
              <a:spLocks noChangeArrowheads="1"/>
            </p:cNvSpPr>
            <p:nvPr/>
          </p:nvSpPr>
          <p:spPr bwMode="auto">
            <a:xfrm>
              <a:off x="3111" y="1937"/>
              <a:ext cx="221" cy="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Lee</a:t>
              </a:r>
            </a:p>
          </p:txBody>
        </p:sp>
        <p:sp>
          <p:nvSpPr>
            <p:cNvPr id="400" name="Rectangle 166"/>
            <p:cNvSpPr>
              <a:spLocks noChangeArrowheads="1"/>
            </p:cNvSpPr>
            <p:nvPr/>
          </p:nvSpPr>
          <p:spPr bwMode="auto">
            <a:xfrm>
              <a:off x="3904" y="2092"/>
              <a:ext cx="30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Lenoir</a:t>
              </a:r>
            </a:p>
          </p:txBody>
        </p:sp>
        <p:sp>
          <p:nvSpPr>
            <p:cNvPr id="401" name="Rectangle 167"/>
            <p:cNvSpPr>
              <a:spLocks noChangeArrowheads="1"/>
            </p:cNvSpPr>
            <p:nvPr/>
          </p:nvSpPr>
          <p:spPr bwMode="auto">
            <a:xfrm>
              <a:off x="1968" y="1916"/>
              <a:ext cx="29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Lincoln</a:t>
              </a:r>
            </a:p>
          </p:txBody>
        </p:sp>
        <p:sp>
          <p:nvSpPr>
            <p:cNvPr id="402" name="Rectangle 168"/>
            <p:cNvSpPr>
              <a:spLocks noChangeArrowheads="1"/>
            </p:cNvSpPr>
            <p:nvPr/>
          </p:nvSpPr>
          <p:spPr bwMode="auto">
            <a:xfrm>
              <a:off x="1451" y="1787"/>
              <a:ext cx="3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McDowell</a:t>
              </a:r>
            </a:p>
          </p:txBody>
        </p:sp>
        <p:sp>
          <p:nvSpPr>
            <p:cNvPr id="403" name="Rectangle 169"/>
            <p:cNvSpPr>
              <a:spLocks noChangeArrowheads="1"/>
            </p:cNvSpPr>
            <p:nvPr/>
          </p:nvSpPr>
          <p:spPr bwMode="auto">
            <a:xfrm>
              <a:off x="729" y="2142"/>
              <a:ext cx="2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Macon</a:t>
              </a:r>
            </a:p>
          </p:txBody>
        </p:sp>
        <p:sp>
          <p:nvSpPr>
            <p:cNvPr id="404" name="Rectangle 170"/>
            <p:cNvSpPr>
              <a:spLocks noChangeArrowheads="1"/>
            </p:cNvSpPr>
            <p:nvPr/>
          </p:nvSpPr>
          <p:spPr bwMode="auto">
            <a:xfrm>
              <a:off x="1120" y="1638"/>
              <a:ext cx="32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Madison</a:t>
              </a:r>
            </a:p>
          </p:txBody>
        </p:sp>
        <p:sp>
          <p:nvSpPr>
            <p:cNvPr id="405" name="Rectangle 171"/>
            <p:cNvSpPr>
              <a:spLocks noChangeArrowheads="1"/>
            </p:cNvSpPr>
            <p:nvPr/>
          </p:nvSpPr>
          <p:spPr bwMode="auto">
            <a:xfrm>
              <a:off x="4195" y="1664"/>
              <a:ext cx="30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Martin</a:t>
              </a:r>
            </a:p>
          </p:txBody>
        </p:sp>
        <p:sp>
          <p:nvSpPr>
            <p:cNvPr id="406" name="Rectangle 172"/>
            <p:cNvSpPr>
              <a:spLocks noChangeArrowheads="1"/>
            </p:cNvSpPr>
            <p:nvPr/>
          </p:nvSpPr>
          <p:spPr bwMode="auto">
            <a:xfrm rot="3187962">
              <a:off x="2159" y="2043"/>
              <a:ext cx="381"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dirty="0">
                  <a:solidFill>
                    <a:srgbClr val="FFFFFF"/>
                  </a:solidFill>
                  <a:latin typeface="Arial" panose="020B0604020202020204" pitchFamily="34" charset="0"/>
                  <a:cs typeface="Arial" charset="0"/>
                </a:rPr>
                <a:t>Mecklenburg</a:t>
              </a:r>
            </a:p>
          </p:txBody>
        </p:sp>
        <p:sp>
          <p:nvSpPr>
            <p:cNvPr id="407" name="Rectangle 173"/>
            <p:cNvSpPr>
              <a:spLocks noChangeArrowheads="1"/>
            </p:cNvSpPr>
            <p:nvPr/>
          </p:nvSpPr>
          <p:spPr bwMode="auto">
            <a:xfrm rot="2400000">
              <a:off x="1417" y="1529"/>
              <a:ext cx="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Mitchell</a:t>
              </a:r>
              <a:endParaRPr lang="en-US" altLang="en-US" sz="450" dirty="0">
                <a:solidFill>
                  <a:srgbClr val="FF0000"/>
                </a:solidFill>
                <a:latin typeface="Arial" panose="020B0604020202020204" pitchFamily="34" charset="0"/>
                <a:cs typeface="Arial" charset="0"/>
              </a:endParaRPr>
            </a:p>
          </p:txBody>
        </p:sp>
        <p:sp>
          <p:nvSpPr>
            <p:cNvPr id="408" name="Rectangle 174"/>
            <p:cNvSpPr>
              <a:spLocks noChangeArrowheads="1"/>
            </p:cNvSpPr>
            <p:nvPr/>
          </p:nvSpPr>
          <p:spPr bwMode="auto">
            <a:xfrm rot="4200000">
              <a:off x="2630" y="2017"/>
              <a:ext cx="38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dirty="0">
                  <a:solidFill>
                    <a:srgbClr val="FFFFFF"/>
                  </a:solidFill>
                  <a:latin typeface="Arial" panose="020B0604020202020204" pitchFamily="34" charset="0"/>
                  <a:cs typeface="Arial" charset="0"/>
                </a:rPr>
                <a:t>Montgomery</a:t>
              </a:r>
            </a:p>
          </p:txBody>
        </p:sp>
        <p:sp>
          <p:nvSpPr>
            <p:cNvPr id="409" name="Rectangle 175"/>
            <p:cNvSpPr>
              <a:spLocks noChangeArrowheads="1"/>
            </p:cNvSpPr>
            <p:nvPr/>
          </p:nvSpPr>
          <p:spPr bwMode="auto">
            <a:xfrm>
              <a:off x="2915" y="2035"/>
              <a:ext cx="27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Moore</a:t>
              </a:r>
            </a:p>
          </p:txBody>
        </p:sp>
        <p:sp>
          <p:nvSpPr>
            <p:cNvPr id="410" name="Rectangle 176"/>
            <p:cNvSpPr>
              <a:spLocks noChangeArrowheads="1"/>
            </p:cNvSpPr>
            <p:nvPr/>
          </p:nvSpPr>
          <p:spPr bwMode="auto">
            <a:xfrm>
              <a:off x="3750" y="1551"/>
              <a:ext cx="2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Nash</a:t>
              </a:r>
            </a:p>
          </p:txBody>
        </p:sp>
        <p:sp>
          <p:nvSpPr>
            <p:cNvPr id="411" name="Rectangle 177"/>
            <p:cNvSpPr>
              <a:spLocks noChangeArrowheads="1"/>
            </p:cNvSpPr>
            <p:nvPr/>
          </p:nvSpPr>
          <p:spPr bwMode="auto">
            <a:xfrm>
              <a:off x="3757" y="2755"/>
              <a:ext cx="389"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dirty="0">
                  <a:solidFill>
                    <a:srgbClr val="FFFFFF"/>
                  </a:solidFill>
                  <a:latin typeface="Arial" panose="020B0604020202020204" pitchFamily="34" charset="0"/>
                  <a:cs typeface="Arial" charset="0"/>
                </a:rPr>
                <a:t>New</a:t>
              </a:r>
              <a:r>
                <a:rPr lang="en-US" altLang="en-US" sz="450" dirty="0">
                  <a:solidFill>
                    <a:srgbClr val="FFFFFF"/>
                  </a:solidFill>
                  <a:latin typeface="Arial" panose="020B0604020202020204" pitchFamily="34" charset="0"/>
                  <a:cs typeface="Arial" charset="0"/>
                </a:rPr>
                <a:t>   </a:t>
              </a:r>
              <a:r>
                <a:rPr lang="en-US" altLang="en-US" sz="450" b="1" dirty="0">
                  <a:solidFill>
                    <a:srgbClr val="FFFFFF"/>
                  </a:solidFill>
                  <a:latin typeface="Arial" panose="020B0604020202020204" pitchFamily="34" charset="0"/>
                  <a:cs typeface="Arial" charset="0"/>
                </a:rPr>
                <a:t>Hanove</a:t>
              </a:r>
              <a:r>
                <a:rPr lang="en-US" altLang="en-US" sz="450" dirty="0">
                  <a:solidFill>
                    <a:srgbClr val="FFFFFF"/>
                  </a:solidFill>
                  <a:latin typeface="Arial" panose="020B0604020202020204" pitchFamily="34" charset="0"/>
                  <a:cs typeface="Arial" charset="0"/>
                </a:rPr>
                <a:t>r</a:t>
              </a:r>
            </a:p>
          </p:txBody>
        </p:sp>
        <p:sp>
          <p:nvSpPr>
            <p:cNvPr id="412" name="Rectangle 178"/>
            <p:cNvSpPr>
              <a:spLocks noChangeArrowheads="1"/>
            </p:cNvSpPr>
            <p:nvPr/>
          </p:nvSpPr>
          <p:spPr bwMode="auto">
            <a:xfrm rot="2700000">
              <a:off x="3992" y="1274"/>
              <a:ext cx="44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Northampton</a:t>
              </a:r>
            </a:p>
          </p:txBody>
        </p:sp>
        <p:sp>
          <p:nvSpPr>
            <p:cNvPr id="413" name="Rectangle 179"/>
            <p:cNvSpPr>
              <a:spLocks noChangeArrowheads="1"/>
            </p:cNvSpPr>
            <p:nvPr/>
          </p:nvSpPr>
          <p:spPr bwMode="auto">
            <a:xfrm>
              <a:off x="3974" y="2372"/>
              <a:ext cx="40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Onslow</a:t>
              </a:r>
            </a:p>
          </p:txBody>
        </p:sp>
        <p:sp>
          <p:nvSpPr>
            <p:cNvPr id="414" name="Rectangle 180"/>
            <p:cNvSpPr>
              <a:spLocks noChangeArrowheads="1"/>
            </p:cNvSpPr>
            <p:nvPr/>
          </p:nvSpPr>
          <p:spPr bwMode="auto">
            <a:xfrm rot="3600000">
              <a:off x="3097" y="1506"/>
              <a:ext cx="31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Orange</a:t>
              </a:r>
            </a:p>
          </p:txBody>
        </p:sp>
        <p:sp>
          <p:nvSpPr>
            <p:cNvPr id="415" name="Rectangle 181"/>
            <p:cNvSpPr>
              <a:spLocks noChangeArrowheads="1"/>
            </p:cNvSpPr>
            <p:nvPr/>
          </p:nvSpPr>
          <p:spPr bwMode="auto">
            <a:xfrm rot="3600000">
              <a:off x="4345" y="2158"/>
              <a:ext cx="343"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Pamlico</a:t>
              </a:r>
              <a:endParaRPr lang="en-US" altLang="en-US" sz="450">
                <a:solidFill>
                  <a:srgbClr val="FFFFFF"/>
                </a:solidFill>
                <a:latin typeface="Arial" panose="020B0604020202020204" pitchFamily="34" charset="0"/>
                <a:cs typeface="Arial" charset="0"/>
              </a:endParaRPr>
            </a:p>
          </p:txBody>
        </p:sp>
        <p:sp>
          <p:nvSpPr>
            <p:cNvPr id="416" name="Rectangle 182"/>
            <p:cNvSpPr>
              <a:spLocks noChangeArrowheads="1"/>
            </p:cNvSpPr>
            <p:nvPr/>
          </p:nvSpPr>
          <p:spPr bwMode="auto">
            <a:xfrm rot="3600000">
              <a:off x="4608" y="1330"/>
              <a:ext cx="424"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Pasquotank</a:t>
              </a:r>
              <a:endParaRPr lang="en-US" altLang="en-US" sz="450">
                <a:solidFill>
                  <a:srgbClr val="FFFFFF"/>
                </a:solidFill>
                <a:latin typeface="Arial" panose="020B0604020202020204" pitchFamily="34" charset="0"/>
                <a:cs typeface="Arial" charset="0"/>
              </a:endParaRPr>
            </a:p>
          </p:txBody>
        </p:sp>
        <p:sp>
          <p:nvSpPr>
            <p:cNvPr id="417" name="Rectangle 183"/>
            <p:cNvSpPr>
              <a:spLocks noChangeArrowheads="1"/>
            </p:cNvSpPr>
            <p:nvPr/>
          </p:nvSpPr>
          <p:spPr bwMode="auto">
            <a:xfrm>
              <a:off x="3744" y="2597"/>
              <a:ext cx="33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Pender</a:t>
              </a:r>
            </a:p>
          </p:txBody>
        </p:sp>
        <p:sp>
          <p:nvSpPr>
            <p:cNvPr id="418" name="Rectangle 184"/>
            <p:cNvSpPr>
              <a:spLocks noChangeArrowheads="1"/>
            </p:cNvSpPr>
            <p:nvPr/>
          </p:nvSpPr>
          <p:spPr bwMode="auto">
            <a:xfrm rot="3000000">
              <a:off x="4544" y="1385"/>
              <a:ext cx="419"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Perquimans</a:t>
              </a:r>
              <a:endParaRPr lang="en-US" altLang="en-US" sz="450">
                <a:solidFill>
                  <a:srgbClr val="FFFFFF"/>
                </a:solidFill>
                <a:latin typeface="Arial" panose="020B0604020202020204" pitchFamily="34" charset="0"/>
                <a:cs typeface="Arial" charset="0"/>
              </a:endParaRPr>
            </a:p>
          </p:txBody>
        </p:sp>
        <p:sp>
          <p:nvSpPr>
            <p:cNvPr id="419" name="Rectangle 185"/>
            <p:cNvSpPr>
              <a:spLocks noChangeArrowheads="1"/>
            </p:cNvSpPr>
            <p:nvPr/>
          </p:nvSpPr>
          <p:spPr bwMode="auto">
            <a:xfrm>
              <a:off x="3178" y="1261"/>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dirty="0">
                  <a:solidFill>
                    <a:srgbClr val="FFFFFF"/>
                  </a:solidFill>
                  <a:latin typeface="Arial" panose="020B0604020202020204" pitchFamily="34" charset="0"/>
                  <a:cs typeface="Arial" charset="0"/>
                </a:rPr>
                <a:t>Person</a:t>
              </a:r>
            </a:p>
          </p:txBody>
        </p:sp>
        <p:sp>
          <p:nvSpPr>
            <p:cNvPr id="420" name="Rectangle 186"/>
            <p:cNvSpPr>
              <a:spLocks noChangeArrowheads="1"/>
            </p:cNvSpPr>
            <p:nvPr/>
          </p:nvSpPr>
          <p:spPr bwMode="auto">
            <a:xfrm>
              <a:off x="4094" y="1826"/>
              <a:ext cx="24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Pitt</a:t>
              </a:r>
            </a:p>
          </p:txBody>
        </p:sp>
        <p:sp>
          <p:nvSpPr>
            <p:cNvPr id="421" name="Rectangle 187"/>
            <p:cNvSpPr>
              <a:spLocks noChangeArrowheads="1"/>
            </p:cNvSpPr>
            <p:nvPr/>
          </p:nvSpPr>
          <p:spPr bwMode="auto">
            <a:xfrm>
              <a:off x="1435" y="2043"/>
              <a:ext cx="26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Polk</a:t>
              </a:r>
            </a:p>
          </p:txBody>
        </p:sp>
        <p:sp>
          <p:nvSpPr>
            <p:cNvPr id="422" name="Rectangle 188"/>
            <p:cNvSpPr>
              <a:spLocks noChangeArrowheads="1"/>
            </p:cNvSpPr>
            <p:nvPr/>
          </p:nvSpPr>
          <p:spPr bwMode="auto">
            <a:xfrm>
              <a:off x="2704" y="1744"/>
              <a:ext cx="36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Randolph</a:t>
              </a:r>
            </a:p>
          </p:txBody>
        </p:sp>
        <p:sp>
          <p:nvSpPr>
            <p:cNvPr id="423" name="Rectangle 189"/>
            <p:cNvSpPr>
              <a:spLocks noChangeArrowheads="1"/>
            </p:cNvSpPr>
            <p:nvPr/>
          </p:nvSpPr>
          <p:spPr bwMode="auto">
            <a:xfrm rot="3600000">
              <a:off x="2732" y="2259"/>
              <a:ext cx="36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Richmond</a:t>
              </a:r>
            </a:p>
          </p:txBody>
        </p:sp>
        <p:sp>
          <p:nvSpPr>
            <p:cNvPr id="424" name="Rectangle 190"/>
            <p:cNvSpPr>
              <a:spLocks noChangeArrowheads="1"/>
            </p:cNvSpPr>
            <p:nvPr/>
          </p:nvSpPr>
          <p:spPr bwMode="auto">
            <a:xfrm>
              <a:off x="3087" y="2512"/>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Robeson</a:t>
              </a:r>
            </a:p>
          </p:txBody>
        </p:sp>
        <p:sp>
          <p:nvSpPr>
            <p:cNvPr id="425" name="Rectangle 191"/>
            <p:cNvSpPr>
              <a:spLocks noChangeArrowheads="1"/>
            </p:cNvSpPr>
            <p:nvPr/>
          </p:nvSpPr>
          <p:spPr bwMode="auto">
            <a:xfrm>
              <a:off x="2670" y="1264"/>
              <a:ext cx="4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13" dirty="0">
                  <a:solidFill>
                    <a:srgbClr val="FFFFFF"/>
                  </a:solidFill>
                  <a:latin typeface="Arial" panose="020B0604020202020204" pitchFamily="34" charset="0"/>
                  <a:cs typeface="Arial" charset="0"/>
                </a:rPr>
                <a:t>Rockingham</a:t>
              </a:r>
            </a:p>
          </p:txBody>
        </p:sp>
        <p:sp>
          <p:nvSpPr>
            <p:cNvPr id="426" name="Rectangle 192"/>
            <p:cNvSpPr>
              <a:spLocks noChangeArrowheads="1"/>
            </p:cNvSpPr>
            <p:nvPr/>
          </p:nvSpPr>
          <p:spPr bwMode="auto">
            <a:xfrm>
              <a:off x="2304" y="1806"/>
              <a:ext cx="28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Rowan</a:t>
              </a:r>
            </a:p>
          </p:txBody>
        </p:sp>
        <p:sp>
          <p:nvSpPr>
            <p:cNvPr id="427" name="Rectangle 193"/>
            <p:cNvSpPr>
              <a:spLocks noChangeArrowheads="1"/>
            </p:cNvSpPr>
            <p:nvPr/>
          </p:nvSpPr>
          <p:spPr bwMode="auto">
            <a:xfrm rot="2400000">
              <a:off x="1508" y="1965"/>
              <a:ext cx="40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Rutherford</a:t>
              </a:r>
            </a:p>
          </p:txBody>
        </p:sp>
        <p:sp>
          <p:nvSpPr>
            <p:cNvPr id="428" name="Rectangle 194"/>
            <p:cNvSpPr>
              <a:spLocks noChangeArrowheads="1"/>
            </p:cNvSpPr>
            <p:nvPr/>
          </p:nvSpPr>
          <p:spPr bwMode="auto">
            <a:xfrm>
              <a:off x="3485" y="2261"/>
              <a:ext cx="34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Sampson</a:t>
              </a:r>
            </a:p>
          </p:txBody>
        </p:sp>
        <p:sp>
          <p:nvSpPr>
            <p:cNvPr id="429" name="Rectangle 195"/>
            <p:cNvSpPr>
              <a:spLocks noChangeArrowheads="1"/>
            </p:cNvSpPr>
            <p:nvPr/>
          </p:nvSpPr>
          <p:spPr bwMode="auto">
            <a:xfrm rot="4200000">
              <a:off x="2905" y="2370"/>
              <a:ext cx="33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Scotland</a:t>
              </a:r>
            </a:p>
          </p:txBody>
        </p:sp>
        <p:sp>
          <p:nvSpPr>
            <p:cNvPr id="430" name="Rectangle 196"/>
            <p:cNvSpPr>
              <a:spLocks noChangeArrowheads="1"/>
            </p:cNvSpPr>
            <p:nvPr/>
          </p:nvSpPr>
          <p:spPr bwMode="auto">
            <a:xfrm>
              <a:off x="2522" y="1990"/>
              <a:ext cx="2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Stanly</a:t>
              </a:r>
            </a:p>
          </p:txBody>
        </p:sp>
        <p:sp>
          <p:nvSpPr>
            <p:cNvPr id="431" name="Rectangle 197"/>
            <p:cNvSpPr>
              <a:spLocks noChangeArrowheads="1"/>
            </p:cNvSpPr>
            <p:nvPr/>
          </p:nvSpPr>
          <p:spPr bwMode="auto">
            <a:xfrm>
              <a:off x="2474" y="1240"/>
              <a:ext cx="32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Stokes</a:t>
              </a:r>
            </a:p>
          </p:txBody>
        </p:sp>
        <p:sp>
          <p:nvSpPr>
            <p:cNvPr id="432" name="Rectangle 198"/>
            <p:cNvSpPr>
              <a:spLocks noChangeArrowheads="1"/>
            </p:cNvSpPr>
            <p:nvPr/>
          </p:nvSpPr>
          <p:spPr bwMode="auto">
            <a:xfrm>
              <a:off x="2262" y="1240"/>
              <a:ext cx="25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Surry</a:t>
              </a:r>
            </a:p>
          </p:txBody>
        </p:sp>
        <p:sp>
          <p:nvSpPr>
            <p:cNvPr id="433" name="Rectangle 199"/>
            <p:cNvSpPr>
              <a:spLocks noChangeArrowheads="1"/>
            </p:cNvSpPr>
            <p:nvPr/>
          </p:nvSpPr>
          <p:spPr bwMode="auto">
            <a:xfrm>
              <a:off x="698" y="1906"/>
              <a:ext cx="2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Swain</a:t>
              </a:r>
            </a:p>
          </p:txBody>
        </p:sp>
        <p:sp>
          <p:nvSpPr>
            <p:cNvPr id="434" name="Rectangle 200"/>
            <p:cNvSpPr>
              <a:spLocks noChangeArrowheads="1"/>
            </p:cNvSpPr>
            <p:nvPr/>
          </p:nvSpPr>
          <p:spPr bwMode="auto">
            <a:xfrm rot="19800000">
              <a:off x="1011" y="2115"/>
              <a:ext cx="47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dirty="0">
                  <a:solidFill>
                    <a:srgbClr val="FFFFFF"/>
                  </a:solidFill>
                  <a:latin typeface="Arial" panose="020B0604020202020204" pitchFamily="34" charset="0"/>
                  <a:cs typeface="Arial" charset="0"/>
                </a:rPr>
                <a:t>Transylvania</a:t>
              </a:r>
              <a:endParaRPr lang="en-US" altLang="en-US" sz="450" dirty="0">
                <a:solidFill>
                  <a:srgbClr val="FFFFFF"/>
                </a:solidFill>
                <a:latin typeface="Arial" panose="020B0604020202020204" pitchFamily="34" charset="0"/>
                <a:cs typeface="Arial" charset="0"/>
              </a:endParaRPr>
            </a:p>
          </p:txBody>
        </p:sp>
        <p:sp>
          <p:nvSpPr>
            <p:cNvPr id="435" name="Rectangle 201"/>
            <p:cNvSpPr>
              <a:spLocks noChangeArrowheads="1"/>
            </p:cNvSpPr>
            <p:nvPr/>
          </p:nvSpPr>
          <p:spPr bwMode="auto">
            <a:xfrm rot="20400000">
              <a:off x="4710" y="1654"/>
              <a:ext cx="27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Tyrrell</a:t>
              </a:r>
            </a:p>
          </p:txBody>
        </p:sp>
        <p:sp>
          <p:nvSpPr>
            <p:cNvPr id="436" name="Rectangle 202"/>
            <p:cNvSpPr>
              <a:spLocks noChangeArrowheads="1"/>
            </p:cNvSpPr>
            <p:nvPr/>
          </p:nvSpPr>
          <p:spPr bwMode="auto">
            <a:xfrm>
              <a:off x="2344" y="2251"/>
              <a:ext cx="26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Union</a:t>
              </a:r>
            </a:p>
          </p:txBody>
        </p:sp>
        <p:sp>
          <p:nvSpPr>
            <p:cNvPr id="437" name="Rectangle 203"/>
            <p:cNvSpPr>
              <a:spLocks noChangeArrowheads="1"/>
            </p:cNvSpPr>
            <p:nvPr/>
          </p:nvSpPr>
          <p:spPr bwMode="auto">
            <a:xfrm rot="3900000">
              <a:off x="3515" y="1270"/>
              <a:ext cx="253"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b="1" dirty="0">
                  <a:solidFill>
                    <a:srgbClr val="FFFFFF"/>
                  </a:solidFill>
                  <a:latin typeface="Arial" panose="020B0604020202020204" pitchFamily="34" charset="0"/>
                  <a:cs typeface="Arial" charset="0"/>
                </a:rPr>
                <a:t>Vance</a:t>
              </a:r>
            </a:p>
          </p:txBody>
        </p:sp>
        <p:sp>
          <p:nvSpPr>
            <p:cNvPr id="438" name="Rectangle 204"/>
            <p:cNvSpPr>
              <a:spLocks noChangeArrowheads="1"/>
            </p:cNvSpPr>
            <p:nvPr/>
          </p:nvSpPr>
          <p:spPr bwMode="auto">
            <a:xfrm>
              <a:off x="3638" y="1230"/>
              <a:ext cx="33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b="1">
                  <a:solidFill>
                    <a:srgbClr val="FFFFFF"/>
                  </a:solidFill>
                  <a:latin typeface="Arial" panose="020B0604020202020204" pitchFamily="34" charset="0"/>
                  <a:cs typeface="Arial" charset="0"/>
                </a:rPr>
                <a:t>Warren</a:t>
              </a:r>
            </a:p>
          </p:txBody>
        </p:sp>
        <p:sp>
          <p:nvSpPr>
            <p:cNvPr id="439" name="Rectangle 205"/>
            <p:cNvSpPr>
              <a:spLocks noChangeArrowheads="1"/>
            </p:cNvSpPr>
            <p:nvPr/>
          </p:nvSpPr>
          <p:spPr bwMode="auto">
            <a:xfrm rot="20400000">
              <a:off x="4449" y="1670"/>
              <a:ext cx="42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375">
                  <a:solidFill>
                    <a:srgbClr val="FFFFFF"/>
                  </a:solidFill>
                  <a:latin typeface="Arial" panose="020B0604020202020204" pitchFamily="34" charset="0"/>
                  <a:cs typeface="Arial" charset="0"/>
                </a:rPr>
                <a:t>Washington</a:t>
              </a:r>
              <a:endParaRPr lang="en-US" altLang="en-US" sz="450">
                <a:solidFill>
                  <a:srgbClr val="FFFFFF"/>
                </a:solidFill>
                <a:latin typeface="Arial" panose="020B0604020202020204" pitchFamily="34" charset="0"/>
                <a:cs typeface="Arial" charset="0"/>
              </a:endParaRPr>
            </a:p>
          </p:txBody>
        </p:sp>
        <p:sp>
          <p:nvSpPr>
            <p:cNvPr id="440" name="Rectangle 206"/>
            <p:cNvSpPr>
              <a:spLocks noChangeArrowheads="1"/>
            </p:cNvSpPr>
            <p:nvPr/>
          </p:nvSpPr>
          <p:spPr bwMode="auto">
            <a:xfrm>
              <a:off x="1657" y="1361"/>
              <a:ext cx="3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dirty="0">
                  <a:solidFill>
                    <a:srgbClr val="FFFFFF"/>
                  </a:solidFill>
                  <a:latin typeface="Arial" panose="020B0604020202020204" pitchFamily="34" charset="0"/>
                  <a:cs typeface="Arial" charset="0"/>
                </a:rPr>
                <a:t>Watauga</a:t>
              </a:r>
            </a:p>
          </p:txBody>
        </p:sp>
        <p:sp>
          <p:nvSpPr>
            <p:cNvPr id="441" name="Rectangle 207"/>
            <p:cNvSpPr>
              <a:spLocks noChangeArrowheads="1"/>
            </p:cNvSpPr>
            <p:nvPr/>
          </p:nvSpPr>
          <p:spPr bwMode="auto">
            <a:xfrm>
              <a:off x="3714" y="1994"/>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Wayne</a:t>
              </a:r>
            </a:p>
          </p:txBody>
        </p:sp>
        <p:sp>
          <p:nvSpPr>
            <p:cNvPr id="442" name="Rectangle 208"/>
            <p:cNvSpPr>
              <a:spLocks noChangeArrowheads="1"/>
            </p:cNvSpPr>
            <p:nvPr/>
          </p:nvSpPr>
          <p:spPr bwMode="auto">
            <a:xfrm>
              <a:off x="1965" y="1370"/>
              <a:ext cx="31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Wilkes</a:t>
              </a:r>
            </a:p>
          </p:txBody>
        </p:sp>
        <p:sp>
          <p:nvSpPr>
            <p:cNvPr id="443" name="Rectangle 209"/>
            <p:cNvSpPr>
              <a:spLocks noChangeArrowheads="1"/>
            </p:cNvSpPr>
            <p:nvPr/>
          </p:nvSpPr>
          <p:spPr bwMode="auto">
            <a:xfrm>
              <a:off x="3753" y="1745"/>
              <a:ext cx="31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Wilson</a:t>
              </a:r>
            </a:p>
          </p:txBody>
        </p:sp>
        <p:sp>
          <p:nvSpPr>
            <p:cNvPr id="444" name="Rectangle 210"/>
            <p:cNvSpPr>
              <a:spLocks noChangeArrowheads="1"/>
            </p:cNvSpPr>
            <p:nvPr/>
          </p:nvSpPr>
          <p:spPr bwMode="auto">
            <a:xfrm>
              <a:off x="2227" y="1429"/>
              <a:ext cx="32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Yadkin</a:t>
              </a:r>
            </a:p>
          </p:txBody>
        </p:sp>
        <p:sp>
          <p:nvSpPr>
            <p:cNvPr id="445" name="Rectangle 211"/>
            <p:cNvSpPr>
              <a:spLocks noChangeArrowheads="1"/>
            </p:cNvSpPr>
            <p:nvPr/>
          </p:nvSpPr>
          <p:spPr bwMode="auto">
            <a:xfrm rot="1200000">
              <a:off x="1325" y="1609"/>
              <a:ext cx="33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5009" tIns="36909" rIns="75009" bIns="36909"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740569" fontAlgn="base">
                <a:spcBef>
                  <a:spcPct val="0"/>
                </a:spcBef>
                <a:spcAft>
                  <a:spcPct val="0"/>
                </a:spcAft>
              </a:pPr>
              <a:r>
                <a:rPr lang="en-US" altLang="en-US" sz="450">
                  <a:solidFill>
                    <a:srgbClr val="FFFFFF"/>
                  </a:solidFill>
                  <a:latin typeface="Arial" panose="020B0604020202020204" pitchFamily="34" charset="0"/>
                  <a:cs typeface="Arial" charset="0"/>
                </a:rPr>
                <a:t>Yancey</a:t>
              </a:r>
            </a:p>
          </p:txBody>
        </p:sp>
        <p:sp>
          <p:nvSpPr>
            <p:cNvPr id="446" name="Rectangle 212"/>
            <p:cNvSpPr>
              <a:spLocks noChangeArrowheads="1"/>
            </p:cNvSpPr>
            <p:nvPr/>
          </p:nvSpPr>
          <p:spPr bwMode="auto">
            <a:xfrm>
              <a:off x="3313" y="1739"/>
              <a:ext cx="20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r>
                <a:rPr lang="en-US" altLang="en-US" sz="450">
                  <a:solidFill>
                    <a:srgbClr val="FFFFFF"/>
                  </a:solidFill>
                  <a:latin typeface="Arial" panose="020B0604020202020204" pitchFamily="34" charset="0"/>
                  <a:cs typeface="Arial" charset="0"/>
                </a:rPr>
                <a:t>Wake</a:t>
              </a:r>
            </a:p>
          </p:txBody>
        </p:sp>
        <p:sp>
          <p:nvSpPr>
            <p:cNvPr id="447" name="Rectangle 213"/>
            <p:cNvSpPr>
              <a:spLocks noChangeArrowheads="1"/>
            </p:cNvSpPr>
            <p:nvPr/>
          </p:nvSpPr>
          <p:spPr bwMode="auto">
            <a:xfrm>
              <a:off x="2841" y="1128"/>
              <a:ext cx="23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48" name="Rectangle 220"/>
            <p:cNvSpPr>
              <a:spLocks noChangeArrowheads="1"/>
            </p:cNvSpPr>
            <p:nvPr/>
          </p:nvSpPr>
          <p:spPr bwMode="auto">
            <a:xfrm>
              <a:off x="2299" y="948"/>
              <a:ext cx="143" cy="175"/>
            </a:xfrm>
            <a:prstGeom prst="rect">
              <a:avLst/>
            </a:prstGeom>
            <a:solidFill>
              <a:srgbClr val="00CCFF"/>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49" name="Rectangle 221"/>
            <p:cNvSpPr>
              <a:spLocks noChangeArrowheads="1"/>
            </p:cNvSpPr>
            <p:nvPr/>
          </p:nvSpPr>
          <p:spPr bwMode="auto">
            <a:xfrm>
              <a:off x="3545" y="984"/>
              <a:ext cx="143" cy="175"/>
            </a:xfrm>
            <a:prstGeom prst="rect">
              <a:avLst/>
            </a:prstGeom>
            <a:solidFill>
              <a:srgbClr val="DDDDDD"/>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50" name="Rectangle 222"/>
            <p:cNvSpPr>
              <a:spLocks noChangeArrowheads="1"/>
            </p:cNvSpPr>
            <p:nvPr/>
          </p:nvSpPr>
          <p:spPr bwMode="auto">
            <a:xfrm>
              <a:off x="766" y="2371"/>
              <a:ext cx="143" cy="176"/>
            </a:xfrm>
            <a:prstGeom prst="rect">
              <a:avLst/>
            </a:prstGeom>
            <a:solidFill>
              <a:schemeClr val="hlink"/>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51" name="Rectangle 223"/>
            <p:cNvSpPr>
              <a:spLocks noChangeArrowheads="1"/>
            </p:cNvSpPr>
            <p:nvPr/>
          </p:nvSpPr>
          <p:spPr bwMode="auto">
            <a:xfrm>
              <a:off x="1995" y="2293"/>
              <a:ext cx="143" cy="175"/>
            </a:xfrm>
            <a:prstGeom prst="rect">
              <a:avLst/>
            </a:prstGeom>
            <a:solidFill>
              <a:srgbClr val="FFCC00"/>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52" name="Rectangle 224"/>
            <p:cNvSpPr>
              <a:spLocks noChangeArrowheads="1"/>
            </p:cNvSpPr>
            <p:nvPr/>
          </p:nvSpPr>
          <p:spPr bwMode="auto">
            <a:xfrm>
              <a:off x="2857" y="2577"/>
              <a:ext cx="143" cy="175"/>
            </a:xfrm>
            <a:prstGeom prst="rect">
              <a:avLst/>
            </a:prstGeom>
            <a:solidFill>
              <a:srgbClr val="00CC00"/>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53" name="Rectangle 225"/>
            <p:cNvSpPr>
              <a:spLocks noChangeArrowheads="1"/>
            </p:cNvSpPr>
            <p:nvPr/>
          </p:nvSpPr>
          <p:spPr bwMode="auto">
            <a:xfrm>
              <a:off x="4385" y="2602"/>
              <a:ext cx="143" cy="176"/>
            </a:xfrm>
            <a:prstGeom prst="rect">
              <a:avLst/>
            </a:prstGeom>
            <a:solidFill>
              <a:srgbClr val="FF9900"/>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54" name="Rectangle 227"/>
            <p:cNvSpPr>
              <a:spLocks noChangeArrowheads="1"/>
            </p:cNvSpPr>
            <p:nvPr/>
          </p:nvSpPr>
          <p:spPr bwMode="auto">
            <a:xfrm>
              <a:off x="4634" y="943"/>
              <a:ext cx="143" cy="175"/>
            </a:xfrm>
            <a:prstGeom prst="rect">
              <a:avLst/>
            </a:prstGeom>
            <a:solidFill>
              <a:schemeClr val="accent1">
                <a:lumMod val="75000"/>
              </a:schemeClr>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defRPr/>
              </a:pPr>
              <a:endParaRPr lang="en-US" altLang="en-US" sz="2100">
                <a:solidFill>
                  <a:srgbClr val="FFFFFF"/>
                </a:solidFill>
                <a:cs typeface="Arial" charset="0"/>
              </a:endParaRPr>
            </a:p>
          </p:txBody>
        </p:sp>
        <p:sp>
          <p:nvSpPr>
            <p:cNvPr id="455" name="Text Box 228"/>
            <p:cNvSpPr txBox="1">
              <a:spLocks noChangeArrowheads="1"/>
            </p:cNvSpPr>
            <p:nvPr/>
          </p:nvSpPr>
          <p:spPr bwMode="auto">
            <a:xfrm flipV="1">
              <a:off x="1903" y="1180"/>
              <a:ext cx="58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600" b="1">
                <a:solidFill>
                  <a:srgbClr val="FFFFFF"/>
                </a:solidFill>
                <a:cs typeface="Arial" charset="0"/>
              </a:endParaRPr>
            </a:p>
            <a:p>
              <a:pPr defTabSz="685800" fontAlgn="base">
                <a:spcBef>
                  <a:spcPct val="0"/>
                </a:spcBef>
                <a:spcAft>
                  <a:spcPct val="0"/>
                </a:spcAft>
              </a:pPr>
              <a:endParaRPr lang="en-US" altLang="en-US" sz="600" b="1">
                <a:solidFill>
                  <a:srgbClr val="FFFFFF"/>
                </a:solidFill>
                <a:cs typeface="Arial" charset="0"/>
              </a:endParaRPr>
            </a:p>
          </p:txBody>
        </p:sp>
      </p:grpSp>
      <p:sp>
        <p:nvSpPr>
          <p:cNvPr id="456" name="Rectangle 220"/>
          <p:cNvSpPr>
            <a:spLocks noChangeArrowheads="1"/>
          </p:cNvSpPr>
          <p:nvPr/>
        </p:nvSpPr>
        <p:spPr bwMode="auto">
          <a:xfrm>
            <a:off x="2765596" y="2356856"/>
            <a:ext cx="170260" cy="208360"/>
          </a:xfrm>
          <a:prstGeom prst="rect">
            <a:avLst/>
          </a:prstGeom>
          <a:solidFill>
            <a:srgbClr val="FF6699"/>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685800" fontAlgn="base">
              <a:spcBef>
                <a:spcPct val="0"/>
              </a:spcBef>
              <a:spcAft>
                <a:spcPct val="0"/>
              </a:spcAft>
            </a:pPr>
            <a:endParaRPr lang="en-US" altLang="en-US" sz="2100">
              <a:solidFill>
                <a:srgbClr val="FFFFFF"/>
              </a:solidFill>
              <a:cs typeface="Arial" charset="0"/>
            </a:endParaRPr>
          </a:p>
        </p:txBody>
      </p:sp>
      <p:sp>
        <p:nvSpPr>
          <p:cNvPr id="457" name="TextBox 456"/>
          <p:cNvSpPr txBox="1"/>
          <p:nvPr/>
        </p:nvSpPr>
        <p:spPr>
          <a:xfrm>
            <a:off x="8713774" y="6539567"/>
            <a:ext cx="430226" cy="276999"/>
          </a:xfrm>
          <a:prstGeom prst="rect">
            <a:avLst/>
          </a:prstGeom>
          <a:solidFill>
            <a:schemeClr val="bg1"/>
          </a:solidFill>
        </p:spPr>
        <p:txBody>
          <a:bodyPr wrap="square" rtlCol="0">
            <a:spAutoFit/>
          </a:bodyPr>
          <a:lstStyle/>
          <a:p>
            <a:r>
              <a:rPr lang="en-US" sz="1200" dirty="0"/>
              <a:t>9</a:t>
            </a:r>
          </a:p>
        </p:txBody>
      </p:sp>
    </p:spTree>
    <p:extLst>
      <p:ext uri="{BB962C8B-B14F-4D97-AF65-F5344CB8AC3E}">
        <p14:creationId xmlns:p14="http://schemas.microsoft.com/office/powerpoint/2010/main" val="161646087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604185" y="1233178"/>
            <a:ext cx="328542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itle 2"/>
          <p:cNvSpPr>
            <a:spLocks noGrp="1"/>
          </p:cNvSpPr>
          <p:nvPr>
            <p:ph type="title"/>
          </p:nvPr>
        </p:nvSpPr>
        <p:spPr/>
        <p:txBody>
          <a:bodyPr/>
          <a:lstStyle/>
          <a:p>
            <a:r>
              <a:rPr lang="en-US" dirty="0"/>
              <a:t>Solicitation Opportunities</a:t>
            </a:r>
          </a:p>
        </p:txBody>
      </p:sp>
      <p:sp>
        <p:nvSpPr>
          <p:cNvPr id="14" name="Slide Number Placeholder 1"/>
          <p:cNvSpPr>
            <a:spLocks noGrp="1"/>
          </p:cNvSpPr>
          <p:nvPr>
            <p:ph type="sldNum" sz="quarter" idx="4294967295"/>
          </p:nvPr>
        </p:nvSpPr>
        <p:spPr>
          <a:xfrm>
            <a:off x="8467782" y="6666726"/>
            <a:ext cx="603249"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406C7E-46EF-B24E-8B25-69D927A0859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16" name="Table 15"/>
          <p:cNvGraphicFramePr>
            <a:graphicFrameLocks noGrp="1"/>
          </p:cNvGraphicFramePr>
          <p:nvPr/>
        </p:nvGraphicFramePr>
        <p:xfrm>
          <a:off x="3552341" y="1284680"/>
          <a:ext cx="5518690" cy="1381760"/>
        </p:xfrm>
        <a:graphic>
          <a:graphicData uri="http://schemas.openxmlformats.org/drawingml/2006/table">
            <a:tbl>
              <a:tblPr firstRow="1" bandRow="1">
                <a:tableStyleId>{5C22544A-7EE6-4342-B048-85BDC9FD1C3A}</a:tableStyleId>
              </a:tblPr>
              <a:tblGrid>
                <a:gridCol w="1690568">
                  <a:extLst>
                    <a:ext uri="{9D8B030D-6E8A-4147-A177-3AD203B41FA5}">
                      <a16:colId xmlns:a16="http://schemas.microsoft.com/office/drawing/2014/main" val="3497930244"/>
                    </a:ext>
                  </a:extLst>
                </a:gridCol>
                <a:gridCol w="3828122">
                  <a:extLst>
                    <a:ext uri="{9D8B030D-6E8A-4147-A177-3AD203B41FA5}">
                      <a16:colId xmlns:a16="http://schemas.microsoft.com/office/drawing/2014/main" val="1567932427"/>
                    </a:ext>
                  </a:extLst>
                </a:gridCol>
              </a:tblGrid>
              <a:tr h="370840">
                <a:tc>
                  <a:txBody>
                    <a:bodyPr/>
                    <a:lstStyle/>
                    <a:p>
                      <a:r>
                        <a:rPr lang="en-US" dirty="0">
                          <a:solidFill>
                            <a:schemeClr val="tx1"/>
                          </a:solidFill>
                        </a:rPr>
                        <a:t>Site</a:t>
                      </a:r>
                    </a:p>
                  </a:txBody>
                  <a:tcPr/>
                </a:tc>
                <a:tc>
                  <a:txBody>
                    <a:bodyPr/>
                    <a:lstStyle/>
                    <a:p>
                      <a:r>
                        <a:rPr lang="en-US" dirty="0">
                          <a:solidFill>
                            <a:schemeClr val="tx1"/>
                          </a:solidFill>
                        </a:rPr>
                        <a:t>Opportunities</a:t>
                      </a:r>
                    </a:p>
                  </a:txBody>
                  <a:tcPr/>
                </a:tc>
                <a:extLst>
                  <a:ext uri="{0D108BD9-81ED-4DB2-BD59-A6C34878D82A}">
                    <a16:rowId xmlns:a16="http://schemas.microsoft.com/office/drawing/2014/main" val="795568716"/>
                  </a:ext>
                </a:extLst>
              </a:tr>
              <a:tr h="370840">
                <a:tc>
                  <a:txBody>
                    <a:bodyPr/>
                    <a:lstStyle/>
                    <a:p>
                      <a:r>
                        <a:rPr lang="en-US" dirty="0"/>
                        <a:t>Richmond/FRCs</a:t>
                      </a:r>
                    </a:p>
                  </a:txBody>
                  <a:tcPr/>
                </a:tc>
                <a:tc>
                  <a:txBody>
                    <a:bodyPr/>
                    <a:lstStyle/>
                    <a:p>
                      <a:r>
                        <a:rPr lang="en-US" dirty="0"/>
                        <a:t>DIBBS (www.dibbs.dla.mil)</a:t>
                      </a:r>
                    </a:p>
                  </a:txBody>
                  <a:tcPr/>
                </a:tc>
                <a:extLst>
                  <a:ext uri="{0D108BD9-81ED-4DB2-BD59-A6C34878D82A}">
                    <a16:rowId xmlns:a16="http://schemas.microsoft.com/office/drawing/2014/main" val="3622949994"/>
                  </a:ext>
                </a:extLst>
              </a:tr>
              <a:tr h="370840">
                <a:tc>
                  <a:txBody>
                    <a:bodyPr/>
                    <a:lstStyle/>
                    <a:p>
                      <a:r>
                        <a:rPr lang="en-US" dirty="0"/>
                        <a:t>DLRs</a:t>
                      </a:r>
                    </a:p>
                  </a:txBody>
                  <a:tcPr/>
                </a:tc>
                <a:tc>
                  <a:txBody>
                    <a:bodyPr/>
                    <a:lstStyle/>
                    <a:p>
                      <a:r>
                        <a:rPr lang="en-US" dirty="0"/>
                        <a:t>Beta.SAM </a:t>
                      </a:r>
                      <a:r>
                        <a:rPr lang="en-US" baseline="0" dirty="0"/>
                        <a:t>(beta.SAM.gov)</a:t>
                      </a:r>
                      <a:endParaRPr lang="en-US" dirty="0"/>
                    </a:p>
                  </a:txBody>
                  <a:tcPr/>
                </a:tc>
                <a:extLst>
                  <a:ext uri="{0D108BD9-81ED-4DB2-BD59-A6C34878D82A}">
                    <a16:rowId xmlns:a16="http://schemas.microsoft.com/office/drawing/2014/main" val="2834958973"/>
                  </a:ext>
                </a:extLst>
              </a:tr>
            </a:tbl>
          </a:graphicData>
        </a:graphic>
      </p:graphicFrame>
      <p:graphicFrame>
        <p:nvGraphicFramePr>
          <p:cNvPr id="17" name="Table 16"/>
          <p:cNvGraphicFramePr>
            <a:graphicFrameLocks noGrp="1"/>
          </p:cNvGraphicFramePr>
          <p:nvPr/>
        </p:nvGraphicFramePr>
        <p:xfrm>
          <a:off x="3552341" y="3290871"/>
          <a:ext cx="5518691" cy="2721823"/>
        </p:xfrm>
        <a:graphic>
          <a:graphicData uri="http://schemas.openxmlformats.org/drawingml/2006/table">
            <a:tbl>
              <a:tblPr firstRow="1" bandRow="1">
                <a:tableStyleId>{5C22544A-7EE6-4342-B048-85BDC9FD1C3A}</a:tableStyleId>
              </a:tblPr>
              <a:tblGrid>
                <a:gridCol w="1878301">
                  <a:extLst>
                    <a:ext uri="{9D8B030D-6E8A-4147-A177-3AD203B41FA5}">
                      <a16:colId xmlns:a16="http://schemas.microsoft.com/office/drawing/2014/main" val="2838916426"/>
                    </a:ext>
                  </a:extLst>
                </a:gridCol>
                <a:gridCol w="986772">
                  <a:extLst>
                    <a:ext uri="{9D8B030D-6E8A-4147-A177-3AD203B41FA5}">
                      <a16:colId xmlns:a16="http://schemas.microsoft.com/office/drawing/2014/main" val="3873088720"/>
                    </a:ext>
                  </a:extLst>
                </a:gridCol>
                <a:gridCol w="892417">
                  <a:extLst>
                    <a:ext uri="{9D8B030D-6E8A-4147-A177-3AD203B41FA5}">
                      <a16:colId xmlns:a16="http://schemas.microsoft.com/office/drawing/2014/main" val="138194448"/>
                    </a:ext>
                  </a:extLst>
                </a:gridCol>
                <a:gridCol w="855240">
                  <a:extLst>
                    <a:ext uri="{9D8B030D-6E8A-4147-A177-3AD203B41FA5}">
                      <a16:colId xmlns:a16="http://schemas.microsoft.com/office/drawing/2014/main" val="2484962851"/>
                    </a:ext>
                  </a:extLst>
                </a:gridCol>
                <a:gridCol w="905961">
                  <a:extLst>
                    <a:ext uri="{9D8B030D-6E8A-4147-A177-3AD203B41FA5}">
                      <a16:colId xmlns:a16="http://schemas.microsoft.com/office/drawing/2014/main" val="3594991971"/>
                    </a:ext>
                  </a:extLst>
                </a:gridCol>
              </a:tblGrid>
              <a:tr h="447685">
                <a:tc>
                  <a:txBody>
                    <a:bodyPr/>
                    <a:lstStyle/>
                    <a:p>
                      <a:pPr algn="l" fontAlgn="b"/>
                      <a:r>
                        <a:rPr lang="en-US" sz="1400" b="1" i="0" u="none" strike="noStrike" dirty="0">
                          <a:solidFill>
                            <a:srgbClr val="000000"/>
                          </a:solidFill>
                          <a:effectLst/>
                          <a:latin typeface="+mj-lt"/>
                        </a:rPr>
                        <a:t>Site</a:t>
                      </a:r>
                    </a:p>
                  </a:txBody>
                  <a:tcPr marL="9525" marR="9525" marT="9525" marB="0" anchor="b"/>
                </a:tc>
                <a:tc>
                  <a:txBody>
                    <a:bodyPr/>
                    <a:lstStyle/>
                    <a:p>
                      <a:pPr algn="l" fontAlgn="b"/>
                      <a:r>
                        <a:rPr lang="en-US" sz="1400" b="1" i="0" u="none" strike="noStrike" dirty="0">
                          <a:solidFill>
                            <a:srgbClr val="000000"/>
                          </a:solidFill>
                          <a:effectLst/>
                          <a:latin typeface="+mj-lt"/>
                        </a:rPr>
                        <a:t>DODAACs</a:t>
                      </a:r>
                    </a:p>
                  </a:txBody>
                  <a:tcPr marL="9525" marR="9525" marT="9525" marB="0" anchor="b"/>
                </a:tc>
                <a:tc>
                  <a:txBody>
                    <a:bodyPr/>
                    <a:lstStyle/>
                    <a:p>
                      <a:pPr algn="l" fontAlgn="b"/>
                      <a:endParaRPr lang="en-US" sz="1400" b="1" i="0" u="none" strike="noStrike" dirty="0">
                        <a:solidFill>
                          <a:srgbClr val="000000"/>
                        </a:solidFill>
                        <a:effectLst/>
                        <a:latin typeface="+mj-lt"/>
                      </a:endParaRPr>
                    </a:p>
                  </a:txBody>
                  <a:tcPr marL="9525" marR="9525" marT="9525" marB="0" anchor="b"/>
                </a:tc>
                <a:tc>
                  <a:txBody>
                    <a:bodyPr/>
                    <a:lstStyle/>
                    <a:p>
                      <a:pPr algn="l" fontAlgn="b"/>
                      <a:endParaRPr lang="en-US" sz="1400" b="1" i="0" u="none" strike="noStrike" dirty="0">
                        <a:solidFill>
                          <a:srgbClr val="000000"/>
                        </a:solidFill>
                        <a:effectLst/>
                        <a:latin typeface="+mj-lt"/>
                      </a:endParaRPr>
                    </a:p>
                  </a:txBody>
                  <a:tcPr marL="9525" marR="9525" marT="9525" marB="0" anchor="b"/>
                </a:tc>
                <a:tc>
                  <a:txBody>
                    <a:bodyPr/>
                    <a:lstStyle/>
                    <a:p>
                      <a:pPr algn="l" fontAlgn="b"/>
                      <a:endParaRPr lang="en-US" sz="1400" b="1"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322964541"/>
                  </a:ext>
                </a:extLst>
              </a:tr>
              <a:tr h="252682">
                <a:tc>
                  <a:txBody>
                    <a:bodyPr/>
                    <a:lstStyle/>
                    <a:p>
                      <a:pPr algn="l" fontAlgn="b"/>
                      <a:r>
                        <a:rPr lang="en-US" sz="1400" b="0" i="0" u="none" strike="noStrike" dirty="0">
                          <a:solidFill>
                            <a:srgbClr val="000000"/>
                          </a:solidFill>
                          <a:effectLst/>
                          <a:latin typeface="+mj-lt"/>
                        </a:rPr>
                        <a:t>Richmond</a:t>
                      </a:r>
                    </a:p>
                  </a:txBody>
                  <a:tcPr marL="9525" marR="9525" marT="9525" marB="0" anchor="b"/>
                </a:tc>
                <a:tc>
                  <a:txBody>
                    <a:bodyPr/>
                    <a:lstStyle/>
                    <a:p>
                      <a:pPr algn="l" fontAlgn="b"/>
                      <a:r>
                        <a:rPr lang="en-US" sz="1400" b="0" i="0" u="none" strike="noStrike" dirty="0">
                          <a:solidFill>
                            <a:srgbClr val="000000"/>
                          </a:solidFill>
                          <a:effectLst/>
                          <a:latin typeface="+mj-lt"/>
                        </a:rPr>
                        <a:t>SPE4***</a:t>
                      </a: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113423795"/>
                  </a:ext>
                </a:extLst>
              </a:tr>
              <a:tr h="252682">
                <a:tc>
                  <a:txBody>
                    <a:bodyPr/>
                    <a:lstStyle/>
                    <a:p>
                      <a:pPr algn="l" fontAlgn="b"/>
                      <a:r>
                        <a:rPr lang="en-US" sz="1400" u="none" strike="noStrike" dirty="0">
                          <a:effectLst/>
                          <a:latin typeface="+mj-lt"/>
                        </a:rPr>
                        <a:t>Huntsville</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SPRRA1</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SPRRA2</a:t>
                      </a:r>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956224474"/>
                  </a:ext>
                </a:extLst>
              </a:tr>
              <a:tr h="252682">
                <a:tc>
                  <a:txBody>
                    <a:bodyPr/>
                    <a:lstStyle/>
                    <a:p>
                      <a:pPr algn="l" fontAlgn="b"/>
                      <a:r>
                        <a:rPr lang="en-US" sz="1400" u="none" strike="noStrike" dirty="0">
                          <a:effectLst/>
                          <a:latin typeface="+mj-lt"/>
                        </a:rPr>
                        <a:t>Ogden</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SPRHA1</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SPRHA2</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SPRHA3</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SPRHA4</a:t>
                      </a:r>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711837082"/>
                  </a:ext>
                </a:extLst>
              </a:tr>
              <a:tr h="252682">
                <a:tc>
                  <a:txBody>
                    <a:bodyPr/>
                    <a:lstStyle/>
                    <a:p>
                      <a:pPr algn="l" fontAlgn="b"/>
                      <a:r>
                        <a:rPr lang="en-US" sz="1400" u="none" strike="noStrike" dirty="0">
                          <a:effectLst/>
                          <a:latin typeface="+mj-lt"/>
                        </a:rPr>
                        <a:t>OKC</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SPRTA1</a:t>
                      </a:r>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2177191528"/>
                  </a:ext>
                </a:extLst>
              </a:tr>
              <a:tr h="252682">
                <a:tc>
                  <a:txBody>
                    <a:bodyPr/>
                    <a:lstStyle/>
                    <a:p>
                      <a:pPr algn="l" fontAlgn="b"/>
                      <a:r>
                        <a:rPr lang="en-US" sz="1400" u="none" strike="noStrike" dirty="0">
                          <a:effectLst/>
                          <a:latin typeface="+mj-lt"/>
                        </a:rPr>
                        <a:t>Philadelphia</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SPM5A3</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SPM5AG</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SPRPA1</a:t>
                      </a:r>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1530049094"/>
                  </a:ext>
                </a:extLst>
              </a:tr>
              <a:tr h="252682">
                <a:tc>
                  <a:txBody>
                    <a:bodyPr/>
                    <a:lstStyle/>
                    <a:p>
                      <a:pPr algn="l" fontAlgn="b"/>
                      <a:r>
                        <a:rPr lang="en-US" sz="1400" u="none" strike="noStrike" dirty="0">
                          <a:effectLst/>
                          <a:latin typeface="+mj-lt"/>
                        </a:rPr>
                        <a:t>Warner Robins</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SPRWA1</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SPRWA8</a:t>
                      </a:r>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45477460"/>
                  </a:ext>
                </a:extLst>
              </a:tr>
              <a:tr h="252682">
                <a:tc>
                  <a:txBody>
                    <a:bodyPr/>
                    <a:lstStyle/>
                    <a:p>
                      <a:pPr algn="l" fontAlgn="b"/>
                      <a:r>
                        <a:rPr lang="en-US" sz="1400" u="none" strike="noStrike" dirty="0">
                          <a:effectLst/>
                          <a:latin typeface="+mj-lt"/>
                        </a:rPr>
                        <a:t>San Diego FRC</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SPEFA1</a:t>
                      </a:r>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2956679982"/>
                  </a:ext>
                </a:extLst>
              </a:tr>
              <a:tr h="252682">
                <a:tc>
                  <a:txBody>
                    <a:bodyPr/>
                    <a:lstStyle/>
                    <a:p>
                      <a:pPr algn="l" fontAlgn="b"/>
                      <a:r>
                        <a:rPr lang="en-US" sz="1400" u="none" strike="noStrike" dirty="0">
                          <a:effectLst/>
                          <a:latin typeface="+mj-lt"/>
                        </a:rPr>
                        <a:t>Jacksonville FRC</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SPEFA3</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SPEFA4</a:t>
                      </a:r>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420533763"/>
                  </a:ext>
                </a:extLst>
              </a:tr>
              <a:tr h="252682">
                <a:tc>
                  <a:txBody>
                    <a:bodyPr/>
                    <a:lstStyle/>
                    <a:p>
                      <a:pPr algn="l" fontAlgn="b"/>
                      <a:r>
                        <a:rPr lang="en-US" sz="1400" u="none" strike="noStrike" dirty="0">
                          <a:effectLst/>
                          <a:latin typeface="+mj-lt"/>
                        </a:rPr>
                        <a:t>Cherry Point FRC</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SPEFA5</a:t>
                      </a:r>
                      <a:endParaRPr lang="en-US" sz="1400" b="0" i="0" u="none" strike="noStrike" dirty="0">
                        <a:solidFill>
                          <a:srgbClr val="000000"/>
                        </a:solidFill>
                        <a:effectLst/>
                        <a:latin typeface="+mj-lt"/>
                      </a:endParaRPr>
                    </a:p>
                  </a:txBody>
                  <a:tcPr marL="9525" marR="9525" marT="9525" marB="0" anchor="b"/>
                </a:tc>
                <a:tc>
                  <a:txBody>
                    <a:bodyPr/>
                    <a:lstStyle/>
                    <a:p>
                      <a:pPr algn="l" fontAlgn="b"/>
                      <a:r>
                        <a:rPr lang="en-US" sz="1400" u="none" strike="noStrike" dirty="0">
                          <a:effectLst/>
                          <a:latin typeface="+mj-lt"/>
                        </a:rPr>
                        <a:t>SPEFA6</a:t>
                      </a:r>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tc>
                  <a:txBody>
                    <a:bodyPr/>
                    <a:lstStyle/>
                    <a:p>
                      <a:pPr algn="l" fontAlgn="b"/>
                      <a:endParaRPr lang="en-US" sz="14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3120419649"/>
                  </a:ext>
                </a:extLst>
              </a:tr>
            </a:tbl>
          </a:graphicData>
        </a:graphic>
      </p:graphicFrame>
      <p:sp>
        <p:nvSpPr>
          <p:cNvPr id="18" name="TextBox 17"/>
          <p:cNvSpPr txBox="1"/>
          <p:nvPr/>
        </p:nvSpPr>
        <p:spPr>
          <a:xfrm>
            <a:off x="3443074" y="2952317"/>
            <a:ext cx="573722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You can search using the DODAACs below in beta.SAM.gov</a:t>
            </a:r>
          </a:p>
        </p:txBody>
      </p:sp>
      <p:sp>
        <p:nvSpPr>
          <p:cNvPr id="19" name="Rectangle 18"/>
          <p:cNvSpPr/>
          <p:nvPr/>
        </p:nvSpPr>
        <p:spPr>
          <a:xfrm>
            <a:off x="3333808" y="6949301"/>
            <a:ext cx="2381250" cy="14287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OFFICIAL USE ONLY</a:t>
            </a:r>
          </a:p>
        </p:txBody>
      </p:sp>
      <p:sp>
        <p:nvSpPr>
          <p:cNvPr id="20" name="object 14"/>
          <p:cNvSpPr txBox="1"/>
          <p:nvPr/>
        </p:nvSpPr>
        <p:spPr>
          <a:xfrm>
            <a:off x="99917" y="1026981"/>
            <a:ext cx="3233891" cy="5398914"/>
          </a:xfrm>
          <a:prstGeom prst="rect">
            <a:avLst/>
          </a:prstGeom>
        </p:spPr>
        <p:txBody>
          <a:bodyPr vert="horz" wrap="square" lIns="0" tIns="12700" rIns="0" bIns="0" rtlCol="0">
            <a:spAutoFit/>
          </a:bodyPr>
          <a:lstStyle/>
          <a:p>
            <a:pPr marL="1270000" marR="572135" lvl="0" indent="-623570" algn="l" defTabSz="457200" rtl="0" eaLnBrk="1" fontAlgn="auto" latinLnBrk="0" hangingPunct="1">
              <a:lnSpc>
                <a:spcPct val="100000"/>
              </a:lnSpc>
              <a:spcBef>
                <a:spcPts val="10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457200" rtl="0" eaLnBrk="1" fontAlgn="auto" latinLnBrk="0" hangingPunct="1">
              <a:lnSpc>
                <a:spcPct val="100000"/>
              </a:lnSpc>
              <a:spcBef>
                <a:spcPts val="360"/>
              </a:spcBef>
              <a:spcAft>
                <a:spcPts val="0"/>
              </a:spcAft>
              <a:buClrTx/>
              <a:buSzTx/>
              <a:buFontTx/>
              <a:buNone/>
              <a:tabLst/>
              <a:defRPr/>
            </a:pPr>
            <a:r>
              <a:rPr kumimoji="0" sz="1500" b="1" i="0" u="none" strike="noStrike" kern="1200" cap="none" spc="-5" normalizeH="0" baseline="0" noProof="0" dirty="0">
                <a:ln>
                  <a:noFill/>
                </a:ln>
                <a:solidFill>
                  <a:prstClr val="black"/>
                </a:solidFill>
                <a:effectLst/>
                <a:uLnTx/>
                <a:uFillTx/>
                <a:latin typeface="Arial"/>
                <a:ea typeface="+mn-ea"/>
                <a:cs typeface="Arial"/>
              </a:rPr>
              <a:t>DLA </a:t>
            </a:r>
            <a:r>
              <a:rPr kumimoji="0" sz="1500" b="1" i="0" u="none" strike="noStrike" kern="1200" cap="none" spc="0" normalizeH="0" baseline="0" noProof="0" dirty="0">
                <a:ln>
                  <a:noFill/>
                </a:ln>
                <a:solidFill>
                  <a:prstClr val="black"/>
                </a:solidFill>
                <a:effectLst/>
                <a:uLnTx/>
                <a:uFillTx/>
                <a:latin typeface="Arial"/>
                <a:ea typeface="+mn-ea"/>
                <a:cs typeface="Arial"/>
              </a:rPr>
              <a:t>Internet </a:t>
            </a:r>
            <a:r>
              <a:rPr kumimoji="0" sz="1500" b="1" i="0" u="none" strike="noStrike" kern="1200" cap="none" spc="-5" normalizeH="0" baseline="0" noProof="0" dirty="0">
                <a:ln>
                  <a:noFill/>
                </a:ln>
                <a:solidFill>
                  <a:prstClr val="black"/>
                </a:solidFill>
                <a:effectLst/>
                <a:uLnTx/>
                <a:uFillTx/>
                <a:latin typeface="Arial"/>
                <a:ea typeface="+mn-ea"/>
                <a:cs typeface="Arial"/>
              </a:rPr>
              <a:t>Bid Board </a:t>
            </a:r>
            <a:r>
              <a:rPr kumimoji="0" sz="1500" b="1" i="0" u="none" strike="noStrike" kern="1200" cap="none" spc="-10" normalizeH="0" baseline="0" noProof="0" dirty="0">
                <a:ln>
                  <a:noFill/>
                </a:ln>
                <a:solidFill>
                  <a:prstClr val="black"/>
                </a:solidFill>
                <a:effectLst/>
                <a:uLnTx/>
                <a:uFillTx/>
                <a:latin typeface="Arial"/>
                <a:ea typeface="+mn-ea"/>
                <a:cs typeface="Arial"/>
              </a:rPr>
              <a:t>System </a:t>
            </a:r>
            <a:r>
              <a:rPr kumimoji="0" sz="1500" b="1" i="0" u="none" strike="noStrike" kern="1200" cap="none" spc="-5" normalizeH="0" baseline="0" noProof="0" dirty="0">
                <a:ln>
                  <a:noFill/>
                </a:ln>
                <a:solidFill>
                  <a:prstClr val="black"/>
                </a:solidFill>
                <a:effectLst/>
                <a:uLnTx/>
                <a:uFillTx/>
                <a:latin typeface="Arial"/>
                <a:ea typeface="+mn-ea"/>
                <a:cs typeface="Arial"/>
              </a:rPr>
              <a:t>(DIBBS)</a:t>
            </a:r>
            <a:endParaRPr kumimoji="0" lang="en-US" sz="1500" b="1" i="0" u="none" strike="noStrike" kern="1200" cap="none" spc="-5" normalizeH="0" baseline="0" noProof="0" dirty="0">
              <a:ln>
                <a:noFill/>
              </a:ln>
              <a:solidFill>
                <a:prstClr val="black"/>
              </a:solidFill>
              <a:effectLst/>
              <a:uLnTx/>
              <a:uFillTx/>
              <a:latin typeface="Arial"/>
              <a:ea typeface="+mn-ea"/>
              <a:cs typeface="Arial"/>
            </a:endParaRPr>
          </a:p>
          <a:p>
            <a:pPr marL="298450" marR="5080" lvl="0" indent="-285750" algn="l" defTabSz="457200" rtl="0" eaLnBrk="1" fontAlgn="auto" latinLnBrk="0" hangingPunct="1">
              <a:lnSpc>
                <a:spcPct val="100000"/>
              </a:lnSpc>
              <a:spcBef>
                <a:spcPts val="360"/>
              </a:spcBef>
              <a:spcAft>
                <a:spcPts val="0"/>
              </a:spcAft>
              <a:buClrTx/>
              <a:buSzTx/>
              <a:buFont typeface="Arial" panose="020B0604020202020204" pitchFamily="34" charset="0"/>
              <a:buChar char="•"/>
              <a:tabLst/>
              <a:defRPr/>
            </a:pPr>
            <a:r>
              <a:rPr kumimoji="0" lang="en-US" sz="1500" b="0" i="0" u="none" strike="noStrike" kern="1200" cap="none" spc="-5" normalizeH="0" baseline="0" noProof="0" dirty="0">
                <a:ln>
                  <a:noFill/>
                </a:ln>
                <a:solidFill>
                  <a:prstClr val="black"/>
                </a:solidFill>
                <a:effectLst/>
                <a:uLnTx/>
                <a:uFillTx/>
                <a:latin typeface="Arial"/>
                <a:ea typeface="+mn-ea"/>
                <a:cs typeface="Arial"/>
              </a:rPr>
              <a:t>W</a:t>
            </a:r>
            <a:r>
              <a:rPr kumimoji="0" sz="1500" b="0" i="0" u="none" strike="noStrike" kern="1200" cap="none" spc="0" normalizeH="0" baseline="0" noProof="0" dirty="0">
                <a:ln>
                  <a:noFill/>
                </a:ln>
                <a:solidFill>
                  <a:prstClr val="black"/>
                </a:solidFill>
                <a:effectLst/>
                <a:uLnTx/>
                <a:uFillTx/>
                <a:latin typeface="Arial"/>
                <a:ea typeface="+mn-ea"/>
                <a:cs typeface="Arial"/>
              </a:rPr>
              <a:t>eb-based application that </a:t>
            </a:r>
            <a:r>
              <a:rPr kumimoji="0" sz="1500" b="0" i="0" u="none" strike="noStrike" kern="1200" cap="none" spc="-5" normalizeH="0" baseline="0" noProof="0" dirty="0">
                <a:ln>
                  <a:noFill/>
                </a:ln>
                <a:solidFill>
                  <a:prstClr val="black"/>
                </a:solidFill>
                <a:effectLst/>
                <a:uLnTx/>
                <a:uFillTx/>
                <a:latin typeface="Arial"/>
                <a:ea typeface="+mn-ea"/>
                <a:cs typeface="Arial"/>
              </a:rPr>
              <a:t>allows you  </a:t>
            </a:r>
            <a:r>
              <a:rPr kumimoji="0" sz="1500" b="0" i="0" u="none" strike="noStrike" kern="1200" cap="none" spc="0" normalizeH="0" baseline="0" noProof="0" dirty="0">
                <a:ln>
                  <a:noFill/>
                </a:ln>
                <a:solidFill>
                  <a:prstClr val="black"/>
                </a:solidFill>
                <a:effectLst/>
                <a:uLnTx/>
                <a:uFillTx/>
                <a:latin typeface="Arial"/>
                <a:ea typeface="+mn-ea"/>
                <a:cs typeface="Arial"/>
              </a:rPr>
              <a:t>to search </a:t>
            </a:r>
            <a:r>
              <a:rPr kumimoji="0" sz="1500" b="0" i="0" u="none" strike="noStrike" kern="1200" cap="none" spc="-20" normalizeH="0" baseline="0" noProof="0" dirty="0">
                <a:ln>
                  <a:noFill/>
                </a:ln>
                <a:solidFill>
                  <a:prstClr val="black"/>
                </a:solidFill>
                <a:effectLst/>
                <a:uLnTx/>
                <a:uFillTx/>
                <a:latin typeface="Arial"/>
                <a:ea typeface="+mn-ea"/>
                <a:cs typeface="Arial"/>
              </a:rPr>
              <a:t>for, </a:t>
            </a:r>
            <a:r>
              <a:rPr kumimoji="0" sz="1500" b="0" i="0" u="none" strike="noStrike" kern="1200" cap="none" spc="-25" normalizeH="0" baseline="0" noProof="0" dirty="0">
                <a:ln>
                  <a:noFill/>
                </a:ln>
                <a:solidFill>
                  <a:prstClr val="black"/>
                </a:solidFill>
                <a:effectLst/>
                <a:uLnTx/>
                <a:uFillTx/>
                <a:latin typeface="Arial"/>
                <a:ea typeface="+mn-ea"/>
                <a:cs typeface="Arial"/>
              </a:rPr>
              <a:t>view, </a:t>
            </a:r>
            <a:r>
              <a:rPr kumimoji="0" sz="1500" b="0" i="0" u="none" strike="noStrike" kern="1200" cap="none" spc="0" normalizeH="0" baseline="0" noProof="0" dirty="0">
                <a:ln>
                  <a:noFill/>
                </a:ln>
                <a:solidFill>
                  <a:prstClr val="black"/>
                </a:solidFill>
                <a:effectLst/>
                <a:uLnTx/>
                <a:uFillTx/>
                <a:latin typeface="Arial"/>
                <a:ea typeface="+mn-ea"/>
                <a:cs typeface="Arial"/>
              </a:rPr>
              <a:t>and submit secure  quotes </a:t>
            </a:r>
            <a:r>
              <a:rPr kumimoji="0" lang="en-US" sz="1500" b="0" i="0" u="none" strike="noStrike" kern="1200" cap="none" spc="0" normalizeH="0" baseline="0" noProof="0" dirty="0">
                <a:ln>
                  <a:noFill/>
                </a:ln>
                <a:solidFill>
                  <a:prstClr val="black"/>
                </a:solidFill>
                <a:effectLst/>
                <a:uLnTx/>
                <a:uFillTx/>
                <a:latin typeface="Arial"/>
                <a:ea typeface="+mn-ea"/>
                <a:cs typeface="Arial"/>
              </a:rPr>
              <a:t>for DLA  solicitations</a:t>
            </a:r>
            <a:endParaRPr kumimoji="0" lang="en-US" sz="1500" b="0" i="0" u="none" strike="noStrike" kern="1200" cap="none" spc="-5" normalizeH="0" baseline="0" noProof="0" dirty="0">
              <a:ln>
                <a:noFill/>
              </a:ln>
              <a:solidFill>
                <a:prstClr val="black"/>
              </a:solidFill>
              <a:effectLst/>
              <a:uLnTx/>
              <a:uFillTx/>
              <a:latin typeface="Arial"/>
              <a:ea typeface="+mn-ea"/>
              <a:cs typeface="Arial"/>
            </a:endParaRPr>
          </a:p>
          <a:p>
            <a:pPr marL="298450" marR="5080" lvl="0" indent="-285750" algn="l" defTabSz="457200" rtl="0" eaLnBrk="1" fontAlgn="auto" latinLnBrk="0" hangingPunct="1">
              <a:lnSpc>
                <a:spcPct val="100000"/>
              </a:lnSpc>
              <a:spcBef>
                <a:spcPts val="360"/>
              </a:spcBef>
              <a:spcAft>
                <a:spcPts val="0"/>
              </a:spcAft>
              <a:buClrTx/>
              <a:buSzTx/>
              <a:buFont typeface="Arial" panose="020B0604020202020204" pitchFamily="34" charset="0"/>
              <a:buChar char="•"/>
              <a:tabLst/>
              <a:defRPr/>
            </a:pPr>
            <a:r>
              <a:rPr kumimoji="0" sz="1500" b="0" i="0" u="none" strike="noStrike" kern="1200" cap="none" spc="-5" normalizeH="0" baseline="0" noProof="0" dirty="0">
                <a:ln>
                  <a:noFill/>
                </a:ln>
                <a:solidFill>
                  <a:prstClr val="black"/>
                </a:solidFill>
                <a:effectLst/>
                <a:uLnTx/>
                <a:uFillTx/>
                <a:latin typeface="Arial"/>
                <a:ea typeface="+mn-ea"/>
                <a:cs typeface="Arial"/>
              </a:rPr>
              <a:t>allows </a:t>
            </a:r>
            <a:r>
              <a:rPr kumimoji="0" sz="1500" b="0" i="0" u="none" strike="noStrike" kern="1200" cap="none" spc="0" normalizeH="0" baseline="0" noProof="0" dirty="0">
                <a:ln>
                  <a:noFill/>
                </a:ln>
                <a:solidFill>
                  <a:prstClr val="black"/>
                </a:solidFill>
                <a:effectLst/>
                <a:uLnTx/>
                <a:uFillTx/>
                <a:latin typeface="Arial"/>
                <a:ea typeface="+mn-ea"/>
                <a:cs typeface="Arial"/>
              </a:rPr>
              <a:t>users to search and </a:t>
            </a:r>
            <a:r>
              <a:rPr kumimoji="0" sz="1500" b="0" i="0" u="none" strike="noStrike" kern="1200" cap="none" spc="-5" normalizeH="0" baseline="0" noProof="0" dirty="0">
                <a:ln>
                  <a:noFill/>
                </a:ln>
                <a:solidFill>
                  <a:prstClr val="black"/>
                </a:solidFill>
                <a:effectLst/>
                <a:uLnTx/>
                <a:uFillTx/>
                <a:latin typeface="Arial"/>
                <a:ea typeface="+mn-ea"/>
                <a:cs typeface="Arial"/>
              </a:rPr>
              <a:t>view  </a:t>
            </a:r>
            <a:r>
              <a:rPr kumimoji="0" sz="1500" b="0" i="0" u="none" strike="noStrike" kern="1200" cap="none" spc="0" normalizeH="0" baseline="0" noProof="0" dirty="0">
                <a:ln>
                  <a:noFill/>
                </a:ln>
                <a:solidFill>
                  <a:prstClr val="black"/>
                </a:solidFill>
                <a:effectLst/>
                <a:uLnTx/>
                <a:uFillTx/>
                <a:latin typeface="Arial"/>
                <a:ea typeface="+mn-ea"/>
                <a:cs typeface="Arial"/>
              </a:rPr>
              <a:t>awards, and other procurement information  </a:t>
            </a:r>
            <a:r>
              <a:rPr kumimoji="0" sz="1500" b="0" i="0" u="none" strike="noStrike" kern="1200" cap="none" spc="-45" normalizeH="0" baseline="0" noProof="0" dirty="0">
                <a:ln>
                  <a:noFill/>
                </a:ln>
                <a:solidFill>
                  <a:prstClr val="black"/>
                </a:solidFill>
                <a:effectLst/>
                <a:uLnTx/>
                <a:uFillTx/>
                <a:latin typeface="Arial"/>
                <a:ea typeface="+mn-ea"/>
                <a:cs typeface="Arial"/>
              </a:rPr>
              <a:t> </a:t>
            </a:r>
            <a:r>
              <a:rPr kumimoji="0" sz="1500" b="0" i="0" u="heavy" strike="noStrike" kern="1200" cap="none" spc="-5" normalizeH="0" baseline="0" noProof="0" dirty="0">
                <a:ln>
                  <a:noFill/>
                </a:ln>
                <a:solidFill>
                  <a:srgbClr val="0563C1"/>
                </a:solidFill>
                <a:effectLst/>
                <a:uLnTx/>
                <a:uFill>
                  <a:solidFill>
                    <a:srgbClr val="0563C1"/>
                  </a:solidFill>
                </a:uFill>
                <a:latin typeface="Arial"/>
                <a:ea typeface="+mn-ea"/>
                <a:cs typeface="Arial"/>
                <a:hlinkClick r:id="rId2"/>
              </a:rPr>
              <a:t>www.dibbs.bsm.dla.mil</a:t>
            </a:r>
            <a:endParaRPr kumimoji="0" lang="en-US" sz="1500" b="0" i="0" u="heavy" strike="noStrike" kern="1200" cap="none" spc="-5" normalizeH="0" baseline="0" noProof="0" dirty="0">
              <a:ln>
                <a:noFill/>
              </a:ln>
              <a:solidFill>
                <a:srgbClr val="0563C1"/>
              </a:solidFill>
              <a:effectLst/>
              <a:uLnTx/>
              <a:uFill>
                <a:solidFill>
                  <a:srgbClr val="0563C1"/>
                </a:solidFill>
              </a:uFill>
              <a:latin typeface="Arial"/>
              <a:ea typeface="+mn-ea"/>
              <a:cs typeface="Arial"/>
            </a:endParaRPr>
          </a:p>
          <a:p>
            <a:pPr marL="12700" marR="5080" lvl="0" indent="0" algn="l" defTabSz="457200" rtl="0" eaLnBrk="1" fontAlgn="auto" latinLnBrk="0" hangingPunct="1">
              <a:lnSpc>
                <a:spcPct val="100000"/>
              </a:lnSpc>
              <a:spcBef>
                <a:spcPts val="36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12700" marR="310515" lvl="0" indent="0" algn="l" defTabSz="457200" rtl="0" eaLnBrk="1" fontAlgn="auto" latinLnBrk="0" hangingPunct="1">
              <a:lnSpc>
                <a:spcPct val="100000"/>
              </a:lnSpc>
              <a:spcBef>
                <a:spcPts val="360"/>
              </a:spcBef>
              <a:spcAft>
                <a:spcPts val="0"/>
              </a:spcAft>
              <a:buClrTx/>
              <a:buSzTx/>
              <a:buFontTx/>
              <a:buNone/>
              <a:tabLst/>
              <a:defRPr/>
            </a:pPr>
            <a:r>
              <a:rPr kumimoji="0" lang="en-US" sz="1500" b="1" i="0" u="none" strike="noStrike" kern="1200" cap="none" spc="-5" normalizeH="0" baseline="0" noProof="0" dirty="0">
                <a:ln>
                  <a:noFill/>
                </a:ln>
                <a:solidFill>
                  <a:prstClr val="black"/>
                </a:solidFill>
                <a:effectLst/>
                <a:uLnTx/>
                <a:uFillTx/>
                <a:latin typeface="Arial"/>
                <a:ea typeface="+mn-ea"/>
                <a:cs typeface="Arial"/>
              </a:rPr>
              <a:t>Beta.SAM Opportunities</a:t>
            </a:r>
          </a:p>
          <a:p>
            <a:pPr marL="12700" marR="310515" lvl="0" indent="0" algn="l" defTabSz="457200" rtl="0" eaLnBrk="1" fontAlgn="auto" latinLnBrk="0" hangingPunct="1">
              <a:lnSpc>
                <a:spcPct val="100000"/>
              </a:lnSpc>
              <a:spcBef>
                <a:spcPts val="36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a:ea typeface="+mn-ea"/>
              <a:cs typeface="Arial"/>
            </a:endParaRPr>
          </a:p>
          <a:p>
            <a:pPr marL="298450" marR="40005"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500" b="0" i="0" u="none" strike="noStrike" kern="1200" cap="none" spc="0" normalizeH="0" baseline="0" noProof="0" dirty="0">
                <a:ln>
                  <a:noFill/>
                </a:ln>
                <a:solidFill>
                  <a:prstClr val="black"/>
                </a:solidFill>
                <a:effectLst/>
                <a:uLnTx/>
                <a:uFillTx/>
                <a:latin typeface="Arial"/>
                <a:ea typeface="+mn-ea"/>
                <a:cs typeface="Arial"/>
              </a:rPr>
              <a:t>Federal Agencies publish</a:t>
            </a:r>
            <a:r>
              <a:rPr kumimoji="0" sz="1500" b="0" i="0" u="none" strike="noStrike" kern="1200" cap="none" spc="-120" normalizeH="0" baseline="0" noProof="0" dirty="0">
                <a:ln>
                  <a:noFill/>
                </a:ln>
                <a:solidFill>
                  <a:prstClr val="black"/>
                </a:solidFill>
                <a:effectLst/>
                <a:uLnTx/>
                <a:uFillTx/>
                <a:latin typeface="Arial"/>
                <a:ea typeface="+mn-ea"/>
                <a:cs typeface="Arial"/>
              </a:rPr>
              <a:t> </a:t>
            </a:r>
            <a:r>
              <a:rPr kumimoji="0" sz="1500" b="0" i="0" u="none" strike="noStrike" kern="1200" cap="none" spc="0" normalizeH="0" baseline="0" noProof="0" dirty="0">
                <a:ln>
                  <a:noFill/>
                </a:ln>
                <a:solidFill>
                  <a:prstClr val="black"/>
                </a:solidFill>
                <a:effectLst/>
                <a:uLnTx/>
                <a:uFillTx/>
                <a:latin typeface="Arial"/>
                <a:ea typeface="+mn-ea"/>
                <a:cs typeface="Arial"/>
              </a:rPr>
              <a:t>their solicitations </a:t>
            </a:r>
            <a:r>
              <a:rPr kumimoji="0" sz="1500" b="0" i="0" u="none" strike="noStrike" kern="1200" cap="none" spc="-5" normalizeH="0" baseline="0" noProof="0" dirty="0">
                <a:ln>
                  <a:noFill/>
                </a:ln>
                <a:solidFill>
                  <a:prstClr val="black"/>
                </a:solidFill>
                <a:effectLst/>
                <a:uLnTx/>
                <a:uFillTx/>
                <a:latin typeface="Arial"/>
                <a:ea typeface="+mn-ea"/>
                <a:cs typeface="Arial"/>
              </a:rPr>
              <a:t>providing </a:t>
            </a:r>
            <a:r>
              <a:rPr kumimoji="0" sz="1500" b="0" i="0" u="none" strike="noStrike" kern="1200" cap="none" spc="0" normalizeH="0" baseline="0" noProof="0" dirty="0">
                <a:ln>
                  <a:noFill/>
                </a:ln>
                <a:solidFill>
                  <a:prstClr val="black"/>
                </a:solidFill>
                <a:effectLst/>
                <a:uLnTx/>
                <a:uFillTx/>
                <a:latin typeface="Arial"/>
                <a:ea typeface="+mn-ea"/>
                <a:cs typeface="Arial"/>
              </a:rPr>
              <a:t>detailed  information on how and </a:t>
            </a:r>
            <a:r>
              <a:rPr kumimoji="0" sz="1500" b="0" i="0" u="none" strike="noStrike" kern="1200" cap="none" spc="-5" normalizeH="0" baseline="0" noProof="0" dirty="0">
                <a:ln>
                  <a:noFill/>
                </a:ln>
                <a:solidFill>
                  <a:prstClr val="black"/>
                </a:solidFill>
                <a:effectLst/>
                <a:uLnTx/>
                <a:uFillTx/>
                <a:latin typeface="Arial"/>
                <a:ea typeface="+mn-ea"/>
                <a:cs typeface="Arial"/>
              </a:rPr>
              <a:t>when vendors  </a:t>
            </a:r>
            <a:r>
              <a:rPr kumimoji="0" sz="1500" b="0" i="0" u="none" strike="noStrike" kern="1200" cap="none" spc="0" normalizeH="0" baseline="0" noProof="0" dirty="0">
                <a:ln>
                  <a:noFill/>
                </a:ln>
                <a:solidFill>
                  <a:prstClr val="black"/>
                </a:solidFill>
                <a:effectLst/>
                <a:uLnTx/>
                <a:uFillTx/>
                <a:latin typeface="Arial"/>
                <a:ea typeface="+mn-ea"/>
                <a:cs typeface="Arial"/>
              </a:rPr>
              <a:t>should respond. </a:t>
            </a:r>
            <a:endParaRPr kumimoji="0" lang="en-US" sz="1500" b="0" i="0" u="none" strike="noStrike" kern="1200" cap="none" spc="0" normalizeH="0" baseline="0" noProof="0" dirty="0">
              <a:ln>
                <a:noFill/>
              </a:ln>
              <a:solidFill>
                <a:prstClr val="black"/>
              </a:solidFill>
              <a:effectLst/>
              <a:uLnTx/>
              <a:uFillTx/>
              <a:latin typeface="Arial"/>
              <a:ea typeface="+mn-ea"/>
              <a:cs typeface="Arial"/>
            </a:endParaRPr>
          </a:p>
          <a:p>
            <a:pPr marL="298450" marR="40005"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U</a:t>
            </a:r>
            <a:r>
              <a:rPr kumimoji="0" sz="1500" b="0" i="0" u="none" strike="noStrike" kern="1200" cap="none" spc="0" normalizeH="0" baseline="0" noProof="0" dirty="0">
                <a:ln>
                  <a:noFill/>
                </a:ln>
                <a:solidFill>
                  <a:prstClr val="black"/>
                </a:solidFill>
                <a:effectLst/>
                <a:uLnTx/>
                <a:uFillTx/>
                <a:latin typeface="Arial"/>
                <a:ea typeface="+mn-ea"/>
                <a:cs typeface="Arial"/>
              </a:rPr>
              <a:t>tilize to search, </a:t>
            </a:r>
            <a:r>
              <a:rPr kumimoji="0" sz="1500" b="0" i="0" u="none" strike="noStrike" kern="1200" cap="none" spc="-10" normalizeH="0" baseline="0" noProof="0" dirty="0">
                <a:ln>
                  <a:noFill/>
                </a:ln>
                <a:solidFill>
                  <a:prstClr val="black"/>
                </a:solidFill>
                <a:effectLst/>
                <a:uLnTx/>
                <a:uFillTx/>
                <a:latin typeface="Arial"/>
                <a:ea typeface="+mn-ea"/>
                <a:cs typeface="Arial"/>
              </a:rPr>
              <a:t>monitor, </a:t>
            </a:r>
            <a:r>
              <a:rPr kumimoji="0" sz="1500" b="0" i="0" u="none" strike="noStrike" kern="1200" cap="none" spc="0" normalizeH="0" baseline="0" noProof="0" dirty="0">
                <a:ln>
                  <a:noFill/>
                </a:ln>
                <a:solidFill>
                  <a:prstClr val="black"/>
                </a:solidFill>
                <a:effectLst/>
                <a:uLnTx/>
                <a:uFillTx/>
                <a:latin typeface="Arial"/>
                <a:ea typeface="+mn-ea"/>
                <a:cs typeface="Arial"/>
              </a:rPr>
              <a:t>and </a:t>
            </a:r>
            <a:r>
              <a:rPr kumimoji="0" sz="1500" b="0" i="0" u="none" strike="noStrike" kern="1200" cap="none" spc="-5" normalizeH="0" baseline="0" noProof="0" dirty="0">
                <a:ln>
                  <a:noFill/>
                </a:ln>
                <a:solidFill>
                  <a:prstClr val="black"/>
                </a:solidFill>
                <a:effectLst/>
                <a:uLnTx/>
                <a:uFillTx/>
                <a:latin typeface="Arial"/>
                <a:ea typeface="+mn-ea"/>
                <a:cs typeface="Arial"/>
              </a:rPr>
              <a:t>retrieve  </a:t>
            </a:r>
            <a:r>
              <a:rPr kumimoji="0" sz="1500" b="0" i="0" u="none" strike="noStrike" kern="1200" cap="none" spc="0" normalizeH="0" baseline="0" noProof="0" dirty="0">
                <a:ln>
                  <a:noFill/>
                </a:ln>
                <a:solidFill>
                  <a:prstClr val="black"/>
                </a:solidFill>
                <a:effectLst/>
                <a:uLnTx/>
                <a:uFillTx/>
                <a:latin typeface="Arial"/>
                <a:ea typeface="+mn-ea"/>
                <a:cs typeface="Arial"/>
              </a:rPr>
              <a:t>potential opportunities matching the goods  and </a:t>
            </a:r>
            <a:r>
              <a:rPr kumimoji="0" sz="1500" b="0" i="0" u="none" strike="noStrike" kern="1200" cap="none" spc="-5" normalizeH="0" baseline="0" noProof="0" dirty="0">
                <a:ln>
                  <a:noFill/>
                </a:ln>
                <a:solidFill>
                  <a:prstClr val="black"/>
                </a:solidFill>
                <a:effectLst/>
                <a:uLnTx/>
                <a:uFillTx/>
                <a:latin typeface="Arial"/>
                <a:ea typeface="+mn-ea"/>
                <a:cs typeface="Arial"/>
              </a:rPr>
              <a:t>services </a:t>
            </a:r>
            <a:r>
              <a:rPr kumimoji="0" sz="1500" b="0" i="0" u="none" strike="noStrike" kern="1200" cap="none" spc="0" normalizeH="0" baseline="0" noProof="0" dirty="0">
                <a:ln>
                  <a:noFill/>
                </a:ln>
                <a:solidFill>
                  <a:prstClr val="black"/>
                </a:solidFill>
                <a:effectLst/>
                <a:uLnTx/>
                <a:uFillTx/>
                <a:latin typeface="Arial"/>
                <a:ea typeface="+mn-ea"/>
                <a:cs typeface="Arial"/>
              </a:rPr>
              <a:t>they </a:t>
            </a:r>
            <a:r>
              <a:rPr kumimoji="0" sz="1500" b="0" i="0" u="none" strike="noStrike" kern="1200" cap="none" spc="-5" normalizeH="0" baseline="0" noProof="0" dirty="0">
                <a:ln>
                  <a:noFill/>
                </a:ln>
                <a:solidFill>
                  <a:prstClr val="black"/>
                </a:solidFill>
                <a:effectLst/>
                <a:uLnTx/>
                <a:uFillTx/>
                <a:latin typeface="Arial"/>
                <a:ea typeface="+mn-ea"/>
                <a:cs typeface="Arial"/>
              </a:rPr>
              <a:t>provide.</a:t>
            </a:r>
            <a:r>
              <a:rPr kumimoji="0" sz="1500" b="0" i="0" u="none" strike="noStrike" kern="1200" cap="none" spc="-25" normalizeH="0" baseline="0" noProof="0" dirty="0">
                <a:ln>
                  <a:noFill/>
                </a:ln>
                <a:solidFill>
                  <a:prstClr val="black"/>
                </a:solidFill>
                <a:effectLst/>
                <a:uLnTx/>
                <a:uFillTx/>
                <a:latin typeface="Arial"/>
                <a:ea typeface="+mn-ea"/>
                <a:cs typeface="Arial"/>
              </a:rPr>
              <a:t> </a:t>
            </a:r>
            <a:r>
              <a:rPr kumimoji="0" lang="en-US" sz="1500" b="0" i="0" u="heavy" strike="noStrike" kern="1200" cap="none" spc="-10" normalizeH="0" baseline="0" noProof="0" dirty="0">
                <a:ln>
                  <a:noFill/>
                </a:ln>
                <a:solidFill>
                  <a:srgbClr val="0563C1"/>
                </a:solidFill>
                <a:effectLst/>
                <a:uLnTx/>
                <a:uFill>
                  <a:solidFill>
                    <a:srgbClr val="0563C1"/>
                  </a:solidFill>
                </a:uFill>
                <a:latin typeface="Arial"/>
                <a:ea typeface="+mn-ea"/>
                <a:cs typeface="Arial"/>
              </a:rPr>
              <a:t>beta.SAM.gov</a:t>
            </a:r>
            <a:endParaRPr kumimoji="0" sz="15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3419664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8"/>
          <p:cNvSpPr/>
          <p:nvPr/>
        </p:nvSpPr>
        <p:spPr>
          <a:xfrm>
            <a:off x="-22354" y="884475"/>
            <a:ext cx="9140952" cy="5548075"/>
          </a:xfrm>
          <a:prstGeom prst="rect">
            <a:avLst/>
          </a:prstGeom>
          <a:blipFill dpi="0" rotWithShape="1">
            <a:blip r:embed="rId2" cstate="print">
              <a:alphaModFix amt="48000"/>
            </a:blip>
            <a:srcRec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1"/>
          <p:cNvSpPr txBox="1">
            <a:spLocks/>
          </p:cNvSpPr>
          <p:nvPr/>
        </p:nvSpPr>
        <p:spPr>
          <a:xfrm>
            <a:off x="8515349" y="6432550"/>
            <a:ext cx="60324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406C7E-46EF-B24E-8B25-69D927A08592}"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itle 2"/>
          <p:cNvSpPr txBox="1">
            <a:spLocks/>
          </p:cNvSpPr>
          <p:nvPr/>
        </p:nvSpPr>
        <p:spPr>
          <a:xfrm>
            <a:off x="2338803" y="284768"/>
            <a:ext cx="7840243" cy="731520"/>
          </a:xfrm>
          <a:prstGeom prst="rect">
            <a:avLst/>
          </a:prstGeom>
        </p:spPr>
        <p:txBody>
          <a:bodyPr vert="horz" lIns="91440" tIns="45720" rIns="91440" bIns="45720" rtlCol="0" anchor="t" anchorCtr="0">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t>Our “Asks”</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9" name="TextBox 8"/>
          <p:cNvSpPr txBox="1"/>
          <p:nvPr/>
        </p:nvSpPr>
        <p:spPr>
          <a:xfrm>
            <a:off x="265543" y="1877843"/>
            <a:ext cx="4146519" cy="39395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Transparency &amp; open communication</a:t>
            </a:r>
          </a:p>
          <a:p>
            <a:pPr marL="0" marR="0" lvl="0" indent="0" algn="ctr" defTabSz="4572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Increasing material availability</a:t>
            </a:r>
          </a:p>
          <a:p>
            <a:pPr marL="0" marR="0" lvl="0" indent="0" algn="ctr" defTabSz="4572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Reducing unfilled backorders</a:t>
            </a:r>
          </a:p>
          <a:p>
            <a:pPr marL="0" marR="0" lvl="0" indent="0" algn="ctr" defTabSz="4572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Timeliness of goods/services</a:t>
            </a:r>
          </a:p>
          <a:p>
            <a:pPr marL="0" marR="0" lvl="0" indent="0" algn="ctr" defTabSz="4572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Overcoming unexpected demand spikes</a:t>
            </a:r>
          </a:p>
          <a:p>
            <a:pPr marL="0" marR="0" lvl="0" indent="0" algn="ctr" defTabSz="4572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Parts &amp; distributor accountability</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67742" y="1148101"/>
            <a:ext cx="328166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w="3175">
                  <a:solidFill>
                    <a:srgbClr val="4472C4">
                      <a:lumMod val="75000"/>
                    </a:srgbClr>
                  </a:solidFill>
                </a:ln>
                <a:solidFill>
                  <a:prstClr val="black"/>
                </a:solidFill>
                <a:effectLst/>
                <a:uLnTx/>
                <a:uFillTx/>
                <a:latin typeface="Times New Roman" panose="02020603050405020304" pitchFamily="18" charset="0"/>
                <a:ea typeface="+mn-ea"/>
                <a:cs typeface="Times New Roman" panose="02020603050405020304" pitchFamily="18" charset="0"/>
              </a:rPr>
              <a:t>Where we could use your help…</a:t>
            </a:r>
          </a:p>
        </p:txBody>
      </p:sp>
      <p:sp>
        <p:nvSpPr>
          <p:cNvPr id="11" name="object 9"/>
          <p:cNvSpPr/>
          <p:nvPr/>
        </p:nvSpPr>
        <p:spPr>
          <a:xfrm>
            <a:off x="4765307" y="1211856"/>
            <a:ext cx="4222950" cy="5271515"/>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object 12"/>
          <p:cNvSpPr txBox="1"/>
          <p:nvPr/>
        </p:nvSpPr>
        <p:spPr>
          <a:xfrm>
            <a:off x="4734191" y="1529232"/>
            <a:ext cx="4262755" cy="3388107"/>
          </a:xfrm>
          <a:prstGeom prst="rect">
            <a:avLst/>
          </a:prstGeom>
        </p:spPr>
        <p:txBody>
          <a:bodyPr vert="horz" wrap="square" lIns="0" tIns="12700" rIns="0" bIns="0" rtlCol="0">
            <a:spAutoFit/>
          </a:bodyPr>
          <a:lstStyle/>
          <a:p>
            <a:pPr marL="338455" marR="264160" lvl="0" indent="0" algn="ctr" defTabSz="4572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Arial"/>
                <a:ea typeface="+mn-ea"/>
                <a:cs typeface="Arial"/>
              </a:rPr>
              <a:t>DLA </a:t>
            </a:r>
            <a:r>
              <a:rPr kumimoji="0" sz="1800" b="1" i="0" u="none" strike="noStrike" kern="1200" cap="none" spc="-40" normalizeH="0" baseline="0" noProof="0" dirty="0">
                <a:ln>
                  <a:noFill/>
                </a:ln>
                <a:solidFill>
                  <a:prstClr val="black"/>
                </a:solidFill>
                <a:effectLst/>
                <a:uLnTx/>
                <a:uFillTx/>
                <a:latin typeface="Arial"/>
                <a:ea typeface="+mn-ea"/>
                <a:cs typeface="Arial"/>
              </a:rPr>
              <a:t>AVIATION </a:t>
            </a:r>
            <a:r>
              <a:rPr kumimoji="0" sz="1800" b="1" i="0" u="none" strike="noStrike" kern="1200" cap="none" spc="-15" normalizeH="0" baseline="0" noProof="0" dirty="0">
                <a:ln>
                  <a:noFill/>
                </a:ln>
                <a:solidFill>
                  <a:prstClr val="black"/>
                </a:solidFill>
                <a:effectLst/>
                <a:uLnTx/>
                <a:uFillTx/>
                <a:latin typeface="Arial"/>
                <a:ea typeface="+mn-ea"/>
                <a:cs typeface="Arial"/>
              </a:rPr>
              <a:t>SMALL</a:t>
            </a:r>
            <a:r>
              <a:rPr kumimoji="0" sz="1800" b="1" i="0" u="none" strike="noStrike" kern="1200" cap="none" spc="-95" normalizeH="0" baseline="0" noProof="0" dirty="0">
                <a:ln>
                  <a:noFill/>
                </a:ln>
                <a:solidFill>
                  <a:prstClr val="black"/>
                </a:solidFill>
                <a:effectLst/>
                <a:uLnTx/>
                <a:uFillTx/>
                <a:latin typeface="Arial"/>
                <a:ea typeface="+mn-ea"/>
                <a:cs typeface="Arial"/>
              </a:rPr>
              <a:t> </a:t>
            </a:r>
            <a:r>
              <a:rPr kumimoji="0" sz="1800" b="1" i="0" u="none" strike="noStrike" kern="1200" cap="none" spc="-5" normalizeH="0" baseline="0" noProof="0" dirty="0">
                <a:ln>
                  <a:noFill/>
                </a:ln>
                <a:solidFill>
                  <a:prstClr val="black"/>
                </a:solidFill>
                <a:effectLst/>
                <a:uLnTx/>
                <a:uFillTx/>
                <a:latin typeface="Arial"/>
                <a:ea typeface="+mn-ea"/>
                <a:cs typeface="Arial"/>
              </a:rPr>
              <a:t>BUSINESS  </a:t>
            </a:r>
            <a:r>
              <a:rPr kumimoji="0" sz="1800" b="1" i="0" u="none" strike="noStrike" kern="1200" cap="none" spc="-10" normalizeH="0" baseline="0" noProof="0" dirty="0">
                <a:ln>
                  <a:noFill/>
                </a:ln>
                <a:solidFill>
                  <a:prstClr val="black"/>
                </a:solidFill>
                <a:effectLst/>
                <a:uLnTx/>
                <a:uFillTx/>
                <a:latin typeface="Arial"/>
                <a:ea typeface="+mn-ea"/>
                <a:cs typeface="Arial"/>
              </a:rPr>
              <a:t>PROGRAMS</a:t>
            </a:r>
            <a:endParaRPr kumimoji="0" lang="en-US" sz="1800" b="1" i="0" u="none" strike="noStrike" kern="1200" cap="none" spc="-10" normalizeH="0" baseline="0" noProof="0" dirty="0">
              <a:ln>
                <a:noFill/>
              </a:ln>
              <a:solidFill>
                <a:prstClr val="black"/>
              </a:solidFill>
              <a:effectLst/>
              <a:uLnTx/>
              <a:uFillTx/>
              <a:latin typeface="Arial"/>
              <a:ea typeface="+mn-ea"/>
              <a:cs typeface="Arial"/>
            </a:endParaRPr>
          </a:p>
          <a:p>
            <a:pPr marL="338455" marR="264160" lvl="0" indent="0" algn="ctr" defTabSz="4572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prstClr val="black"/>
              </a:solidFill>
              <a:effectLst/>
              <a:uLnTx/>
              <a:uFillTx/>
              <a:latin typeface="Arial"/>
              <a:ea typeface="+mn-ea"/>
              <a:cs typeface="Arial"/>
            </a:endParaRPr>
          </a:p>
          <a:p>
            <a:pPr marL="338455" marR="264160" lvl="0" indent="0" algn="ctr" defTabSz="4572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prstClr val="black"/>
                </a:solidFill>
                <a:effectLst/>
                <a:uLnTx/>
                <a:uFillTx/>
                <a:latin typeface="Arial"/>
                <a:ea typeface="+mn-ea"/>
                <a:cs typeface="Arial"/>
              </a:rPr>
              <a:t>Please use below email address for all inquiries.</a:t>
            </a:r>
          </a:p>
          <a:p>
            <a:pPr marL="338455" marR="264160" lvl="0" indent="0" algn="ctr" defTabSz="4572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prstClr val="black"/>
              </a:solidFill>
              <a:effectLst/>
              <a:uLnTx/>
              <a:uFillTx/>
              <a:latin typeface="Arial"/>
              <a:ea typeface="+mn-ea"/>
              <a:cs typeface="Arial"/>
            </a:endParaRPr>
          </a:p>
          <a:p>
            <a:pPr marL="338455" marR="264160" lvl="0" indent="0" algn="ctr" defTabSz="457200" rtl="0" eaLnBrk="1" fontAlgn="auto" latinLnBrk="0" hangingPunct="1">
              <a:lnSpc>
                <a:spcPct val="100000"/>
              </a:lnSpc>
              <a:spcBef>
                <a:spcPts val="10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1905" algn="ctr" defTabSz="457200" rtl="0" eaLnBrk="1" fontAlgn="auto" latinLnBrk="0" hangingPunct="1">
              <a:lnSpc>
                <a:spcPct val="99700"/>
              </a:lnSpc>
              <a:spcBef>
                <a:spcPts val="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Email: </a:t>
            </a:r>
            <a:r>
              <a:rPr kumimoji="0" sz="1800" b="1" i="0" u="none" strike="noStrike" kern="1200" cap="none" spc="-5" normalizeH="0" baseline="0" noProof="0" dirty="0">
                <a:ln>
                  <a:noFill/>
                </a:ln>
                <a:solidFill>
                  <a:prstClr val="black"/>
                </a:solidFill>
                <a:effectLst/>
                <a:uLnTx/>
                <a:uFillTx/>
                <a:latin typeface="Arial"/>
                <a:ea typeface="+mn-ea"/>
                <a:cs typeface="Arial"/>
                <a:hlinkClick r:id="rId4"/>
              </a:rPr>
              <a:t>dlaavnsmallbus@dla.mil</a:t>
            </a:r>
            <a:endParaRPr kumimoji="0" lang="en-US" sz="1800" b="1" i="0" u="none" strike="noStrike" kern="1200" cap="none" spc="-5" normalizeH="0" baseline="0" noProof="0" dirty="0">
              <a:ln>
                <a:noFill/>
              </a:ln>
              <a:solidFill>
                <a:prstClr val="black"/>
              </a:solidFill>
              <a:effectLst/>
              <a:uLnTx/>
              <a:uFillTx/>
              <a:latin typeface="Arial"/>
              <a:ea typeface="+mn-ea"/>
              <a:cs typeface="Arial"/>
            </a:endParaRPr>
          </a:p>
          <a:p>
            <a:pPr marL="12700" marR="5080" lvl="0" indent="1905" algn="ctr" defTabSz="457200" rtl="0" eaLnBrk="1" fontAlgn="auto" latinLnBrk="0" hangingPunct="1">
              <a:lnSpc>
                <a:spcPct val="99700"/>
              </a:lnSpc>
              <a:spcBef>
                <a:spcPts val="5"/>
              </a:spcBef>
              <a:spcAft>
                <a:spcPts val="0"/>
              </a:spcAft>
              <a:buClrTx/>
              <a:buSzTx/>
              <a:buFontTx/>
              <a:buNone/>
              <a:tabLst/>
              <a:defRPr/>
            </a:pPr>
            <a:endParaRPr kumimoji="0" lang="en-US" sz="1800" b="1" i="0" u="none" strike="noStrike" kern="1200" cap="none" spc="-5" normalizeH="0" baseline="0" noProof="0" dirty="0">
              <a:ln>
                <a:noFill/>
              </a:ln>
              <a:solidFill>
                <a:prstClr val="black"/>
              </a:solidFill>
              <a:effectLst/>
              <a:uLnTx/>
              <a:uFillTx/>
              <a:latin typeface="Arial"/>
              <a:ea typeface="+mn-ea"/>
              <a:cs typeface="Arial"/>
            </a:endParaRPr>
          </a:p>
          <a:p>
            <a:pPr marL="12700" marR="5080" lvl="0" indent="1905" algn="ctr" defTabSz="457200" rtl="0" eaLnBrk="1" fontAlgn="auto" latinLnBrk="0" hangingPunct="1">
              <a:lnSpc>
                <a:spcPct val="99700"/>
              </a:lnSpc>
              <a:spcBef>
                <a:spcPts val="5"/>
              </a:spcBef>
              <a:spcAft>
                <a:spcPts val="0"/>
              </a:spcAft>
              <a:buClrTx/>
              <a:buSzTx/>
              <a:buFontTx/>
              <a:buNone/>
              <a:tabLst/>
              <a:defRPr/>
            </a:pPr>
            <a:endParaRPr kumimoji="0" lang="en-US" sz="1800" b="1" i="0" u="none" strike="noStrike" kern="1200" cap="none" spc="-5" normalizeH="0" baseline="0" noProof="0" dirty="0">
              <a:ln>
                <a:noFill/>
              </a:ln>
              <a:solidFill>
                <a:prstClr val="black"/>
              </a:solidFill>
              <a:effectLst/>
              <a:uLnTx/>
              <a:uFillTx/>
              <a:latin typeface="Arial"/>
              <a:ea typeface="+mn-ea"/>
              <a:cs typeface="Arial"/>
            </a:endParaRPr>
          </a:p>
          <a:p>
            <a:pPr marL="12700" marR="5080" lvl="0" indent="1905" algn="ctr" defTabSz="457200" rtl="0" eaLnBrk="1" fontAlgn="auto" latinLnBrk="0" hangingPunct="1">
              <a:lnSpc>
                <a:spcPct val="99700"/>
              </a:lnSpc>
              <a:spcBef>
                <a:spcPts val="5"/>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Website: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https://www.dla.mil/SmallBusiness/</a:t>
            </a:r>
            <a:endParaRPr kumimoji="0"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14481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Content Placeholder 3"/>
          <p:cNvSpPr>
            <a:spLocks noGrp="1"/>
          </p:cNvSpPr>
          <p:nvPr>
            <p:ph idx="1"/>
          </p:nvPr>
        </p:nvSpPr>
        <p:spPr>
          <a:xfrm>
            <a:off x="457200" y="1268730"/>
            <a:ext cx="8229600" cy="4754880"/>
          </a:xfrm>
        </p:spPr>
        <p:txBody>
          <a:bodyPr>
            <a:normAutofit/>
          </a:bodyPr>
          <a:lstStyle/>
          <a:p>
            <a:pPr marL="0" indent="0" algn="ctr">
              <a:buNone/>
            </a:pPr>
            <a:endParaRPr lang="en-US" sz="4400" dirty="0"/>
          </a:p>
          <a:p>
            <a:pPr marL="0" indent="0" algn="ctr">
              <a:buNone/>
            </a:pPr>
            <a:r>
              <a:rPr lang="en-US" sz="4800" b="1" dirty="0"/>
              <a:t>DIBBS Overview</a:t>
            </a:r>
          </a:p>
          <a:p>
            <a:pPr marL="0" indent="0" algn="ctr">
              <a:buNone/>
            </a:pPr>
            <a:endParaRPr lang="en-US" sz="4800" b="1" dirty="0"/>
          </a:p>
          <a:p>
            <a:pPr marL="0" indent="0" algn="ctr">
              <a:buNone/>
            </a:pPr>
            <a:r>
              <a:rPr lang="en-US" sz="2800" dirty="0"/>
              <a:t>Larry Kemp</a:t>
            </a:r>
          </a:p>
          <a:p>
            <a:pPr marL="0" indent="0" algn="ctr">
              <a:buNone/>
            </a:pPr>
            <a:r>
              <a:rPr lang="en-US" sz="2800" dirty="0"/>
              <a:t>Anita Smith</a:t>
            </a:r>
          </a:p>
          <a:p>
            <a:pPr marL="0" indent="0" algn="ctr">
              <a:buNone/>
            </a:pPr>
            <a:r>
              <a:rPr lang="en-US" sz="2800" dirty="0"/>
              <a:t>Supervisory Contract Specialists</a:t>
            </a:r>
          </a:p>
          <a:p>
            <a:pPr marL="0" indent="0" algn="ctr">
              <a:buNone/>
            </a:pPr>
            <a:r>
              <a:rPr lang="en-US" sz="2800" dirty="0"/>
              <a:t>DLA Aviation – Cherry Point, NC</a:t>
            </a: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1597476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Rectangle 3"/>
          <p:cNvSpPr>
            <a:spLocks noChangeArrowheads="1"/>
          </p:cNvSpPr>
          <p:nvPr/>
        </p:nvSpPr>
        <p:spPr bwMode="auto">
          <a:xfrm>
            <a:off x="154858" y="1188720"/>
            <a:ext cx="876054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Checklist For Success   </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Understand DLA</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Review the detailed guide, "</a:t>
            </a: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hlinkClick r:id="rId2"/>
              </a:rPr>
              <a:t>Small</a:t>
            </a:r>
            <a:r>
              <a:rPr kumimoji="0" lang="en-US" altLang="en-US" sz="1800" b="0" i="0" u="none" strike="noStrike" kern="1200" cap="none" spc="0" normalizeH="0" baseline="0" noProof="0" dirty="0">
                <a:ln>
                  <a:noFill/>
                </a:ln>
                <a:solidFill>
                  <a:srgbClr val="0066CC"/>
                </a:solidFill>
                <a:effectLst/>
                <a:uLnTx/>
                <a:uFillTx/>
                <a:latin typeface="Arial" panose="020B0604020202020204" pitchFamily="34" charset="0"/>
                <a:ea typeface="+mn-ea"/>
                <a:cs typeface="+mn-cs"/>
                <a:hlinkClick r:id="rId2"/>
              </a:rPr>
              <a:t> Business Overview for Vendors</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to learn more about DLA. </a:t>
            </a: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Explore the DLA small business webiste;32 pages; includes how to find </a:t>
            </a:r>
            <a:r>
              <a:rPr kumimoji="0" lang="en-US" alt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opps</a:t>
            </a: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subcontracting and post award information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Obtain a DUNS Number</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A DUNS number is a nine-digit number that uniquely identifies your business. Establish your DUNS number at the </a:t>
            </a:r>
            <a:r>
              <a:rPr kumimoji="0" lang="en-US" altLang="en-US" sz="1800" b="0" i="0" u="none" strike="noStrike" kern="1200" cap="none" spc="0" normalizeH="0" baseline="0" noProof="0" dirty="0">
                <a:ln>
                  <a:noFill/>
                </a:ln>
                <a:solidFill>
                  <a:srgbClr val="0066CC"/>
                </a:solidFill>
                <a:effectLst/>
                <a:uLnTx/>
                <a:uFillTx/>
                <a:latin typeface="Arial" panose="020B0604020202020204" pitchFamily="34" charset="0"/>
                <a:ea typeface="+mn-ea"/>
                <a:cs typeface="+mn-cs"/>
                <a:hlinkClick r:id="rId3"/>
              </a:rPr>
              <a:t>Dun &amp; Bradstreet website</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or call 1-800-700-2733.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Register in System for Award Management (SAM)</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Create a user account and register at the </a:t>
            </a:r>
            <a:r>
              <a:rPr kumimoji="0" lang="en-US" altLang="en-US" sz="1800" b="0" i="0" u="none" strike="noStrike" kern="1200" cap="none" spc="0" normalizeH="0" baseline="0" noProof="0" dirty="0">
                <a:ln>
                  <a:noFill/>
                </a:ln>
                <a:solidFill>
                  <a:srgbClr val="0066CC"/>
                </a:solidFill>
                <a:effectLst/>
                <a:uLnTx/>
                <a:uFillTx/>
                <a:latin typeface="Arial" panose="020B0604020202020204" pitchFamily="34" charset="0"/>
                <a:ea typeface="+mn-ea"/>
                <a:cs typeface="+mn-cs"/>
                <a:hlinkClick r:id="rId4"/>
              </a:rPr>
              <a:t>SAM website</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alt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Visit your local Procurement Technical Assistance Center (PTAC)</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PTACs assist businesses in pursuit of a federal government contract. </a:t>
            </a:r>
            <a:r>
              <a:rPr kumimoji="0" lang="en-US" altLang="en-US" sz="1800" b="0" i="0" u="none" strike="noStrike" kern="1200" cap="none" spc="0" normalizeH="0" baseline="0" noProof="0" dirty="0">
                <a:ln>
                  <a:noFill/>
                </a:ln>
                <a:solidFill>
                  <a:srgbClr val="0066CC"/>
                </a:solidFill>
                <a:effectLst/>
                <a:uLnTx/>
                <a:uFillTx/>
                <a:latin typeface="Arial" panose="020B0604020202020204" pitchFamily="34" charset="0"/>
                <a:ea typeface="+mn-ea"/>
                <a:cs typeface="+mn-cs"/>
                <a:hlinkClick r:id="rId5"/>
              </a:rPr>
              <a:t>Find your local PTAC</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Local resource to assist SBs in pursuing and performing on federal contacts. Usually at no cost. </a:t>
            </a:r>
            <a:endPar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9" name="Rectangle 8"/>
          <p:cNvSpPr/>
          <p:nvPr/>
        </p:nvSpPr>
        <p:spPr>
          <a:xfrm>
            <a:off x="250723" y="5678832"/>
            <a:ext cx="8642554" cy="646331"/>
          </a:xfrm>
          <a:prstGeom prst="rect">
            <a:avLst/>
          </a:prstGeom>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Vendors </a:t>
            </a: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must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 registered in SAM to acquire a DIBBS account. DIBBS completes certain registration information by accessing SAM data.</a:t>
            </a:r>
          </a:p>
        </p:txBody>
      </p:sp>
      <p:sp>
        <p:nvSpPr>
          <p:cNvPr id="10" name="Title 9"/>
          <p:cNvSpPr txBox="1">
            <a:spLocks noGrp="1"/>
          </p:cNvSpPr>
          <p:nvPr>
            <p:ph type="title"/>
          </p:nvPr>
        </p:nvSpPr>
        <p:spPr>
          <a:xfrm>
            <a:off x="3424781" y="365760"/>
            <a:ext cx="5494838" cy="523220"/>
          </a:xfrm>
          <a:prstGeom prst="rect">
            <a:avLst/>
          </a:prstGeom>
          <a:noFill/>
        </p:spPr>
        <p:txBody>
          <a:bodyPr wrap="none" rtlCol="0">
            <a:spAutoFit/>
          </a:bodyPr>
          <a:lstStyle/>
          <a:p>
            <a:r>
              <a:rPr lang="en-US" sz="2800" b="1" dirty="0">
                <a:solidFill>
                  <a:schemeClr val="tx1"/>
                </a:solidFill>
                <a:latin typeface="Times New Roman" panose="02020603050405020304" pitchFamily="18" charset="0"/>
                <a:cs typeface="Times New Roman" panose="02020603050405020304" pitchFamily="18" charset="0"/>
              </a:rPr>
              <a:t>Steps to Doing Business with DLA </a:t>
            </a:r>
          </a:p>
        </p:txBody>
      </p:sp>
    </p:spTree>
    <p:extLst>
      <p:ext uri="{BB962C8B-B14F-4D97-AF65-F5344CB8AC3E}">
        <p14:creationId xmlns:p14="http://schemas.microsoft.com/office/powerpoint/2010/main" val="1805197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DLA Internet Bid Board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p:cNvSpPr/>
          <p:nvPr/>
        </p:nvSpPr>
        <p:spPr>
          <a:xfrm>
            <a:off x="531495" y="1175147"/>
            <a:ext cx="8172450" cy="553997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DIBBS is a web-based application.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Enables the supplier community to search for, view,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submit secure quotes on Request for Quotations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(RFQs) for DLA items of supply.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Users can also search for, view, and upload proposals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Requests for Proposal (RFPs) and Invitations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Bid (IFB).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Users can view awards and other procurement information.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Users can submit Post Award Requests (PARs).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42211456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Slide Number Placeholder 1"/>
          <p:cNvSpPr txBox="1">
            <a:spLocks/>
          </p:cNvSpPr>
          <p:nvPr/>
        </p:nvSpPr>
        <p:spPr>
          <a:xfrm>
            <a:off x="8286751" y="6528228"/>
            <a:ext cx="558145" cy="2271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itle 2"/>
          <p:cNvSpPr txBox="1">
            <a:spLocks/>
          </p:cNvSpPr>
          <p:nvPr/>
        </p:nvSpPr>
        <p:spPr>
          <a:xfrm>
            <a:off x="2562045" y="280154"/>
            <a:ext cx="6581955" cy="569344"/>
          </a:xfrm>
          <a:prstGeom prst="rect">
            <a:avLst/>
          </a:prstGeom>
          <a:solidFill>
            <a:srgbClr val="0070C0"/>
          </a:solidFill>
          <a:ln>
            <a:solidFill>
              <a:schemeClr val="tx2">
                <a:lumMod val="60000"/>
                <a:lumOff val="40000"/>
              </a:schemeClr>
            </a:solidFill>
          </a:ln>
        </p:spPr>
        <p:txBody>
          <a:bodyPr vert="horz" lIns="91440" tIns="45720" rIns="91440" bIns="45720" rtlCol="0" anchor="t" anchorCtr="0">
            <a:normAutofit fontScale="97500"/>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Arial" panose="020B0604020202020204"/>
                <a:ea typeface="+mj-ea"/>
                <a:cs typeface="+mj-cs"/>
              </a:rPr>
              <a:t>DIBBS Home Page (www.dibbs.dla.mil)</a:t>
            </a:r>
            <a:endParaRPr kumimoji="0" lang="en-US" sz="2400" b="1" i="0" u="none" strike="noStrike" kern="1200" cap="none" spc="0" normalizeH="0" baseline="0" noProof="0" dirty="0">
              <a:ln>
                <a:noFill/>
              </a:ln>
              <a:solidFill>
                <a:srgbClr val="4472C4">
                  <a:lumMod val="50000"/>
                </a:srgbClr>
              </a:solidFill>
              <a:effectLst/>
              <a:uLnTx/>
              <a:uFillTx/>
              <a:latin typeface="Arial" panose="020B0604020202020204"/>
              <a:ea typeface="+mj-ea"/>
              <a:cs typeface="+mj-cs"/>
            </a:endParaRPr>
          </a:p>
        </p:txBody>
      </p:sp>
      <p:pic>
        <p:nvPicPr>
          <p:cNvPr id="8" name="Content Placeholder 4"/>
          <p:cNvPicPr>
            <a:picLocks noGrp="1" noChangeAspect="1"/>
          </p:cNvPicPr>
          <p:nvPr>
            <p:ph sz="quarter" idx="10"/>
          </p:nvPr>
        </p:nvPicPr>
        <p:blipFill>
          <a:blip r:embed="rId3"/>
          <a:stretch>
            <a:fillRect/>
          </a:stretch>
        </p:blipFill>
        <p:spPr>
          <a:xfrm>
            <a:off x="165110" y="1062919"/>
            <a:ext cx="8809464" cy="5447315"/>
          </a:xfrm>
          <a:prstGeom prst="rect">
            <a:avLst/>
          </a:prstGeom>
        </p:spPr>
      </p:pic>
      <p:sp>
        <p:nvSpPr>
          <p:cNvPr id="9" name="Down Arrow 8"/>
          <p:cNvSpPr/>
          <p:nvPr/>
        </p:nvSpPr>
        <p:spPr>
          <a:xfrm rot="5400000">
            <a:off x="6749006" y="1763821"/>
            <a:ext cx="973393" cy="11489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p:cNvSpPr/>
          <p:nvPr/>
        </p:nvSpPr>
        <p:spPr>
          <a:xfrm>
            <a:off x="165110" y="1142302"/>
            <a:ext cx="4476597" cy="526297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 in </a:t>
            </a:r>
            <a:r>
              <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both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SAM and DIBBS is required to receive a login account and a password.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Detailed instructions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registration can be found on the DIBBS Help Page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https://www.dibbs.bsm.dla.mil/</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 allows the supplier to</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 transactions over the restricted portions of DIBBS (e.g. submitting electronic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quotes on RFQs)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Input FSCs/NSNs for </a:t>
            </a: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Vendor Directed Notifications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4682613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p:cNvSpPr txBox="1">
            <a:spLocks/>
          </p:cNvSpPr>
          <p:nvPr/>
        </p:nvSpPr>
        <p:spPr>
          <a:xfrm>
            <a:off x="1487978" y="223296"/>
            <a:ext cx="6350924" cy="674001"/>
          </a:xfrm>
          <a:prstGeom prst="rect">
            <a:avLst/>
          </a:prstGeom>
          <a:solidFill>
            <a:srgbClr val="0070C0"/>
          </a:solidFill>
          <a:ln>
            <a:solidFill>
              <a:schemeClr val="tx2">
                <a:lumMod val="60000"/>
                <a:lumOff val="40000"/>
              </a:schemeClr>
            </a:solidFill>
          </a:ln>
        </p:spPr>
        <p:txBody>
          <a:bodyP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itchFamily="34" charset="0"/>
                <a:ea typeface="+mj-ea"/>
                <a:cs typeface="Arial" pitchFamily="34" charset="0"/>
              </a:rPr>
              <a:t>Solicitation Searches</a:t>
            </a:r>
            <a:endParaRPr kumimoji="0" lang="en-US" sz="2800" b="1" i="0" u="none" strike="noStrike" kern="1200" cap="none" spc="0" normalizeH="0" baseline="0" noProof="0" dirty="0">
              <a:ln>
                <a:noFill/>
              </a:ln>
              <a:solidFill>
                <a:prstClr val="white"/>
              </a:solidFill>
              <a:effectLst/>
              <a:uLnTx/>
              <a:uFillTx/>
              <a:latin typeface="Arial" pitchFamily="34" charset="0"/>
              <a:ea typeface="+mj-ea"/>
              <a:cs typeface="Arial" pitchFamily="34" charset="0"/>
            </a:endParaRPr>
          </a:p>
        </p:txBody>
      </p:sp>
      <p:sp>
        <p:nvSpPr>
          <p:cNvPr id="6" name="Title 3"/>
          <p:cNvSpPr txBox="1">
            <a:spLocks/>
          </p:cNvSpPr>
          <p:nvPr/>
        </p:nvSpPr>
        <p:spPr>
          <a:xfrm>
            <a:off x="4856069" y="1241140"/>
            <a:ext cx="3614163" cy="793113"/>
          </a:xfrm>
          <a:prstGeom prst="rect">
            <a:avLst/>
          </a:prstGeom>
          <a:solidFill>
            <a:srgbClr val="0070C0"/>
          </a:solidFill>
        </p:spPr>
        <p:txBody>
          <a:bodyP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j-ea"/>
                <a:cs typeface="Arial" pitchFamily="34" charset="0"/>
              </a:rPr>
              <a:t>Request for Proposal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j-ea"/>
                <a:cs typeface="Arial" pitchFamily="34" charset="0"/>
              </a:rPr>
              <a:t>(Over $250K)</a:t>
            </a:r>
          </a:p>
        </p:txBody>
      </p:sp>
      <p:pic>
        <p:nvPicPr>
          <p:cNvPr id="7" name="Picture 6"/>
          <p:cNvPicPr>
            <a:picLocks noChangeAspect="1"/>
          </p:cNvPicPr>
          <p:nvPr/>
        </p:nvPicPr>
        <p:blipFill>
          <a:blip r:embed="rId2"/>
          <a:stretch>
            <a:fillRect/>
          </a:stretch>
        </p:blipFill>
        <p:spPr>
          <a:xfrm>
            <a:off x="4773881" y="1999074"/>
            <a:ext cx="3787292" cy="2581275"/>
          </a:xfrm>
          <a:prstGeom prst="rect">
            <a:avLst/>
          </a:prstGeom>
        </p:spPr>
      </p:pic>
      <p:sp>
        <p:nvSpPr>
          <p:cNvPr id="8" name="Rectangle 7"/>
          <p:cNvSpPr/>
          <p:nvPr/>
        </p:nvSpPr>
        <p:spPr>
          <a:xfrm>
            <a:off x="4181846" y="4615529"/>
            <a:ext cx="4962154" cy="400110"/>
          </a:xfrm>
          <a:prstGeom prst="rect">
            <a:avLst/>
          </a:prstGeom>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https://www.dibbs.bsm.dla.mil/RFP</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p:cNvPicPr>
            <a:picLocks noChangeAspect="1"/>
          </p:cNvPicPr>
          <p:nvPr/>
        </p:nvPicPr>
        <p:blipFill>
          <a:blip r:embed="rId3"/>
          <a:stretch>
            <a:fillRect/>
          </a:stretch>
        </p:blipFill>
        <p:spPr>
          <a:xfrm>
            <a:off x="220236" y="2011162"/>
            <a:ext cx="3672398" cy="3819082"/>
          </a:xfrm>
          <a:prstGeom prst="rect">
            <a:avLst/>
          </a:prstGeom>
        </p:spPr>
      </p:pic>
      <p:sp>
        <p:nvSpPr>
          <p:cNvPr id="10" name="Rectangle 9"/>
          <p:cNvSpPr/>
          <p:nvPr/>
        </p:nvSpPr>
        <p:spPr>
          <a:xfrm>
            <a:off x="220236" y="5632610"/>
            <a:ext cx="4635833" cy="400110"/>
          </a:xfrm>
          <a:prstGeom prst="rect">
            <a:avLst/>
          </a:prstGeom>
          <a:solidFill>
            <a:schemeClr val="bg1"/>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https://www.dibbs.bsm.dla.mil/RFQ</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itle 3"/>
          <p:cNvSpPr txBox="1">
            <a:spLocks/>
          </p:cNvSpPr>
          <p:nvPr/>
        </p:nvSpPr>
        <p:spPr>
          <a:xfrm>
            <a:off x="220236" y="1241141"/>
            <a:ext cx="3672398" cy="770021"/>
          </a:xfrm>
          <a:prstGeom prst="rect">
            <a:avLst/>
          </a:prstGeom>
          <a:solidFill>
            <a:srgbClr val="0070C0"/>
          </a:solidFill>
          <a:ln>
            <a:solidFill>
              <a:schemeClr val="accent1"/>
            </a:solidFill>
          </a:ln>
        </p:spPr>
        <p:txBody>
          <a:bodyP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j-ea"/>
                <a:cs typeface="Arial" pitchFamily="34" charset="0"/>
              </a:rPr>
              <a:t>Request for Quote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j-ea"/>
                <a:cs typeface="Arial" pitchFamily="34" charset="0"/>
              </a:rPr>
              <a:t>(Under $250K)</a:t>
            </a:r>
          </a:p>
        </p:txBody>
      </p:sp>
    </p:spTree>
    <p:extLst>
      <p:ext uri="{BB962C8B-B14F-4D97-AF65-F5344CB8AC3E}">
        <p14:creationId xmlns:p14="http://schemas.microsoft.com/office/powerpoint/2010/main" val="31928358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Slide Number Placeholder 1"/>
          <p:cNvSpPr txBox="1">
            <a:spLocks/>
          </p:cNvSpPr>
          <p:nvPr/>
        </p:nvSpPr>
        <p:spPr>
          <a:xfrm>
            <a:off x="8286751" y="6528228"/>
            <a:ext cx="558145" cy="2271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itle 2"/>
          <p:cNvSpPr txBox="1">
            <a:spLocks/>
          </p:cNvSpPr>
          <p:nvPr/>
        </p:nvSpPr>
        <p:spPr>
          <a:xfrm>
            <a:off x="1330036" y="282633"/>
            <a:ext cx="6650182" cy="510172"/>
          </a:xfrm>
          <a:prstGeom prst="rect">
            <a:avLst/>
          </a:prstGeom>
          <a:solidFill>
            <a:srgbClr val="0070C0"/>
          </a:solidFill>
        </p:spPr>
        <p:txBody>
          <a:bodyPr vert="horz" lIns="91440" tIns="45720" rIns="91440" bIns="45720" rtlCol="0" anchor="t" anchorCtr="0">
            <a:normAutofit fontScale="97500"/>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Arial" panose="020B0604020202020204"/>
                <a:ea typeface="+mj-ea"/>
                <a:cs typeface="+mj-cs"/>
              </a:rPr>
              <a:t>DIBBS Searches </a:t>
            </a:r>
            <a:r>
              <a:rPr kumimoji="0" lang="en-US" sz="2800" b="1" i="0" u="none" strike="noStrike" kern="1200" cap="none" spc="0" normalizeH="0" baseline="0" noProof="0">
                <a:ln>
                  <a:noFill/>
                </a:ln>
                <a:solidFill>
                  <a:srgbClr val="4472C4">
                    <a:lumMod val="50000"/>
                  </a:srgbClr>
                </a:solidFill>
                <a:effectLst/>
                <a:uLnTx/>
                <a:uFillTx/>
                <a:latin typeface="Arial" panose="020B0604020202020204"/>
                <a:ea typeface="+mj-ea"/>
                <a:cs typeface="+mj-cs"/>
              </a:rPr>
              <a:t>(con’td)</a:t>
            </a:r>
            <a:endParaRPr kumimoji="0" lang="en-US" sz="2800" b="1" i="0" u="none" strike="noStrike" kern="1200" cap="none" spc="0" normalizeH="0" baseline="0" noProof="0" dirty="0">
              <a:ln>
                <a:noFill/>
              </a:ln>
              <a:solidFill>
                <a:srgbClr val="4472C4">
                  <a:lumMod val="50000"/>
                </a:srgbClr>
              </a:solidFill>
              <a:effectLst/>
              <a:uLnTx/>
              <a:uFillTx/>
              <a:latin typeface="Arial" panose="020B0604020202020204"/>
              <a:ea typeface="+mj-ea"/>
              <a:cs typeface="+mj-cs"/>
            </a:endParaRPr>
          </a:p>
        </p:txBody>
      </p:sp>
      <p:pic>
        <p:nvPicPr>
          <p:cNvPr id="7" name="Content Placeholder 6"/>
          <p:cNvPicPr>
            <a:picLocks noGrp="1" noChangeAspect="1"/>
          </p:cNvPicPr>
          <p:nvPr>
            <p:ph sz="quarter" idx="10"/>
          </p:nvPr>
        </p:nvPicPr>
        <p:blipFill rotWithShape="1">
          <a:blip r:embed="rId2"/>
          <a:srcRect t="-7524" r="49850" b="1"/>
          <a:stretch/>
        </p:blipFill>
        <p:spPr>
          <a:xfrm>
            <a:off x="1634574" y="941442"/>
            <a:ext cx="7210321" cy="5465409"/>
          </a:xfrm>
          <a:prstGeom prst="rect">
            <a:avLst/>
          </a:prstGeom>
        </p:spPr>
      </p:pic>
      <p:sp>
        <p:nvSpPr>
          <p:cNvPr id="8" name="TextBox 7"/>
          <p:cNvSpPr txBox="1"/>
          <p:nvPr/>
        </p:nvSpPr>
        <p:spPr>
          <a:xfrm>
            <a:off x="1634574" y="1078602"/>
            <a:ext cx="5327099" cy="400110"/>
          </a:xfrm>
          <a:prstGeom prst="rect">
            <a:avLst/>
          </a:prstGeom>
          <a:solidFill>
            <a:schemeClr val="accent1">
              <a:lumMod val="20000"/>
              <a:lumOff val="8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Show Onlys Limit Searches to Criteria Listed:</a:t>
            </a:r>
          </a:p>
        </p:txBody>
      </p:sp>
      <p:sp>
        <p:nvSpPr>
          <p:cNvPr id="9" name="Down Arrow 8"/>
          <p:cNvSpPr/>
          <p:nvPr/>
        </p:nvSpPr>
        <p:spPr>
          <a:xfrm rot="5400000">
            <a:off x="6892290" y="3909061"/>
            <a:ext cx="1234441"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16265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29650" cy="489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600" y="882134"/>
            <a:ext cx="6719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NSN</a:t>
            </a:r>
          </a:p>
        </p:txBody>
      </p:sp>
      <p:sp>
        <p:nvSpPr>
          <p:cNvPr id="7" name="TextBox 6"/>
          <p:cNvSpPr txBox="1"/>
          <p:nvPr/>
        </p:nvSpPr>
        <p:spPr>
          <a:xfrm>
            <a:off x="1805152" y="882134"/>
            <a:ext cx="13131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Item Name</a:t>
            </a:r>
          </a:p>
        </p:txBody>
      </p:sp>
      <p:sp>
        <p:nvSpPr>
          <p:cNvPr id="8" name="TextBox 7"/>
          <p:cNvSpPr txBox="1"/>
          <p:nvPr/>
        </p:nvSpPr>
        <p:spPr>
          <a:xfrm>
            <a:off x="4254062" y="920813"/>
            <a:ext cx="155683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RFQ Number</a:t>
            </a:r>
          </a:p>
        </p:txBody>
      </p:sp>
      <p:sp>
        <p:nvSpPr>
          <p:cNvPr id="9" name="TextBox 8"/>
          <p:cNvSpPr txBox="1"/>
          <p:nvPr/>
        </p:nvSpPr>
        <p:spPr>
          <a:xfrm>
            <a:off x="6538833" y="920813"/>
            <a:ext cx="5212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Qty</a:t>
            </a:r>
          </a:p>
        </p:txBody>
      </p:sp>
      <p:sp>
        <p:nvSpPr>
          <p:cNvPr id="10" name="TextBox 9"/>
          <p:cNvSpPr txBox="1"/>
          <p:nvPr/>
        </p:nvSpPr>
        <p:spPr>
          <a:xfrm>
            <a:off x="7638460" y="900950"/>
            <a:ext cx="15055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Closing Date</a:t>
            </a:r>
          </a:p>
        </p:txBody>
      </p:sp>
      <p:sp>
        <p:nvSpPr>
          <p:cNvPr id="11" name="Oval 10"/>
          <p:cNvSpPr/>
          <p:nvPr/>
        </p:nvSpPr>
        <p:spPr>
          <a:xfrm>
            <a:off x="3070159" y="4592174"/>
            <a:ext cx="1225068" cy="565666"/>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Box 11"/>
          <p:cNvSpPr txBox="1"/>
          <p:nvPr/>
        </p:nvSpPr>
        <p:spPr>
          <a:xfrm>
            <a:off x="2779291" y="5157840"/>
            <a:ext cx="1903150" cy="369332"/>
          </a:xfrm>
          <a:prstGeom prst="rect">
            <a:avLst/>
          </a:prstGeom>
          <a:solidFill>
            <a:schemeClr val="tx2">
              <a:lumMod val="40000"/>
              <a:lumOff val="60000"/>
            </a:schemeClr>
          </a:solidFill>
          <a:ln>
            <a:solidFill>
              <a:schemeClr val="bg2">
                <a:lumMod val="1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Tech Documents</a:t>
            </a:r>
          </a:p>
        </p:txBody>
      </p:sp>
      <p:sp>
        <p:nvSpPr>
          <p:cNvPr id="13" name="Oval 12"/>
          <p:cNvSpPr/>
          <p:nvPr/>
        </p:nvSpPr>
        <p:spPr>
          <a:xfrm>
            <a:off x="4800600" y="3826500"/>
            <a:ext cx="685800" cy="369332"/>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p:cNvSpPr txBox="1"/>
          <p:nvPr/>
        </p:nvSpPr>
        <p:spPr>
          <a:xfrm>
            <a:off x="4050861" y="4222842"/>
            <a:ext cx="2185278" cy="369332"/>
          </a:xfrm>
          <a:prstGeom prst="rect">
            <a:avLst/>
          </a:prstGeom>
          <a:solidFill>
            <a:schemeClr val="tx2">
              <a:lumMod val="40000"/>
              <a:lumOff val="60000"/>
            </a:schemeClr>
          </a:solidFill>
          <a:ln>
            <a:solidFill>
              <a:schemeClr val="bg2">
                <a:lumMod val="1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SDVOSB Set Aside</a:t>
            </a:r>
          </a:p>
        </p:txBody>
      </p:sp>
      <p:sp>
        <p:nvSpPr>
          <p:cNvPr id="15" name="Oval 14"/>
          <p:cNvSpPr/>
          <p:nvPr/>
        </p:nvSpPr>
        <p:spPr>
          <a:xfrm>
            <a:off x="4800600" y="2199023"/>
            <a:ext cx="533400" cy="558206"/>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TextBox 15"/>
          <p:cNvSpPr txBox="1"/>
          <p:nvPr/>
        </p:nvSpPr>
        <p:spPr>
          <a:xfrm>
            <a:off x="3743084" y="2830223"/>
            <a:ext cx="2800831" cy="369332"/>
          </a:xfrm>
          <a:prstGeom prst="rect">
            <a:avLst/>
          </a:prstGeom>
          <a:solidFill>
            <a:schemeClr val="tx2">
              <a:lumMod val="40000"/>
              <a:lumOff val="60000"/>
            </a:schemeClr>
          </a:solidFill>
          <a:ln>
            <a:solidFill>
              <a:schemeClr val="bg2">
                <a:lumMod val="1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Small Business Set Aside</a:t>
            </a:r>
          </a:p>
        </p:txBody>
      </p:sp>
      <p:sp>
        <p:nvSpPr>
          <p:cNvPr id="17" name="Oval 16"/>
          <p:cNvSpPr/>
          <p:nvPr/>
        </p:nvSpPr>
        <p:spPr>
          <a:xfrm>
            <a:off x="4800600" y="5715000"/>
            <a:ext cx="685800" cy="477798"/>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TextBox 17"/>
          <p:cNvSpPr txBox="1"/>
          <p:nvPr/>
        </p:nvSpPr>
        <p:spPr>
          <a:xfrm>
            <a:off x="5486400" y="5860987"/>
            <a:ext cx="1978106" cy="369332"/>
          </a:xfrm>
          <a:prstGeom prst="rect">
            <a:avLst/>
          </a:prstGeom>
          <a:solidFill>
            <a:schemeClr val="tx2">
              <a:lumMod val="40000"/>
              <a:lumOff val="60000"/>
            </a:schemeClr>
          </a:solidFill>
          <a:ln>
            <a:solidFill>
              <a:schemeClr val="bg2">
                <a:lumMod val="1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HUBZone Set Aside</a:t>
            </a:r>
          </a:p>
        </p:txBody>
      </p:sp>
      <p:sp>
        <p:nvSpPr>
          <p:cNvPr id="19" name="TextBox 18"/>
          <p:cNvSpPr txBox="1"/>
          <p:nvPr/>
        </p:nvSpPr>
        <p:spPr>
          <a:xfrm>
            <a:off x="7162800" y="1829689"/>
            <a:ext cx="1390650" cy="648435"/>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Click Here to Quote</a:t>
            </a:r>
          </a:p>
        </p:txBody>
      </p:sp>
      <p:sp>
        <p:nvSpPr>
          <p:cNvPr id="20" name="Right Arrow 19"/>
          <p:cNvSpPr/>
          <p:nvPr/>
        </p:nvSpPr>
        <p:spPr>
          <a:xfrm rot="10800000">
            <a:off x="6400800" y="1829691"/>
            <a:ext cx="68177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TextBox 20"/>
          <p:cNvSpPr txBox="1"/>
          <p:nvPr/>
        </p:nvSpPr>
        <p:spPr>
          <a:xfrm>
            <a:off x="286407" y="2322392"/>
            <a:ext cx="1797611" cy="1754326"/>
          </a:xfrm>
          <a:prstGeom prst="rect">
            <a:avLst/>
          </a:prstGeom>
          <a:solidFill>
            <a:schemeClr val="tx2">
              <a:lumMod val="40000"/>
              <a:lumOff val="60000"/>
            </a:schemeClr>
          </a:solidFill>
          <a:ln>
            <a:solidFill>
              <a:schemeClr val="bg2">
                <a:lumMod val="1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Clicking on the NSN will give a quick snapshot if the item is competitive or part numbered</a:t>
            </a:r>
          </a:p>
        </p:txBody>
      </p:sp>
      <p:sp>
        <p:nvSpPr>
          <p:cNvPr id="22" name="Title 3"/>
          <p:cNvSpPr txBox="1">
            <a:spLocks/>
          </p:cNvSpPr>
          <p:nvPr/>
        </p:nvSpPr>
        <p:spPr>
          <a:xfrm>
            <a:off x="1591233" y="179092"/>
            <a:ext cx="6065520" cy="639762"/>
          </a:xfrm>
          <a:prstGeom prst="rect">
            <a:avLst/>
          </a:prstGeom>
          <a:solidFill>
            <a:srgbClr val="0070C0"/>
          </a:solidFill>
        </p:spPr>
        <p:txBody>
          <a:bodyPr vert="horz" lIns="91440" tIns="45720" rIns="91440" bIns="45720" rtlCol="0" anchor="t" anchorCtr="0">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a:ea typeface="+mj-ea"/>
                <a:cs typeface="+mj-cs"/>
              </a:rPr>
              <a:t>Solicitation Listing</a:t>
            </a:r>
            <a:endParaRPr kumimoji="0" lang="en-US" sz="24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484595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9C8AB-E8F6-4EF6-AA06-2478B38F5C0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3"/>
          <p:cNvSpPr txBox="1">
            <a:spLocks/>
          </p:cNvSpPr>
          <p:nvPr/>
        </p:nvSpPr>
        <p:spPr>
          <a:xfrm>
            <a:off x="1584960" y="304800"/>
            <a:ext cx="6065520" cy="639762"/>
          </a:xfrm>
          <a:prstGeom prst="rect">
            <a:avLst/>
          </a:prstGeom>
          <a:solidFill>
            <a:srgbClr val="0070C0"/>
          </a:solidFill>
        </p:spPr>
        <p:txBody>
          <a:bodyPr vert="horz" lIns="91440" tIns="45720" rIns="91440" bIns="45720" rtlCol="0" anchor="t" anchorCtr="0">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j-ea"/>
                <a:cs typeface="+mj-cs"/>
              </a:rPr>
              <a:t>NSN Information</a:t>
            </a:r>
            <a:endParaRPr kumimoji="0" lang="en-US" sz="32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pic>
        <p:nvPicPr>
          <p:cNvPr id="7" name="Picture 6"/>
          <p:cNvPicPr>
            <a:picLocks noChangeAspect="1"/>
          </p:cNvPicPr>
          <p:nvPr/>
        </p:nvPicPr>
        <p:blipFill>
          <a:blip r:embed="rId2"/>
          <a:stretch>
            <a:fillRect/>
          </a:stretch>
        </p:blipFill>
        <p:spPr>
          <a:xfrm>
            <a:off x="114300" y="1137471"/>
            <a:ext cx="8915400" cy="1428750"/>
          </a:xfrm>
          <a:prstGeom prst="rect">
            <a:avLst/>
          </a:prstGeom>
        </p:spPr>
      </p:pic>
      <p:sp>
        <p:nvSpPr>
          <p:cNvPr id="8" name="Left Arrow 7"/>
          <p:cNvSpPr/>
          <p:nvPr/>
        </p:nvSpPr>
        <p:spPr>
          <a:xfrm rot="2407677">
            <a:off x="1795313" y="1939947"/>
            <a:ext cx="726617" cy="43429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p:cNvPicPr>
            <a:picLocks noChangeAspect="1"/>
          </p:cNvPicPr>
          <p:nvPr/>
        </p:nvPicPr>
        <p:blipFill>
          <a:blip r:embed="rId3"/>
          <a:stretch>
            <a:fillRect/>
          </a:stretch>
        </p:blipFill>
        <p:spPr>
          <a:xfrm>
            <a:off x="203103" y="2589160"/>
            <a:ext cx="8737794" cy="3804017"/>
          </a:xfrm>
          <a:prstGeom prst="rect">
            <a:avLst/>
          </a:prstGeom>
        </p:spPr>
      </p:pic>
      <p:sp>
        <p:nvSpPr>
          <p:cNvPr id="10" name="Left Arrow 9"/>
          <p:cNvSpPr/>
          <p:nvPr/>
        </p:nvSpPr>
        <p:spPr>
          <a:xfrm>
            <a:off x="6087650" y="2748713"/>
            <a:ext cx="1008184"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Left Arrow 10"/>
          <p:cNvSpPr/>
          <p:nvPr/>
        </p:nvSpPr>
        <p:spPr>
          <a:xfrm>
            <a:off x="5810198" y="4536922"/>
            <a:ext cx="1008184"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Box 11"/>
          <p:cNvSpPr txBox="1"/>
          <p:nvPr/>
        </p:nvSpPr>
        <p:spPr>
          <a:xfrm>
            <a:off x="2755634" y="3687265"/>
            <a:ext cx="5468775" cy="707886"/>
          </a:xfrm>
          <a:prstGeom prst="rect">
            <a:avLst/>
          </a:prstGeom>
          <a:solidFill>
            <a:schemeClr val="tx2">
              <a:lumMod val="40000"/>
              <a:lumOff val="60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Solicitation i/a/w approved sources and part numbers</a:t>
            </a:r>
          </a:p>
        </p:txBody>
      </p:sp>
      <p:sp>
        <p:nvSpPr>
          <p:cNvPr id="13" name="TextBox 12"/>
          <p:cNvSpPr txBox="1"/>
          <p:nvPr/>
        </p:nvSpPr>
        <p:spPr>
          <a:xfrm>
            <a:off x="2755634" y="2416763"/>
            <a:ext cx="2006860" cy="400110"/>
          </a:xfrm>
          <a:prstGeom prst="rect">
            <a:avLst/>
          </a:prstGeom>
          <a:solidFill>
            <a:schemeClr val="tx2">
              <a:lumMod val="40000"/>
              <a:lumOff val="60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NSN Hyperlink</a:t>
            </a:r>
          </a:p>
        </p:txBody>
      </p:sp>
      <p:sp>
        <p:nvSpPr>
          <p:cNvPr id="14" name="TextBox 13"/>
          <p:cNvSpPr txBox="1"/>
          <p:nvPr/>
        </p:nvSpPr>
        <p:spPr>
          <a:xfrm>
            <a:off x="7248698" y="2836027"/>
            <a:ext cx="1549613" cy="369332"/>
          </a:xfrm>
          <a:prstGeom prst="rect">
            <a:avLst/>
          </a:prstGeom>
          <a:solidFill>
            <a:schemeClr val="tx2">
              <a:lumMod val="40000"/>
              <a:lumOff val="60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AMSC Code</a:t>
            </a:r>
          </a:p>
        </p:txBody>
      </p:sp>
    </p:spTree>
    <p:extLst>
      <p:ext uri="{BB962C8B-B14F-4D97-AF65-F5344CB8AC3E}">
        <p14:creationId xmlns:p14="http://schemas.microsoft.com/office/powerpoint/2010/main" val="34104001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RSOC Template">
  <a:themeElements>
    <a:clrScheme name="MARSOC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fontScheme name="MARSOC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FFCC00"/>
          </a:outerShdw>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0" i="0" u="none" strike="noStrike" cap="none" normalizeH="0" baseline="0" smtClean="0">
            <a:ln>
              <a:noFill/>
            </a:ln>
            <a:solidFill>
              <a:srgbClr val="CC0000"/>
            </a:solidFill>
            <a:effectLst/>
            <a:latin typeface="Stencil" pitchFamily="82"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FFCC00"/>
          </a:outerShdw>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0" i="0" u="none" strike="noStrike" cap="none" normalizeH="0" baseline="0" smtClean="0">
            <a:ln>
              <a:noFill/>
            </a:ln>
            <a:solidFill>
              <a:srgbClr val="CC0000"/>
            </a:solidFill>
            <a:effectLst/>
            <a:latin typeface="Stencil" pitchFamily="82" charset="0"/>
            <a:cs typeface="Arial" charset="0"/>
          </a:defRPr>
        </a:defPPr>
      </a:lstStyle>
    </a:lnDef>
  </a:objectDefaults>
  <a:extraClrSchemeLst>
    <a:extraClrScheme>
      <a:clrScheme name="MARSOC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SOC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SOC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SOC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SOC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SOC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SOC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SOC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SOC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SOC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SOC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SOC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ARSOC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itle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LA Template 2020">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P-Staff Slid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inLineVTI">
  <a:themeElements>
    <a:clrScheme name="AnalogousFromLightSeedLeftStep">
      <a:dk1>
        <a:srgbClr val="000000"/>
      </a:dk1>
      <a:lt1>
        <a:srgbClr val="FFFFFF"/>
      </a:lt1>
      <a:dk2>
        <a:srgbClr val="33351E"/>
      </a:dk2>
      <a:lt2>
        <a:srgbClr val="E8E2E3"/>
      </a:lt2>
      <a:accent1>
        <a:srgbClr val="63AF9D"/>
      </a:accent1>
      <a:accent2>
        <a:srgbClr val="56B376"/>
      </a:accent2>
      <a:accent3>
        <a:srgbClr val="62B25C"/>
      </a:accent3>
      <a:accent4>
        <a:srgbClr val="80AE53"/>
      </a:accent4>
      <a:accent5>
        <a:srgbClr val="A0A662"/>
      </a:accent5>
      <a:accent6>
        <a:srgbClr val="BC9C58"/>
      </a:accent6>
      <a:hlink>
        <a:srgbClr val="AE697A"/>
      </a:hlink>
      <a:folHlink>
        <a:srgbClr val="7F7F7F"/>
      </a:folHlink>
    </a:clrScheme>
    <a:fontScheme name="Custom 3">
      <a:majorFont>
        <a:latin typeface="Sagona Book"/>
        <a:ea typeface=""/>
        <a:cs typeface=""/>
      </a:majorFont>
      <a:minorFont>
        <a:latin typeface="Univer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ppt/theme/theme3.xml><?xml version="1.0" encoding="utf-8"?>
<a:theme xmlns:a="http://schemas.openxmlformats.org/drawingml/2006/main" name="Widescreen Presentation">
  <a:themeElements>
    <a:clrScheme name="Custom 5">
      <a:dk1>
        <a:srgbClr val="494949"/>
      </a:dk1>
      <a:lt1>
        <a:srgbClr val="000000"/>
      </a:lt1>
      <a:dk2>
        <a:srgbClr val="33313D"/>
      </a:dk2>
      <a:lt2>
        <a:srgbClr val="000000"/>
      </a:lt2>
      <a:accent1>
        <a:srgbClr val="0B0D4D"/>
      </a:accent1>
      <a:accent2>
        <a:srgbClr val="73777A"/>
      </a:accent2>
      <a:accent3>
        <a:srgbClr val="9F8011"/>
      </a:accent3>
      <a:accent4>
        <a:srgbClr val="0D0066"/>
      </a:accent4>
      <a:accent5>
        <a:srgbClr val="CAE1FF"/>
      </a:accent5>
      <a:accent6>
        <a:srgbClr val="FFFFFF"/>
      </a:accent6>
      <a:hlink>
        <a:srgbClr val="060B72"/>
      </a:hlink>
      <a:folHlink>
        <a:srgbClr val="2756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4.xml><?xml version="1.0" encoding="utf-8"?>
<a:theme xmlns:a="http://schemas.openxmlformats.org/drawingml/2006/main" name="3_Widescreen Presentation">
  <a:themeElements>
    <a:clrScheme name="Custom 5">
      <a:dk1>
        <a:srgbClr val="494949"/>
      </a:dk1>
      <a:lt1>
        <a:srgbClr val="000000"/>
      </a:lt1>
      <a:dk2>
        <a:srgbClr val="33313D"/>
      </a:dk2>
      <a:lt2>
        <a:srgbClr val="000000"/>
      </a:lt2>
      <a:accent1>
        <a:srgbClr val="0B0D4D"/>
      </a:accent1>
      <a:accent2>
        <a:srgbClr val="73777A"/>
      </a:accent2>
      <a:accent3>
        <a:srgbClr val="9F8011"/>
      </a:accent3>
      <a:accent4>
        <a:srgbClr val="0D0066"/>
      </a:accent4>
      <a:accent5>
        <a:srgbClr val="CAE1FF"/>
      </a:accent5>
      <a:accent6>
        <a:srgbClr val="FFFFFF"/>
      </a:accent6>
      <a:hlink>
        <a:srgbClr val="060B72"/>
      </a:hlink>
      <a:folHlink>
        <a:srgbClr val="2756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5.xml><?xml version="1.0" encoding="utf-8"?>
<a:theme xmlns:a="http://schemas.openxmlformats.org/drawingml/2006/main" name="2_Widescreen Presentation">
  <a:themeElements>
    <a:clrScheme name="Custom 5">
      <a:dk1>
        <a:srgbClr val="494949"/>
      </a:dk1>
      <a:lt1>
        <a:srgbClr val="000000"/>
      </a:lt1>
      <a:dk2>
        <a:srgbClr val="33313D"/>
      </a:dk2>
      <a:lt2>
        <a:srgbClr val="000000"/>
      </a:lt2>
      <a:accent1>
        <a:srgbClr val="0B0D4D"/>
      </a:accent1>
      <a:accent2>
        <a:srgbClr val="73777A"/>
      </a:accent2>
      <a:accent3>
        <a:srgbClr val="9F8011"/>
      </a:accent3>
      <a:accent4>
        <a:srgbClr val="0D0066"/>
      </a:accent4>
      <a:accent5>
        <a:srgbClr val="CAE1FF"/>
      </a:accent5>
      <a:accent6>
        <a:srgbClr val="FFFFFF"/>
      </a:accent6>
      <a:hlink>
        <a:srgbClr val="060B72"/>
      </a:hlink>
      <a:folHlink>
        <a:srgbClr val="2756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6.xml><?xml version="1.0" encoding="utf-8"?>
<a:theme xmlns:a="http://schemas.openxmlformats.org/drawingml/2006/main" name="Theme1">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TDC_ppt_oval [Read-Only] [Compatibility Mode]" id="{89446EFC-7016-4B9D-92EE-62A8507AF1DF}" vid="{F484E9CC-4F3D-4661-A857-C7151089CFD7}"/>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TDC_ppt_oval [Read-Only] [Compatibility Mode]" id="{89446EFC-7016-4B9D-92EE-62A8507AF1DF}" vid="{2D45D47D-2641-41FE-9874-2C284F6E809D}"/>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21F1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5">
    <a:dk1>
      <a:srgbClr val="494949"/>
    </a:dk1>
    <a:lt1>
      <a:srgbClr val="000000"/>
    </a:lt1>
    <a:dk2>
      <a:srgbClr val="33313D"/>
    </a:dk2>
    <a:lt2>
      <a:srgbClr val="000000"/>
    </a:lt2>
    <a:accent1>
      <a:srgbClr val="0B0D4D"/>
    </a:accent1>
    <a:accent2>
      <a:srgbClr val="73777A"/>
    </a:accent2>
    <a:accent3>
      <a:srgbClr val="9F8011"/>
    </a:accent3>
    <a:accent4>
      <a:srgbClr val="0D0066"/>
    </a:accent4>
    <a:accent5>
      <a:srgbClr val="CAE1FF"/>
    </a:accent5>
    <a:accent6>
      <a:srgbClr val="FFFFFF"/>
    </a:accent6>
    <a:hlink>
      <a:srgbClr val="060B72"/>
    </a:hlink>
    <a:folHlink>
      <a:srgbClr val="2756B2"/>
    </a:folHlink>
  </a:clrScheme>
</a:themeOverride>
</file>

<file path=ppt/theme/themeOverride2.xml><?xml version="1.0" encoding="utf-8"?>
<a:themeOverride xmlns:a="http://schemas.openxmlformats.org/drawingml/2006/main">
  <a:clrScheme name="Custom 5">
    <a:dk1>
      <a:srgbClr val="494949"/>
    </a:dk1>
    <a:lt1>
      <a:srgbClr val="000000"/>
    </a:lt1>
    <a:dk2>
      <a:srgbClr val="33313D"/>
    </a:dk2>
    <a:lt2>
      <a:srgbClr val="000000"/>
    </a:lt2>
    <a:accent1>
      <a:srgbClr val="0B0D4D"/>
    </a:accent1>
    <a:accent2>
      <a:srgbClr val="73777A"/>
    </a:accent2>
    <a:accent3>
      <a:srgbClr val="9F8011"/>
    </a:accent3>
    <a:accent4>
      <a:srgbClr val="0D0066"/>
    </a:accent4>
    <a:accent5>
      <a:srgbClr val="CAE1FF"/>
    </a:accent5>
    <a:accent6>
      <a:srgbClr val="FFFFFF"/>
    </a:accent6>
    <a:hlink>
      <a:srgbClr val="060B72"/>
    </a:hlink>
    <a:folHlink>
      <a:srgbClr val="2756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7357A5D8BF584489B3AA9F9BF431A9" ma:contentTypeVersion="9" ma:contentTypeDescription="Create a new document." ma:contentTypeScope="" ma:versionID="72347ba43097e467a411e2da5d45fa5a">
  <xsd:schema xmlns:xsd="http://www.w3.org/2001/XMLSchema" xmlns:xs="http://www.w3.org/2001/XMLSchema" xmlns:p="http://schemas.microsoft.com/office/2006/metadata/properties" xmlns:ns3="9d0789b8-9ffe-4137-9bd1-fa9611cb005c" targetNamespace="http://schemas.microsoft.com/office/2006/metadata/properties" ma:root="true" ma:fieldsID="15dea22760d9bb9b20e042c2987af00d" ns3:_="">
    <xsd:import namespace="9d0789b8-9ffe-4137-9bd1-fa9611cb005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789b8-9ffe-4137-9bd1-fa9611cb0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EA677C-BCC2-4AFA-A439-468D0203E57B}">
  <ds:schemaRefs>
    <ds:schemaRef ds:uri="http://schemas.microsoft.com/sharepoint/v3/contenttype/forms"/>
  </ds:schemaRefs>
</ds:datastoreItem>
</file>

<file path=customXml/itemProps2.xml><?xml version="1.0" encoding="utf-8"?>
<ds:datastoreItem xmlns:ds="http://schemas.openxmlformats.org/officeDocument/2006/customXml" ds:itemID="{FDE898FF-B636-4E48-959B-27A9294BFD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789b8-9ffe-4137-9bd1-fa9611cb00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3EBD69-13F7-4919-B35B-CAF80D61D907}">
  <ds:schemaRefs>
    <ds:schemaRef ds:uri="http://schemas.microsoft.com/office/2006/metadata/properties"/>
    <ds:schemaRef ds:uri="http://purl.org/dc/terms/"/>
    <ds:schemaRef ds:uri="9d0789b8-9ffe-4137-9bd1-fa9611cb005c"/>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2320</TotalTime>
  <Words>9316</Words>
  <Application>Microsoft Office PowerPoint</Application>
  <PresentationFormat>On-screen Show (4:3)</PresentationFormat>
  <Paragraphs>1532</Paragraphs>
  <Slides>122</Slides>
  <Notes>50</Notes>
  <HiddenSlides>0</HiddenSlides>
  <MMClips>0</MMClips>
  <ScaleCrop>false</ScaleCrop>
  <HeadingPairs>
    <vt:vector size="8" baseType="variant">
      <vt:variant>
        <vt:lpstr>Fonts Used</vt:lpstr>
      </vt:variant>
      <vt:variant>
        <vt:i4>22</vt:i4>
      </vt:variant>
      <vt:variant>
        <vt:lpstr>Theme</vt:lpstr>
      </vt:variant>
      <vt:variant>
        <vt:i4>15</vt:i4>
      </vt:variant>
      <vt:variant>
        <vt:lpstr>Embedded OLE Servers</vt:lpstr>
      </vt:variant>
      <vt:variant>
        <vt:i4>1</vt:i4>
      </vt:variant>
      <vt:variant>
        <vt:lpstr>Slide Titles</vt:lpstr>
      </vt:variant>
      <vt:variant>
        <vt:i4>122</vt:i4>
      </vt:variant>
    </vt:vector>
  </HeadingPairs>
  <TitlesOfParts>
    <vt:vector size="160" baseType="lpstr">
      <vt:lpstr>ＭＳ Ｐゴシック</vt:lpstr>
      <vt:lpstr>ＭＳ Ｐゴシック</vt:lpstr>
      <vt:lpstr>Arial</vt:lpstr>
      <vt:lpstr>Arial Narrow</vt:lpstr>
      <vt:lpstr>Bodoni MT</vt:lpstr>
      <vt:lpstr>Calibri</vt:lpstr>
      <vt:lpstr>Calibri Light</vt:lpstr>
      <vt:lpstr>Copperplate Gothic Bold</vt:lpstr>
      <vt:lpstr>Courier New</vt:lpstr>
      <vt:lpstr>Franklin Gothic Book</vt:lpstr>
      <vt:lpstr>Franklin Gothic Medium</vt:lpstr>
      <vt:lpstr>Garamond</vt:lpstr>
      <vt:lpstr>Noto Sans Symbols</vt:lpstr>
      <vt:lpstr>Roboto</vt:lpstr>
      <vt:lpstr>Sagona Book</vt:lpstr>
      <vt:lpstr>Stencil</vt:lpstr>
      <vt:lpstr>Times New Roman</vt:lpstr>
      <vt:lpstr>Trajan Pro</vt:lpstr>
      <vt:lpstr>Tw Cen MT</vt:lpstr>
      <vt:lpstr>Univers</vt:lpstr>
      <vt:lpstr>Wingdings</vt:lpstr>
      <vt:lpstr>Wingdings 2</vt:lpstr>
      <vt:lpstr>Office Theme</vt:lpstr>
      <vt:lpstr>ThinLineVTI</vt:lpstr>
      <vt:lpstr>Widescreen Presentation</vt:lpstr>
      <vt:lpstr>3_Widescreen Presentation</vt:lpstr>
      <vt:lpstr>2_Widescreen Presentation</vt:lpstr>
      <vt:lpstr>Theme1</vt:lpstr>
      <vt:lpstr>Custom Design</vt:lpstr>
      <vt:lpstr>1_Office Theme</vt:lpstr>
      <vt:lpstr>2_Office Theme</vt:lpstr>
      <vt:lpstr>MARSOC Template</vt:lpstr>
      <vt:lpstr>3_Office Theme</vt:lpstr>
      <vt:lpstr>Title Slide</vt:lpstr>
      <vt:lpstr>DLA Template 2020</vt:lpstr>
      <vt:lpstr>Blank</vt:lpstr>
      <vt:lpstr>P-Staff Slide</vt:lpstr>
      <vt:lpstr>Microsoft PowerPoint 97-2003 Presentation</vt:lpstr>
      <vt:lpstr>PowerPoint Presentation</vt:lpstr>
      <vt:lpstr>Event Purpose</vt:lpstr>
      <vt:lpstr>PowerPoint Presentation</vt:lpstr>
      <vt:lpstr>PowerPoint Presentation</vt:lpstr>
      <vt:lpstr>PowerPoint Presentation</vt:lpstr>
      <vt:lpstr>PowerPoint Presentation</vt:lpstr>
      <vt:lpstr>Who We Are…</vt:lpstr>
      <vt:lpstr>Small Business Center- Who We Are</vt:lpstr>
      <vt:lpstr>PowerPoint Presentation</vt:lpstr>
      <vt:lpstr>PowerPoint Presentation</vt:lpstr>
      <vt:lpstr>PowerPoint Presentation</vt:lpstr>
      <vt:lpstr>Experienced Business Counselors are available to help with: </vt:lpstr>
      <vt:lpstr>Core Seminars</vt:lpstr>
      <vt:lpstr>And, just a few specialty programs: </vt:lpstr>
      <vt:lpstr>Our Three Year Performance</vt:lpstr>
      <vt:lpstr>Don’t Want to Miss Anything?</vt:lpstr>
      <vt:lpstr>PowerPoint Presentation</vt:lpstr>
      <vt:lpstr>North Carolina military business center  NCMBC Overview  presented to:  Southeastern North Carolina Military Business Outreach </vt:lpstr>
      <vt:lpstr>Military Impact</vt:lpstr>
      <vt:lpstr>Defense Business</vt:lpstr>
      <vt:lpstr>Federal Procurement</vt:lpstr>
      <vt:lpstr>Who We Are</vt:lpstr>
      <vt:lpstr>Mission, Goals and Outcomes</vt:lpstr>
      <vt:lpstr>PowerPoint Presentation</vt:lpstr>
      <vt:lpstr>Operations and Outcomes: BD Team</vt:lpstr>
      <vt:lpstr>Operations: Business Development</vt:lpstr>
      <vt:lpstr>Operations and Outcomes: MatchForce</vt:lpstr>
      <vt:lpstr>PowerPoint Presentation</vt:lpstr>
      <vt:lpstr>Operations: MatchForce.org</vt:lpstr>
      <vt:lpstr>Operations: Tech Transition (DEFTECH)</vt:lpstr>
      <vt:lpstr>PowerPoint Presentation</vt:lpstr>
      <vt:lpstr>Operations: 2021-22 Major Events</vt:lpstr>
      <vt:lpstr>What Your Business Can Do</vt:lpstr>
      <vt:lpstr>Contact Information – NCMBC.us</vt:lpstr>
      <vt:lpstr>The SBTDC is a business advisory service of The University of North Carolina System  operated in partnership with the U.S. Small Business Administration.  sbtdc.org  |  info@sbtdc.org</vt:lpstr>
      <vt:lpstr>NC Government Contracting Assistance Program (GCAP)</vt:lpstr>
      <vt:lpstr>How We Help</vt:lpstr>
      <vt:lpstr>How We Help</vt:lpstr>
      <vt:lpstr>How We Help</vt:lpstr>
      <vt:lpstr>How We Help</vt:lpstr>
      <vt:lpstr>How We Help</vt:lpstr>
      <vt:lpstr>How We Help</vt:lpstr>
      <vt:lpstr>How We Help</vt:lpstr>
      <vt:lpstr>How We Help  </vt:lpstr>
      <vt:lpstr>How We Help</vt:lpstr>
      <vt:lpstr>How We Help</vt:lpstr>
      <vt:lpstr>Additional Ways We help:</vt:lpstr>
      <vt:lpstr>PowerPoint Presentation</vt:lpstr>
      <vt:lpstr>Learn More: </vt:lpstr>
      <vt:lpstr>NC SBTDC</vt:lpstr>
      <vt:lpstr>NC SBTDC - Services</vt:lpstr>
      <vt:lpstr>Sign up as a Client</vt:lpstr>
      <vt:lpstr>Helping us, Be Better!</vt:lpstr>
      <vt:lpstr> Jacksonville Onslow Chamber of Commerce</vt:lpstr>
      <vt:lpstr>What do we do?</vt:lpstr>
      <vt:lpstr>Helping You Grow your Business</vt:lpstr>
      <vt:lpstr>Promotions – getting your business name out there</vt:lpstr>
      <vt:lpstr>Networking Opportunities</vt:lpstr>
      <vt:lpstr>Training &amp; Resources</vt:lpstr>
      <vt:lpstr>Military Connection</vt:lpstr>
      <vt:lpstr>The Mission of Military Affairs (MAC)</vt:lpstr>
      <vt:lpstr>Takeaways</vt:lpstr>
      <vt:lpstr>My information</vt:lpstr>
      <vt:lpstr>PowerPoint Presentation</vt:lpstr>
      <vt:lpstr>PowerPoint Presentation</vt:lpstr>
      <vt:lpstr>MARSOC</vt:lpstr>
      <vt:lpstr>Agenda</vt:lpstr>
      <vt:lpstr>USSOCOM Components</vt:lpstr>
      <vt:lpstr>MARSOC Overview</vt:lpstr>
      <vt:lpstr>How MARSOC Buys</vt:lpstr>
      <vt:lpstr>What MARSOC Buys</vt:lpstr>
      <vt:lpstr>Recommendations</vt:lpstr>
      <vt:lpstr>MARSOC POCs</vt:lpstr>
      <vt:lpstr>Questions?</vt:lpstr>
      <vt:lpstr>Naval Medical Center  Camp Lejeune </vt:lpstr>
      <vt:lpstr>Topics</vt:lpstr>
      <vt:lpstr>Naval Medical Center Camp Lejeune</vt:lpstr>
      <vt:lpstr>What We Purchased in 2021</vt:lpstr>
      <vt:lpstr>Mandatory Sources</vt:lpstr>
      <vt:lpstr>DLA: Prime Vendor</vt:lpstr>
      <vt:lpstr>DLA: ECAT</vt:lpstr>
      <vt:lpstr>Methods of Procurement</vt:lpstr>
      <vt:lpstr>Procurements &lt;Micro-Purchase Threshold</vt:lpstr>
      <vt:lpstr>Procurements &gt;Micro-Purchase Threshold</vt:lpstr>
      <vt:lpstr>Where We Solicit Our Opportunities</vt:lpstr>
      <vt:lpstr>DLA AVIATION QAX CHERRY POINT IN SUPPORT OF FLEET READINESS CENTER EAST (FRCE)</vt:lpstr>
      <vt:lpstr>DLA AVIATION QAXCC IN SUPPORT OF FLEET READINESS CENTER EAST (FRCE)</vt:lpstr>
      <vt:lpstr>PowerPoint Presentation</vt:lpstr>
      <vt:lpstr>Aviation Small Business Performance</vt:lpstr>
      <vt:lpstr>Solicitation Opportunities</vt:lpstr>
      <vt:lpstr>PowerPoint Presentation</vt:lpstr>
      <vt:lpstr>PowerPoint Presentation</vt:lpstr>
      <vt:lpstr>Steps to Doing Business with DLA </vt:lpstr>
      <vt:lpstr>DLA Internet Bid 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DIBBS FAQ/Help Websites</vt:lpstr>
      <vt:lpstr>PowerPoint Presentation</vt:lpstr>
      <vt:lpstr>                  Doing Business With GSA                             </vt:lpstr>
      <vt:lpstr>PowerPoint Presentation</vt:lpstr>
      <vt:lpstr>PowerPoint Presentation</vt:lpstr>
      <vt:lpstr>II MEF  Expeditionary Contracting Platoon (ECP)  Vendor Outreach Presentation</vt:lpstr>
      <vt:lpstr>Order and Regulations  Mission  Authority  Area Of Responsibility  Requirements   Contractor Support  </vt:lpstr>
      <vt:lpstr>PowerPoint Presentation</vt:lpstr>
      <vt:lpstr>Mission: When Directed, Provide comprehensive expeditionary contracting support to any size Marine Air Ground Task Force or augmentation to a joint contracting agency. This includes contracting and purchasing essential supplies and services that are not readily available through normal logistic channels or Host-Nation Support throughout the full range of military operations (ROMO).           </vt:lpstr>
      <vt:lpstr>   The ECP’s contracting authority is limited to: contracts executed in support of exercises and deployments for Joint Force or MAGTF unit operations where the performance of the contract is to be executed in support of exercises or operations being conducted outside the continental United States. The ECP may provide contracting support for MAGTF level unit exercises that take place in the continental United States, where garrison support is not provided. </vt:lpstr>
      <vt:lpstr>   </vt:lpstr>
      <vt:lpstr>Portable Toilets and Handwashing Stations  Variety of Rental Vehicles such as sedans, trucks, and vans   Heavy Equipment such as forklifts, lowboys, and cranes   Interpreters  Food &amp; water    Lodging &amp; shelter  Base operating services such as laundry, waste disposal &amp; utilities   Fuel      </vt:lpstr>
      <vt:lpstr>    Short-fused requirements with changes    Looking for more general contractors in the vendor pool          </vt:lpstr>
      <vt:lpstr>  GySgt Richard Aguila:   richard.aguila@usmc.mil  910-451-1517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United States Marine Corps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Lautenslager WO Brian A</dc:creator>
  <cp:lastModifiedBy>Christopher Rabassi</cp:lastModifiedBy>
  <cp:revision>140</cp:revision>
  <cp:lastPrinted>2021-07-15T14:06:57Z</cp:lastPrinted>
  <dcterms:created xsi:type="dcterms:W3CDTF">2021-03-04T15:46:55Z</dcterms:created>
  <dcterms:modified xsi:type="dcterms:W3CDTF">2022-10-13T11:37:09Z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0x0101000C7357A5D8BF584489B3AA9F9BF431A9</vt:lpwstr>
  </property>
</Properties>
</file>